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48" autoAdjust="0"/>
    <p:restoredTop sz="94660"/>
  </p:normalViewPr>
  <p:slideViewPr>
    <p:cSldViewPr snapToGrid="0">
      <p:cViewPr varScale="1">
        <p:scale>
          <a:sx n="48" d="100"/>
          <a:sy n="48" d="100"/>
        </p:scale>
        <p:origin x="42" y="4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61168-A53C-4201-AEC3-CA41277E01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37E3A9-2A0F-4810-B831-CE94879BAC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B5AB64-8114-49D8-8638-30E337966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5EB1-94BC-4CCC-B8E8-CA8AA9D669C4}" type="datetimeFigureOut">
              <a:rPr lang="en-ID" smtClean="0"/>
              <a:t>24/08/2020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D20132-33E4-46C9-9F53-401389A20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20DEED-CB74-4506-8420-A77E355CA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5E54A-6647-46B4-B6D7-0AF28B2D258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95245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C4EE86-C92C-4195-B857-E7A9AF11B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E8D44E-B891-4ED5-B853-0F60B53BFC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828450-FE2B-4559-A4FC-648FFB2B7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5EB1-94BC-4CCC-B8E8-CA8AA9D669C4}" type="datetimeFigureOut">
              <a:rPr lang="en-ID" smtClean="0"/>
              <a:t>24/08/2020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E4FE5E-9989-4595-AB15-46A832682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96B726-4854-4B2F-8A0D-4EC5C2B56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5E54A-6647-46B4-B6D7-0AF28B2D258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49451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BE56123-C758-4DAA-91F1-759434CD7E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5A3C49-7D7A-4641-93D5-F912FEC3C1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37368-217C-4DDD-B9E6-74B346940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5EB1-94BC-4CCC-B8E8-CA8AA9D669C4}" type="datetimeFigureOut">
              <a:rPr lang="en-ID" smtClean="0"/>
              <a:t>24/08/2020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B56E27-F680-4D28-8A58-E8D0E8945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FC3A3C-8366-48D3-99C9-AD7DD080E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5E54A-6647-46B4-B6D7-0AF28B2D258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99534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C1C54-972B-42E8-9FB8-F328F0767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DB4CD0-0247-4092-BE28-66B53F359F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945208-33C3-4C9E-81C4-1CFDB4391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5EB1-94BC-4CCC-B8E8-CA8AA9D669C4}" type="datetimeFigureOut">
              <a:rPr lang="en-ID" smtClean="0"/>
              <a:t>24/08/2020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76195D-6950-4B77-A405-C80C69564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D069C2-10B9-4B33-BC20-E4C3C8029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5E54A-6647-46B4-B6D7-0AF28B2D258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01598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1726D-064B-4ABB-AD4C-ADEE53670A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34D361-44C7-4403-BB96-2294D1ACCC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E63313-06DA-4959-A675-70EAC63CD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5EB1-94BC-4CCC-B8E8-CA8AA9D669C4}" type="datetimeFigureOut">
              <a:rPr lang="en-ID" smtClean="0"/>
              <a:t>24/08/2020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485A4C-083F-4660-8C70-1EAB9C593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0A900E-5AEF-4F49-8A3D-EE28004FD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5E54A-6647-46B4-B6D7-0AF28B2D258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08421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243C92-7EB2-4274-A719-389AF8EEB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0320B5-9E59-42CE-AFC8-8BBC178A0C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7CF808-25F5-4AC7-AECF-5ECCBCFC10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2B9C5B-95ED-45E0-9316-76A1CC45B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5EB1-94BC-4CCC-B8E8-CA8AA9D669C4}" type="datetimeFigureOut">
              <a:rPr lang="en-ID" smtClean="0"/>
              <a:t>24/08/2020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73A01A-ABAF-4484-B5CE-9AB2027AF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550266-D352-43DA-B078-C98B55E42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5E54A-6647-46B4-B6D7-0AF28B2D258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19484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4C8CBC-1A1D-42F7-8665-AD99FBE6C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BAE8B8-57DC-4E05-BB3C-F8D5C9FFFA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324E07-5C33-486C-87E6-02709CD56B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1B590BC-3153-40C5-8424-2727326E93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537126-3362-461F-BFF8-B9571EDDD6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06337D-646C-46CE-8BCC-3E3B07144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5EB1-94BC-4CCC-B8E8-CA8AA9D669C4}" type="datetimeFigureOut">
              <a:rPr lang="en-ID" smtClean="0"/>
              <a:t>24/08/2020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7009088-1FDF-4D82-ADB2-1C9F69C87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9C5E310-5719-4652-A4D2-D70D95216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5E54A-6647-46B4-B6D7-0AF28B2D258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38502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21993-47D5-4682-A870-EB35D15F27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90ADCF-49F3-49C3-88D4-93CD4F846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5EB1-94BC-4CCC-B8E8-CA8AA9D669C4}" type="datetimeFigureOut">
              <a:rPr lang="en-ID" smtClean="0"/>
              <a:t>24/08/2020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21414F-8FFD-40DD-B82D-EC7ABC948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8992C6-385D-4F61-AAC7-6EC84C817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5E54A-6647-46B4-B6D7-0AF28B2D258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77690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FFCCF8E-E02B-43B8-8B3D-CB127B331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5EB1-94BC-4CCC-B8E8-CA8AA9D669C4}" type="datetimeFigureOut">
              <a:rPr lang="en-ID" smtClean="0"/>
              <a:t>24/08/2020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21659F-D4DF-4553-A77D-F843A74EF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3B3078-5C75-46A8-B4A8-A115E221A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5E54A-6647-46B4-B6D7-0AF28B2D258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75575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E9432A-5D0F-46AA-8D79-7CDF295F5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96D560-5B0B-4C31-9CB2-29B89F74AF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81465C-B2F9-4446-AD49-B64A295ECB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4FCAC5-48C2-4279-9E34-2EAD1F13C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5EB1-94BC-4CCC-B8E8-CA8AA9D669C4}" type="datetimeFigureOut">
              <a:rPr lang="en-ID" smtClean="0"/>
              <a:t>24/08/2020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3703C7-C8FC-430C-8F1D-6E804049D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02AEBA-4CEB-4D6B-BDE6-113F4B0FA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5E54A-6647-46B4-B6D7-0AF28B2D258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26643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30315-0E88-4D4E-8293-73D424220A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4413368-E335-4AC0-BEA0-583BFF7C84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B548B3-DD5C-4D1A-BFEF-059936902C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28C406-4540-437E-A688-E12B8D28D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5EB1-94BC-4CCC-B8E8-CA8AA9D669C4}" type="datetimeFigureOut">
              <a:rPr lang="en-ID" smtClean="0"/>
              <a:t>24/08/2020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04A83E-924E-4F58-8EA4-E92473698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FFE12E-26AB-48DC-B403-FDA266A74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5E54A-6647-46B4-B6D7-0AF28B2D258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07604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0541EBF-3050-4973-9BEF-0724D93C6B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7565E7-AE95-4FD6-A451-34536D1147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8DDE2C-FAA1-48DA-98EE-04FF21BFBF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A5EB1-94BC-4CCC-B8E8-CA8AA9D669C4}" type="datetimeFigureOut">
              <a:rPr lang="en-ID" smtClean="0"/>
              <a:t>24/08/2020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660094-D9CA-4F6E-A9A8-BFB051FE17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C8F078-EA66-493D-BD54-33B867E496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5E54A-6647-46B4-B6D7-0AF28B2D258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36472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657D2DD5-66BA-4EA6-9586-DBB3718B405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>
                <a:latin typeface="Castellar" panose="020A0402060406010301" pitchFamily="18" charset="0"/>
              </a:rPr>
              <a:t>PERADABAN KUNO</a:t>
            </a:r>
            <a:br>
              <a:rPr lang="en-US" altLang="en-US">
                <a:latin typeface="Castellar" panose="020A0402060406010301" pitchFamily="18" charset="0"/>
              </a:rPr>
            </a:br>
            <a:r>
              <a:rPr lang="en-US" altLang="en-US">
                <a:latin typeface="Castellar" panose="020A0402060406010301" pitchFamily="18" charset="0"/>
              </a:rPr>
              <a:t>EROPA DAN AMERIKA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>
            <a:extLst>
              <a:ext uri="{FF2B5EF4-FFF2-40B4-BE49-F238E27FC236}">
                <a16:creationId xmlns:a16="http://schemas.microsoft.com/office/drawing/2014/main" id="{C9787A60-9651-46FB-B2B3-DCC287D229C6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2090738" y="1066800"/>
            <a:ext cx="8001000" cy="49530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1800" b="1">
                <a:solidFill>
                  <a:schemeClr val="accent2"/>
                </a:solidFill>
              </a:rPr>
              <a:t>4. Ilmu pengetahuan dan Teknologi</a:t>
            </a:r>
          </a:p>
          <a:p>
            <a:endParaRPr lang="en-US" altLang="en-US" sz="1800" b="1">
              <a:solidFill>
                <a:schemeClr val="accent2"/>
              </a:solidFill>
            </a:endParaRPr>
          </a:p>
          <a:p>
            <a:pPr lvl="1">
              <a:buFont typeface="Wingdings" panose="05000000000000000000" pitchFamily="2" charset="2"/>
              <a:buBlip>
                <a:blip r:embed="rId2"/>
              </a:buBlip>
            </a:pPr>
            <a:r>
              <a:rPr lang="en-US" altLang="en-US" sz="1600"/>
              <a:t>Pengetahuan seni bangunan sangat berjasa</a:t>
            </a:r>
          </a:p>
          <a:p>
            <a:pPr lvl="1">
              <a:buFont typeface="Wingdings" panose="05000000000000000000" pitchFamily="2" charset="2"/>
              <a:buBlip>
                <a:blip r:embed="rId2"/>
              </a:buBlip>
            </a:pPr>
            <a:r>
              <a:rPr lang="en-US" altLang="en-US" sz="1600"/>
              <a:t>Pengetahuan dan teknik pembuatan jalan, jembatan, saluran air, yang masih digunakan sampai sekarang</a:t>
            </a:r>
          </a:p>
          <a:p>
            <a:pPr lvl="1">
              <a:buFont typeface="Wingdings" panose="05000000000000000000" pitchFamily="2" charset="2"/>
              <a:buBlip>
                <a:blip r:embed="rId2"/>
              </a:buBlip>
            </a:pPr>
            <a:r>
              <a:rPr lang="en-US" altLang="en-US" sz="1600"/>
              <a:t>Pengetahuan dan kemampuan mengorganisasi dalam bidang militer</a:t>
            </a:r>
          </a:p>
          <a:p>
            <a:pPr lvl="1">
              <a:buFont typeface="Wingdings" panose="05000000000000000000" pitchFamily="2" charset="2"/>
              <a:buBlip>
                <a:blip r:embed="rId2"/>
              </a:buBlip>
            </a:pPr>
            <a:r>
              <a:rPr lang="en-US" altLang="en-US" sz="1600"/>
              <a:t>Memiliki norma – norma kehidupan hukum yang bersumber pada kesetiaan warga negara</a:t>
            </a:r>
          </a:p>
          <a:p>
            <a:pPr lvl="1">
              <a:buFont typeface="Wingdings" panose="05000000000000000000" pitchFamily="2" charset="2"/>
              <a:buBlip>
                <a:blip r:embed="rId2"/>
              </a:buBlip>
            </a:pPr>
            <a:r>
              <a:rPr lang="en-US" altLang="en-US" sz="1600"/>
              <a:t>Pengetahuan dalam bidang pemerintahan</a:t>
            </a:r>
          </a:p>
          <a:p>
            <a:pPr lvl="1">
              <a:buFont typeface="Wingdings" panose="05000000000000000000" pitchFamily="2" charset="2"/>
              <a:buBlip>
                <a:blip r:embed="rId2"/>
              </a:buBlip>
            </a:pPr>
            <a:r>
              <a:rPr lang="en-US" altLang="en-US" sz="1600"/>
              <a:t>Pemusatan kekuasaan di tangan kaisar</a:t>
            </a:r>
          </a:p>
          <a:p>
            <a:pPr lvl="1">
              <a:buFont typeface="Wingdings" panose="05000000000000000000" pitchFamily="2" charset="2"/>
              <a:buBlip>
                <a:blip r:embed="rId2"/>
              </a:buBlip>
            </a:pPr>
            <a:r>
              <a:rPr lang="en-US" altLang="en-US" sz="1600"/>
              <a:t>Pelaksanaan ketertiban dan keamanan secara tertib</a:t>
            </a:r>
          </a:p>
          <a:p>
            <a:pPr lvl="1">
              <a:buFont typeface="Wingdings" panose="05000000000000000000" pitchFamily="2" charset="2"/>
              <a:buBlip>
                <a:blip r:embed="rId2"/>
              </a:buBlip>
            </a:pPr>
            <a:r>
              <a:rPr lang="en-US" altLang="en-US" sz="1600"/>
              <a:t>Peraturan pemerintahan pusat ditaati dalam pelaksanaannya</a:t>
            </a:r>
          </a:p>
          <a:p>
            <a:pPr>
              <a:buFont typeface="Wingdings" panose="05000000000000000000" pitchFamily="2" charset="2"/>
              <a:buBlip>
                <a:blip r:embed="rId2"/>
              </a:buBlip>
            </a:pPr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30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>
            <a:extLst>
              <a:ext uri="{FF2B5EF4-FFF2-40B4-BE49-F238E27FC236}">
                <a16:creationId xmlns:a16="http://schemas.microsoft.com/office/drawing/2014/main" id="{B5FCCBDB-5ED2-4EBB-8527-51B1263FDACE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2090738" y="990600"/>
            <a:ext cx="8001000" cy="50292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1800" b="1">
                <a:solidFill>
                  <a:schemeClr val="accent2"/>
                </a:solidFill>
              </a:rPr>
              <a:t>5. kehidupan Sosial dan Ekonomi</a:t>
            </a:r>
          </a:p>
          <a:p>
            <a:endParaRPr lang="en-US" altLang="en-US" sz="1800" b="1">
              <a:solidFill>
                <a:schemeClr val="accent2"/>
              </a:solidFill>
            </a:endParaRPr>
          </a:p>
          <a:p>
            <a:endParaRPr lang="en-US" altLang="en-US" sz="1800"/>
          </a:p>
        </p:txBody>
      </p:sp>
      <p:sp>
        <p:nvSpPr>
          <p:cNvPr id="12291" name="AutoShape 4">
            <a:extLst>
              <a:ext uri="{FF2B5EF4-FFF2-40B4-BE49-F238E27FC236}">
                <a16:creationId xmlns:a16="http://schemas.microsoft.com/office/drawing/2014/main" id="{2F658474-19D0-4C4A-9C77-623B7B6386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1752600"/>
            <a:ext cx="3200400" cy="1905000"/>
          </a:xfrm>
          <a:prstGeom prst="roundRect">
            <a:avLst>
              <a:gd name="adj" fmla="val 16667"/>
            </a:avLst>
          </a:prstGeom>
          <a:solidFill>
            <a:srgbClr val="EAEAEA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b="1"/>
              <a:t>Kehidupan sosial</a:t>
            </a:r>
          </a:p>
          <a:p>
            <a:pPr algn="ctr" eaLnBrk="1" hangingPunct="1"/>
            <a:r>
              <a:rPr lang="en-US" altLang="en-US"/>
              <a:t>Masyarakatnya terdiri</a:t>
            </a:r>
          </a:p>
          <a:p>
            <a:pPr algn="ctr" eaLnBrk="1" hangingPunct="1"/>
            <a:r>
              <a:rPr lang="en-US" altLang="en-US"/>
              <a:t>atas golongan masyarakat</a:t>
            </a:r>
          </a:p>
          <a:p>
            <a:pPr algn="ctr" eaLnBrk="1" hangingPunct="1"/>
            <a:r>
              <a:rPr lang="en-US" altLang="en-US"/>
              <a:t>bebas dan golongan</a:t>
            </a:r>
          </a:p>
          <a:p>
            <a:pPr algn="ctr" eaLnBrk="1" hangingPunct="1"/>
            <a:r>
              <a:rPr lang="en-US" altLang="en-US"/>
              <a:t>budak.</a:t>
            </a:r>
          </a:p>
          <a:p>
            <a:pPr algn="ctr" eaLnBrk="1" hangingPunct="1"/>
            <a:endParaRPr lang="en-US" altLang="en-US"/>
          </a:p>
        </p:txBody>
      </p:sp>
      <p:sp>
        <p:nvSpPr>
          <p:cNvPr id="12292" name="AutoShape 6">
            <a:extLst>
              <a:ext uri="{FF2B5EF4-FFF2-40B4-BE49-F238E27FC236}">
                <a16:creationId xmlns:a16="http://schemas.microsoft.com/office/drawing/2014/main" id="{0A1214B3-0FCA-4386-B0C0-1D7BCCDE33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3505200"/>
            <a:ext cx="3733800" cy="1905000"/>
          </a:xfrm>
          <a:prstGeom prst="roundRect">
            <a:avLst>
              <a:gd name="adj" fmla="val 16667"/>
            </a:avLst>
          </a:prstGeom>
          <a:solidFill>
            <a:srgbClr val="EAEAEA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b="1"/>
              <a:t>Kehidupan ekonomi</a:t>
            </a:r>
          </a:p>
          <a:p>
            <a:pPr algn="ctr" eaLnBrk="1" hangingPunct="1"/>
            <a:r>
              <a:rPr lang="en-US" altLang="en-US"/>
              <a:t>Perekonomiannya mengalami</a:t>
            </a:r>
          </a:p>
          <a:p>
            <a:pPr algn="ctr" eaLnBrk="1" hangingPunct="1"/>
            <a:r>
              <a:rPr lang="en-US" altLang="en-US"/>
              <a:t>kemajuan sangat pesat</a:t>
            </a:r>
          </a:p>
          <a:p>
            <a:pPr algn="ctr" eaLnBrk="1" hangingPunct="1"/>
            <a:r>
              <a:rPr lang="en-US" altLang="en-US"/>
              <a:t>saat masa </a:t>
            </a:r>
          </a:p>
          <a:p>
            <a:pPr algn="ctr" eaLnBrk="1" hangingPunct="1"/>
            <a:r>
              <a:rPr lang="en-US" altLang="en-US"/>
              <a:t>pemerintahan Kaisar Octavianus</a:t>
            </a:r>
          </a:p>
          <a:p>
            <a:pPr algn="ctr" eaLnBrk="1" hangingPunct="1"/>
            <a:endParaRPr lang="en-US" altLang="en-US" b="1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>
            <a:extLst>
              <a:ext uri="{FF2B5EF4-FFF2-40B4-BE49-F238E27FC236}">
                <a16:creationId xmlns:a16="http://schemas.microsoft.com/office/drawing/2014/main" id="{FB622054-D5D2-4E3D-9F50-230F1CE0E21D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2090738" y="990600"/>
            <a:ext cx="8001000" cy="50292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1800" b="1">
                <a:solidFill>
                  <a:schemeClr val="accent2"/>
                </a:solidFill>
              </a:rPr>
              <a:t>6. Kepercayaan</a:t>
            </a:r>
          </a:p>
          <a:p>
            <a:endParaRPr lang="en-US" altLang="en-US" sz="1800" b="1">
              <a:solidFill>
                <a:schemeClr val="accent2"/>
              </a:solidFill>
            </a:endParaRPr>
          </a:p>
          <a:p>
            <a:endParaRPr lang="en-US" altLang="en-US" sz="1800"/>
          </a:p>
          <a:p>
            <a:endParaRPr lang="en-US" altLang="en-US" sz="1800"/>
          </a:p>
          <a:p>
            <a:endParaRPr lang="en-US" altLang="en-US" sz="1800"/>
          </a:p>
          <a:p>
            <a:endParaRPr lang="en-US" altLang="en-US" sz="1800"/>
          </a:p>
          <a:p>
            <a:endParaRPr lang="en-US" altLang="en-US" sz="1800"/>
          </a:p>
          <a:p>
            <a:endParaRPr lang="en-US" altLang="en-US" sz="1800"/>
          </a:p>
          <a:p>
            <a:endParaRPr lang="en-US" altLang="en-US" sz="1600"/>
          </a:p>
          <a:p>
            <a:endParaRPr lang="en-US" altLang="en-US" sz="1600"/>
          </a:p>
          <a:p>
            <a:endParaRPr lang="en-US" altLang="en-US" sz="1600"/>
          </a:p>
          <a:p>
            <a:r>
              <a:rPr lang="en-US" altLang="en-US" sz="1600"/>
              <a:t>Sejak berkembang agama Kristen, masyarakat Romawi mulai memeluk agama Kristen dan dijadikan sebagai agama negara</a:t>
            </a:r>
          </a:p>
          <a:p>
            <a:endParaRPr lang="en-US" altLang="en-US" sz="1800"/>
          </a:p>
          <a:p>
            <a:endParaRPr lang="en-US" altLang="en-US" sz="1800"/>
          </a:p>
          <a:p>
            <a:endParaRPr lang="en-US" altLang="en-US" sz="1800"/>
          </a:p>
          <a:p>
            <a:endParaRPr lang="en-US" altLang="en-US" sz="1800"/>
          </a:p>
          <a:p>
            <a:endParaRPr lang="en-US" altLang="en-US" sz="1800"/>
          </a:p>
          <a:p>
            <a:endParaRPr lang="en-US" altLang="en-US" sz="1800"/>
          </a:p>
        </p:txBody>
      </p:sp>
      <p:sp>
        <p:nvSpPr>
          <p:cNvPr id="13315" name="AutoShape 5">
            <a:extLst>
              <a:ext uri="{FF2B5EF4-FFF2-40B4-BE49-F238E27FC236}">
                <a16:creationId xmlns:a16="http://schemas.microsoft.com/office/drawing/2014/main" id="{EE194EB7-21AA-49ED-9A75-2F61CFA4F8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1828800"/>
            <a:ext cx="5029200" cy="381000"/>
          </a:xfrm>
          <a:prstGeom prst="roundRect">
            <a:avLst>
              <a:gd name="adj" fmla="val 16667"/>
            </a:avLst>
          </a:prstGeom>
          <a:solidFill>
            <a:srgbClr val="EAEAEA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/>
              <a:t>Vesta sebagai roh pengurus api tungku</a:t>
            </a:r>
          </a:p>
        </p:txBody>
      </p:sp>
      <p:sp>
        <p:nvSpPr>
          <p:cNvPr id="13316" name="AutoShape 6">
            <a:extLst>
              <a:ext uri="{FF2B5EF4-FFF2-40B4-BE49-F238E27FC236}">
                <a16:creationId xmlns:a16="http://schemas.microsoft.com/office/drawing/2014/main" id="{C671F6BD-DBCD-4971-BFFD-6E289F0FD3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2590800"/>
            <a:ext cx="7315200" cy="457200"/>
          </a:xfrm>
          <a:prstGeom prst="roundRect">
            <a:avLst>
              <a:gd name="adj" fmla="val 16667"/>
            </a:avLst>
          </a:prstGeom>
          <a:solidFill>
            <a:srgbClr val="EAEAEA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/>
              <a:t>Lares sebagai penjaga rumah tangga dan batas ladan keluarga</a:t>
            </a:r>
          </a:p>
        </p:txBody>
      </p:sp>
      <p:sp>
        <p:nvSpPr>
          <p:cNvPr id="13317" name="AutoShape 7">
            <a:extLst>
              <a:ext uri="{FF2B5EF4-FFF2-40B4-BE49-F238E27FC236}">
                <a16:creationId xmlns:a16="http://schemas.microsoft.com/office/drawing/2014/main" id="{1245D7D4-5469-4BD1-B281-8F0A27D5CF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3505200"/>
            <a:ext cx="5029200" cy="381000"/>
          </a:xfrm>
          <a:prstGeom prst="roundRect">
            <a:avLst>
              <a:gd name="adj" fmla="val 16667"/>
            </a:avLst>
          </a:prstGeom>
          <a:solidFill>
            <a:srgbClr val="EAEAEA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/>
              <a:t>Penates sebagai roh penjaga lumbung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50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50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50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>
            <a:extLst>
              <a:ext uri="{FF2B5EF4-FFF2-40B4-BE49-F238E27FC236}">
                <a16:creationId xmlns:a16="http://schemas.microsoft.com/office/drawing/2014/main" id="{CF6A2049-662E-48AE-975A-702AD1703C53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2090738" y="838200"/>
            <a:ext cx="8001000" cy="51816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anose="05000000000000000000" pitchFamily="2" charset="2"/>
              <a:buNone/>
            </a:pPr>
            <a:endParaRPr lang="en-US" altLang="en-US" sz="1800"/>
          </a:p>
          <a:p>
            <a:pPr>
              <a:buFont typeface="Wingdings" panose="05000000000000000000" pitchFamily="2" charset="2"/>
              <a:buNone/>
            </a:pPr>
            <a:r>
              <a:rPr lang="en-US" altLang="en-US" sz="1800"/>
              <a:t>	</a:t>
            </a:r>
            <a:r>
              <a:rPr lang="en-US" altLang="en-US" sz="1800" b="1">
                <a:solidFill>
                  <a:schemeClr val="accent2"/>
                </a:solidFill>
              </a:rPr>
              <a:t>7. Peninggalan Budaya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1800" b="1">
              <a:solidFill>
                <a:schemeClr val="accent2"/>
              </a:solidFill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1800"/>
              <a:t>	   </a:t>
            </a:r>
            <a:r>
              <a:rPr lang="en-US" altLang="en-US" sz="1600"/>
              <a:t>		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1600"/>
          </a:p>
          <a:p>
            <a:pPr>
              <a:buFont typeface="Wingdings" panose="05000000000000000000" pitchFamily="2" charset="2"/>
              <a:buNone/>
            </a:pPr>
            <a:endParaRPr lang="en-US" altLang="en-US" sz="1800"/>
          </a:p>
          <a:p>
            <a:pPr>
              <a:buFont typeface="Wingdings" panose="05000000000000000000" pitchFamily="2" charset="2"/>
              <a:buNone/>
            </a:pPr>
            <a:r>
              <a:rPr lang="en-US" altLang="en-US" sz="1800"/>
              <a:t>	</a:t>
            </a:r>
          </a:p>
          <a:p>
            <a:endParaRPr lang="en-US" altLang="en-US" sz="1800"/>
          </a:p>
          <a:p>
            <a:endParaRPr lang="en-US" altLang="en-US" sz="1800"/>
          </a:p>
          <a:p>
            <a:endParaRPr lang="en-US" altLang="en-US" sz="1800"/>
          </a:p>
        </p:txBody>
      </p:sp>
      <p:sp>
        <p:nvSpPr>
          <p:cNvPr id="14339" name="AutoShape 4">
            <a:extLst>
              <a:ext uri="{FF2B5EF4-FFF2-40B4-BE49-F238E27FC236}">
                <a16:creationId xmlns:a16="http://schemas.microsoft.com/office/drawing/2014/main" id="{5963063C-4227-4ABA-A6EE-694DBBC258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1905000"/>
            <a:ext cx="3352800" cy="2362200"/>
          </a:xfrm>
          <a:prstGeom prst="flowChartInputOutpu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b="1"/>
              <a:t>Seni bangunan</a:t>
            </a:r>
            <a:endParaRPr lang="en-US" altLang="en-US"/>
          </a:p>
          <a:p>
            <a:pPr algn="ctr" eaLnBrk="1" hangingPunct="1"/>
            <a:r>
              <a:rPr lang="en-US" altLang="en-US"/>
              <a:t>Coloseum dan </a:t>
            </a:r>
          </a:p>
          <a:p>
            <a:pPr algn="ctr" eaLnBrk="1" hangingPunct="1"/>
            <a:r>
              <a:rPr lang="en-US" altLang="en-US"/>
              <a:t>Amphitheater.</a:t>
            </a:r>
          </a:p>
          <a:p>
            <a:pPr algn="ctr" eaLnBrk="1" hangingPunct="1"/>
            <a:r>
              <a:rPr lang="en-US" altLang="en-US"/>
              <a:t>Patheon, Viaduct dan</a:t>
            </a:r>
          </a:p>
          <a:p>
            <a:pPr algn="ctr" eaLnBrk="1" hangingPunct="1"/>
            <a:r>
              <a:rPr lang="en-US" altLang="en-US"/>
              <a:t>Aquaduct, serta</a:t>
            </a:r>
          </a:p>
          <a:p>
            <a:pPr algn="ctr" eaLnBrk="1" hangingPunct="1"/>
            <a:r>
              <a:rPr lang="en-US" altLang="en-US"/>
              <a:t>Limes.</a:t>
            </a:r>
            <a:endParaRPr lang="en-US" altLang="en-US" b="1"/>
          </a:p>
        </p:txBody>
      </p:sp>
      <p:sp>
        <p:nvSpPr>
          <p:cNvPr id="14340" name="AutoShape 5">
            <a:extLst>
              <a:ext uri="{FF2B5EF4-FFF2-40B4-BE49-F238E27FC236}">
                <a16:creationId xmlns:a16="http://schemas.microsoft.com/office/drawing/2014/main" id="{7A43259D-634F-4952-841B-B234472CB8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1905000"/>
            <a:ext cx="4038600" cy="2362200"/>
          </a:xfrm>
          <a:prstGeom prst="flowChartInputOutpu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b="1"/>
              <a:t>Seni Sastra</a:t>
            </a:r>
          </a:p>
          <a:p>
            <a:pPr algn="ctr" eaLnBrk="1" hangingPunct="1"/>
            <a:r>
              <a:rPr lang="en-US" altLang="en-US"/>
              <a:t>Aeneas hasil karya</a:t>
            </a:r>
          </a:p>
          <a:p>
            <a:pPr algn="ctr" eaLnBrk="1" hangingPunct="1"/>
            <a:r>
              <a:rPr lang="en-US" altLang="en-US"/>
              <a:t>Virgilius.</a:t>
            </a:r>
          </a:p>
          <a:p>
            <a:pPr algn="ctr" eaLnBrk="1" hangingPunct="1"/>
            <a:r>
              <a:rPr lang="en-US" altLang="en-US"/>
              <a:t>Metamorphose hasil karya</a:t>
            </a:r>
          </a:p>
          <a:p>
            <a:pPr algn="ctr" eaLnBrk="1" hangingPunct="1"/>
            <a:r>
              <a:rPr lang="en-US" altLang="en-US"/>
              <a:t>Ovidius.</a:t>
            </a:r>
          </a:p>
          <a:p>
            <a:pPr algn="ctr" eaLnBrk="1" hangingPunct="1"/>
            <a:r>
              <a:rPr lang="en-US" altLang="en-US"/>
              <a:t>De Bello Gallico hasil karya</a:t>
            </a:r>
          </a:p>
          <a:p>
            <a:pPr algn="ctr" eaLnBrk="1" hangingPunct="1"/>
            <a:r>
              <a:rPr lang="en-US" altLang="en-US"/>
              <a:t>Yulius Caesar.</a:t>
            </a:r>
          </a:p>
        </p:txBody>
      </p:sp>
      <p:sp>
        <p:nvSpPr>
          <p:cNvPr id="14341" name="AutoShape 7">
            <a:extLst>
              <a:ext uri="{FF2B5EF4-FFF2-40B4-BE49-F238E27FC236}">
                <a16:creationId xmlns:a16="http://schemas.microsoft.com/office/drawing/2014/main" id="{30114F0C-00FB-49A3-90EE-DC547449FC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4495800"/>
            <a:ext cx="3810000" cy="1295400"/>
          </a:xfrm>
          <a:prstGeom prst="flowChartInputOutpu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b="1"/>
              <a:t>Hukum</a:t>
            </a:r>
          </a:p>
          <a:p>
            <a:pPr algn="ctr" eaLnBrk="1" hangingPunct="1"/>
            <a:r>
              <a:rPr lang="en-US" altLang="en-US"/>
              <a:t>Hukum yang terkenal </a:t>
            </a:r>
          </a:p>
          <a:p>
            <a:pPr algn="ctr" eaLnBrk="1" hangingPunct="1"/>
            <a:r>
              <a:rPr lang="en-US" altLang="en-US"/>
              <a:t>adalah Corpus Iuris </a:t>
            </a:r>
          </a:p>
          <a:p>
            <a:pPr algn="ctr" eaLnBrk="1" hangingPunct="1"/>
            <a:r>
              <a:rPr lang="en-US" altLang="en-US"/>
              <a:t>Atau</a:t>
            </a:r>
          </a:p>
          <a:p>
            <a:pPr algn="ctr" eaLnBrk="1" hangingPunct="1"/>
            <a:r>
              <a:rPr lang="en-US" altLang="en-US"/>
              <a:t>Codex Yustianus.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6A03DC85-8381-4893-B5EF-1C1D2E1CA8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98675" y="304800"/>
            <a:ext cx="8001000" cy="838200"/>
          </a:xfrm>
        </p:spPr>
        <p:txBody>
          <a:bodyPr/>
          <a:lstStyle/>
          <a:p>
            <a:r>
              <a:rPr lang="en-US" altLang="en-US" sz="2800" b="1"/>
              <a:t>C. PERADABAN AMERIKA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4D67D69D-3D20-4198-844B-A5F64226518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1600"/>
              <a:t>Peradaban Amerika dapat diketahui melalui berbagai peninggalan kebudayaan dari bangsa Inka, Maya dan Aztek.</a:t>
            </a:r>
          </a:p>
          <a:p>
            <a:endParaRPr lang="en-US" altLang="en-US" sz="1600"/>
          </a:p>
          <a:p>
            <a:r>
              <a:rPr lang="en-US" altLang="en-US" sz="1800" b="1">
                <a:solidFill>
                  <a:schemeClr val="accent2"/>
                </a:solidFill>
              </a:rPr>
              <a:t>1. Keadaan Alam</a:t>
            </a:r>
            <a:r>
              <a:rPr lang="en-US" altLang="en-US" sz="1800" b="1"/>
              <a:t>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1800"/>
              <a:t>          </a:t>
            </a:r>
            <a:r>
              <a:rPr lang="en-US" altLang="en-US" sz="1600"/>
              <a:t>Benua Amerika terdiri atas tiga bagian, yaitu bagian utara, tengah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1600"/>
              <a:t>	    dan selatan.</a:t>
            </a:r>
            <a:r>
              <a:rPr lang="en-US" altLang="en-US" sz="1800"/>
              <a:t> </a:t>
            </a:r>
            <a:r>
              <a:rPr lang="en-US" altLang="en-US" sz="1600"/>
              <a:t>Dua pertiga bagian Amerika terdiri atas datarn rendah.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1600"/>
              <a:t>	    Benua Amerika diapit oleh Samudera Pasifik dan Samudera Atlantik.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1600"/>
          </a:p>
          <a:p>
            <a:pPr>
              <a:buFont typeface="Wingdings" panose="05000000000000000000" pitchFamily="2" charset="2"/>
              <a:buNone/>
            </a:pPr>
            <a:r>
              <a:rPr lang="en-US" altLang="en-US" sz="1600" b="1">
                <a:solidFill>
                  <a:schemeClr val="accent2"/>
                </a:solidFill>
              </a:rPr>
              <a:t>	</a:t>
            </a:r>
            <a:r>
              <a:rPr lang="en-US" altLang="en-US" sz="1800" b="1">
                <a:solidFill>
                  <a:schemeClr val="accent2"/>
                </a:solidFill>
              </a:rPr>
              <a:t>2. Penduduk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1800"/>
              <a:t>	    </a:t>
            </a:r>
            <a:r>
              <a:rPr lang="en-US" altLang="en-US" sz="1600"/>
              <a:t>Terdapat berbagai suku, yakni suku Indian, Maya, Aztek, dan Inka.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1600"/>
              <a:t>	    Suku Aztek di Meksiko dan suku Inka di Peru.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1600"/>
          </a:p>
          <a:p>
            <a:pPr>
              <a:buFont typeface="Wingdings" panose="05000000000000000000" pitchFamily="2" charset="2"/>
              <a:buNone/>
            </a:pPr>
            <a:r>
              <a:rPr lang="en-US" altLang="en-US" sz="1600"/>
              <a:t>	</a:t>
            </a:r>
            <a:endParaRPr lang="en-US" altLang="en-US" sz="18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7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7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7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7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7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7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7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7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7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71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71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71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71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71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71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71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71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6" grpId="0"/>
      <p:bldP spid="4710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>
            <a:extLst>
              <a:ext uri="{FF2B5EF4-FFF2-40B4-BE49-F238E27FC236}">
                <a16:creationId xmlns:a16="http://schemas.microsoft.com/office/drawing/2014/main" id="{995BC768-55BB-432F-8775-F9242A61CF3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2090738" y="990600"/>
            <a:ext cx="8001000" cy="5029200"/>
          </a:xfrm>
        </p:spPr>
        <p:txBody>
          <a:bodyPr wrap="square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r>
              <a:rPr lang="en-US" altLang="en-US" sz="1800" b="1">
                <a:solidFill>
                  <a:schemeClr val="accent2"/>
                </a:solidFill>
              </a:rPr>
              <a:t>3. Kepercayaan</a:t>
            </a:r>
          </a:p>
          <a:p>
            <a:endParaRPr lang="en-US" altLang="en-US" sz="1800" b="1">
              <a:solidFill>
                <a:schemeClr val="accent2"/>
              </a:solidFill>
            </a:endParaRP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sz="1600"/>
              <a:t>    Penduduknya menyembah dewa-dewa sederhana seperti</a:t>
            </a:r>
          </a:p>
          <a:p>
            <a:pPr lvl="1">
              <a:buFont typeface="Wingdings" panose="05000000000000000000" pitchFamily="2" charset="2"/>
              <a:buNone/>
            </a:pPr>
            <a:endParaRPr lang="en-US" altLang="en-US" sz="1600"/>
          </a:p>
          <a:p>
            <a:pPr lvl="1">
              <a:buFont typeface="Wingdings" panose="05000000000000000000" pitchFamily="2" charset="2"/>
              <a:buNone/>
            </a:pPr>
            <a:endParaRPr lang="en-US" altLang="en-US" sz="1600"/>
          </a:p>
          <a:p>
            <a:pPr lvl="1">
              <a:buFont typeface="Wingdings" panose="05000000000000000000" pitchFamily="2" charset="2"/>
              <a:buNone/>
            </a:pPr>
            <a:endParaRPr lang="en-US" altLang="en-US" sz="1600"/>
          </a:p>
          <a:p>
            <a:pPr lvl="1">
              <a:buFont typeface="Wingdings" panose="05000000000000000000" pitchFamily="2" charset="2"/>
              <a:buNone/>
            </a:pPr>
            <a:endParaRPr lang="en-US" altLang="en-US" sz="1600"/>
          </a:p>
          <a:p>
            <a:pPr lvl="1">
              <a:buFont typeface="Wingdings" panose="05000000000000000000" pitchFamily="2" charset="2"/>
              <a:buNone/>
            </a:pPr>
            <a:endParaRPr lang="en-US" altLang="en-US" sz="1600"/>
          </a:p>
          <a:p>
            <a:pPr lvl="1">
              <a:buFont typeface="Wingdings" panose="05000000000000000000" pitchFamily="2" charset="2"/>
              <a:buNone/>
            </a:pPr>
            <a:endParaRPr lang="en-US" altLang="en-US" sz="1600"/>
          </a:p>
          <a:p>
            <a:pPr lvl="1">
              <a:buFont typeface="Wingdings" panose="05000000000000000000" pitchFamily="2" charset="2"/>
              <a:buNone/>
            </a:pPr>
            <a:endParaRPr lang="en-US" altLang="en-US" sz="1600"/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sz="1600"/>
              <a:t>	Selain itu, juga terdapat upacara dan pemujaan yang bersahaja.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sz="1600"/>
              <a:t>	Seperti Upacara korban dengan mengorbankan milik mereka yang paling berharga, yakni nyawa.</a:t>
            </a:r>
          </a:p>
          <a:p>
            <a:pPr lvl="1">
              <a:buFont typeface="Wingdings" panose="05000000000000000000" pitchFamily="2" charset="2"/>
              <a:buNone/>
            </a:pPr>
            <a:endParaRPr lang="en-US" altLang="en-US" sz="1600"/>
          </a:p>
          <a:p>
            <a:pPr lvl="1">
              <a:buFont typeface="Wingdings" panose="05000000000000000000" pitchFamily="2" charset="2"/>
              <a:buNone/>
            </a:pPr>
            <a:endParaRPr lang="en-US" altLang="en-US" sz="1600"/>
          </a:p>
          <a:p>
            <a:pPr lvl="1">
              <a:buFont typeface="Wingdings" panose="05000000000000000000" pitchFamily="2" charset="2"/>
              <a:buNone/>
            </a:pPr>
            <a:endParaRPr lang="en-US" altLang="en-US" sz="1600"/>
          </a:p>
          <a:p>
            <a:pPr lvl="1">
              <a:buFont typeface="Wingdings" panose="05000000000000000000" pitchFamily="2" charset="2"/>
              <a:buNone/>
            </a:pPr>
            <a:endParaRPr lang="en-US" altLang="en-US" sz="1600"/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sz="1600"/>
              <a:t>    </a:t>
            </a:r>
          </a:p>
        </p:txBody>
      </p:sp>
      <p:sp>
        <p:nvSpPr>
          <p:cNvPr id="16387" name="Oval 4">
            <a:extLst>
              <a:ext uri="{FF2B5EF4-FFF2-40B4-BE49-F238E27FC236}">
                <a16:creationId xmlns:a16="http://schemas.microsoft.com/office/drawing/2014/main" id="{BD689983-5E31-427A-923D-C0BA13CF73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2133600"/>
            <a:ext cx="1905000" cy="609600"/>
          </a:xfrm>
          <a:prstGeom prst="ellipse">
            <a:avLst/>
          </a:prstGeom>
          <a:solidFill>
            <a:srgbClr val="EAEAEA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/>
              <a:t>Dewa Matahari</a:t>
            </a:r>
          </a:p>
        </p:txBody>
      </p:sp>
      <p:sp>
        <p:nvSpPr>
          <p:cNvPr id="16388" name="Oval 5">
            <a:extLst>
              <a:ext uri="{FF2B5EF4-FFF2-40B4-BE49-F238E27FC236}">
                <a16:creationId xmlns:a16="http://schemas.microsoft.com/office/drawing/2014/main" id="{0CACC934-9104-473B-B1C8-CB21C54E39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2133600"/>
            <a:ext cx="1905000" cy="609600"/>
          </a:xfrm>
          <a:prstGeom prst="ellipse">
            <a:avLst/>
          </a:prstGeom>
          <a:solidFill>
            <a:srgbClr val="EAEAEA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/>
              <a:t>Dewa Hujan</a:t>
            </a:r>
          </a:p>
        </p:txBody>
      </p:sp>
      <p:sp>
        <p:nvSpPr>
          <p:cNvPr id="16389" name="Oval 6">
            <a:extLst>
              <a:ext uri="{FF2B5EF4-FFF2-40B4-BE49-F238E27FC236}">
                <a16:creationId xmlns:a16="http://schemas.microsoft.com/office/drawing/2014/main" id="{4F9C9B22-9700-4F38-ACCE-C02C8E94C0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2819400"/>
            <a:ext cx="1981200" cy="609600"/>
          </a:xfrm>
          <a:prstGeom prst="ellipse">
            <a:avLst/>
          </a:prstGeom>
          <a:solidFill>
            <a:srgbClr val="EAEAEA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/>
              <a:t>Dewa Kesuburan</a:t>
            </a:r>
          </a:p>
        </p:txBody>
      </p:sp>
      <p:sp>
        <p:nvSpPr>
          <p:cNvPr id="16390" name="Oval 7">
            <a:extLst>
              <a:ext uri="{FF2B5EF4-FFF2-40B4-BE49-F238E27FC236}">
                <a16:creationId xmlns:a16="http://schemas.microsoft.com/office/drawing/2014/main" id="{8EFF7E0B-16D0-44C7-9919-DE16F769CF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2895600"/>
            <a:ext cx="2362200" cy="609600"/>
          </a:xfrm>
          <a:prstGeom prst="ellipse">
            <a:avLst/>
          </a:prstGeom>
          <a:solidFill>
            <a:srgbClr val="EAEAEA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/>
              <a:t>Dewa Musim semi</a:t>
            </a:r>
          </a:p>
        </p:txBody>
      </p:sp>
      <p:sp>
        <p:nvSpPr>
          <p:cNvPr id="16391" name="Oval 8">
            <a:extLst>
              <a:ext uri="{FF2B5EF4-FFF2-40B4-BE49-F238E27FC236}">
                <a16:creationId xmlns:a16="http://schemas.microsoft.com/office/drawing/2014/main" id="{DAA5DDB0-EE77-425D-84D0-02EDBC1DC7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8600" y="2133600"/>
            <a:ext cx="1905000" cy="609600"/>
          </a:xfrm>
          <a:prstGeom prst="ellipse">
            <a:avLst/>
          </a:prstGeom>
          <a:solidFill>
            <a:srgbClr val="EAEAEA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/>
              <a:t>Dewa Bulan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81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81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81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81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81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81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81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81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813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813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813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813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976DABAB-C145-45FE-93FA-AAC70B3AA0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98675" y="457200"/>
            <a:ext cx="8001000" cy="609600"/>
          </a:xfrm>
        </p:spPr>
        <p:txBody>
          <a:bodyPr/>
          <a:lstStyle/>
          <a:p>
            <a:r>
              <a:rPr lang="en-US" altLang="en-US" sz="2800" b="1"/>
              <a:t>A. PERADABAN KUNO EROPA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012DC6A2-649C-47B9-810B-66AC361AE056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2090738" y="1676400"/>
            <a:ext cx="8001000" cy="4343400"/>
          </a:xfrm>
          <a:ln>
            <a:solidFill>
              <a:schemeClr val="accent2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571500" indent="-571500"/>
            <a:r>
              <a:rPr lang="en-US" altLang="en-US" sz="1600"/>
              <a:t>Peradaban kuno Eropa bersumber pada peradaban Yunani dan Romawi. Dasar perkembangan peradaban kuno Eropa dimulai dari perkembangan peradaban di Pulau Kreta</a:t>
            </a:r>
          </a:p>
          <a:p>
            <a:pPr marL="571500" indent="-571500"/>
            <a:endParaRPr lang="en-US" altLang="en-US" sz="1600"/>
          </a:p>
          <a:p>
            <a:pPr marL="571500" indent="-571500"/>
            <a:endParaRPr lang="en-US" altLang="en-US" sz="1600"/>
          </a:p>
          <a:p>
            <a:pPr marL="571500" indent="-571500">
              <a:buFont typeface="Wingdings" panose="05000000000000000000" pitchFamily="2" charset="2"/>
              <a:buAutoNum type="arabicPeriod"/>
            </a:pPr>
            <a:r>
              <a:rPr lang="en-US" altLang="en-US" sz="2400" b="1"/>
              <a:t>Peradaban Pulau Kreta</a:t>
            </a:r>
          </a:p>
          <a:p>
            <a:pPr marL="571500" indent="-571500">
              <a:buNone/>
            </a:pPr>
            <a:r>
              <a:rPr lang="en-US" altLang="en-US" sz="1600" b="1"/>
              <a:t>	</a:t>
            </a:r>
            <a:r>
              <a:rPr lang="en-US" altLang="en-US" sz="1600"/>
              <a:t>Sumber berita sejarah Kerajaan Kreta :</a:t>
            </a:r>
          </a:p>
          <a:p>
            <a:pPr marL="1347788" lvl="2" indent="-438150">
              <a:buBlip>
                <a:blip r:embed="rId2"/>
              </a:buBlip>
            </a:pPr>
            <a:r>
              <a:rPr lang="en-US" altLang="en-US" sz="1600"/>
              <a:t>Syair – syair 	pujamgga Homerus dalam kitab Iilyas dan Odussca</a:t>
            </a:r>
          </a:p>
          <a:p>
            <a:pPr marL="1347788" lvl="2" indent="-438150">
              <a:buBlip>
                <a:blip r:embed="rId2"/>
              </a:buBlip>
            </a:pPr>
            <a:r>
              <a:rPr lang="en-US" altLang="en-US" sz="1600"/>
              <a:t>Cerita – cerita rakyat di Yunani yang lebig bersifat mitologi</a:t>
            </a:r>
          </a:p>
          <a:p>
            <a:pPr marL="1347788" lvl="2" indent="-438150">
              <a:buBlip>
                <a:blip r:embed="rId2"/>
              </a:buBlip>
            </a:pPr>
            <a:r>
              <a:rPr lang="en-US" altLang="en-US" sz="1600"/>
              <a:t>Hasil – hasil peninggalan arkeologi yang menemukan sisa – sisa bangunan kota kuno seperti ibu kota Knossos.</a:t>
            </a:r>
            <a:endParaRPr lang="en-US" altLang="en-US" sz="1600" b="1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/>
      <p:bldP spid="3379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>
            <a:extLst>
              <a:ext uri="{FF2B5EF4-FFF2-40B4-BE49-F238E27FC236}">
                <a16:creationId xmlns:a16="http://schemas.microsoft.com/office/drawing/2014/main" id="{73B738F4-545D-4B5B-A422-B10352FD9D1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090738" y="1219200"/>
            <a:ext cx="8001000" cy="4800600"/>
          </a:xfrm>
        </p:spPr>
        <p:txBody>
          <a:bodyPr>
            <a:normAutofit fontScale="92500" lnSpcReduction="20000"/>
          </a:bodyPr>
          <a:lstStyle/>
          <a:p>
            <a:pPr marL="571500" indent="-571500">
              <a:buFont typeface="Wingdings" panose="05000000000000000000" pitchFamily="2" charset="2"/>
              <a:buAutoNum type="arabicPeriod" startAt="2"/>
              <a:defRPr/>
            </a:pPr>
            <a:r>
              <a:rPr lang="en-US" altLang="en-US" sz="2400" b="1"/>
              <a:t>Peradaban Yunani</a:t>
            </a:r>
          </a:p>
          <a:p>
            <a:pPr marL="571500" indent="-571500">
              <a:buNone/>
              <a:defRPr/>
            </a:pPr>
            <a:r>
              <a:rPr lang="en-US" altLang="en-US" sz="2000" b="1"/>
              <a:t>	</a:t>
            </a:r>
            <a:r>
              <a:rPr lang="en-US" altLang="en-US" sz="1800" b="1">
                <a:solidFill>
                  <a:schemeClr val="accent2"/>
                </a:solidFill>
              </a:rPr>
              <a:t>a. Keadaan alam</a:t>
            </a:r>
          </a:p>
          <a:p>
            <a:pPr marL="571500" indent="-571500">
              <a:buNone/>
              <a:defRPr/>
            </a:pPr>
            <a:r>
              <a:rPr lang="en-US" altLang="en-US" sz="1600"/>
              <a:t>	    Batas – batas negara Yunani</a:t>
            </a:r>
          </a:p>
          <a:p>
            <a:pPr marL="571500" indent="-571500">
              <a:buNone/>
              <a:defRPr/>
            </a:pPr>
            <a:r>
              <a:rPr lang="en-US" altLang="en-US" sz="1600"/>
              <a:t>		Utara	: Albania, Yugoslavia, Bulgaria, dan Turki</a:t>
            </a:r>
          </a:p>
          <a:p>
            <a:pPr marL="571500" indent="-571500">
              <a:buNone/>
              <a:defRPr/>
            </a:pPr>
            <a:r>
              <a:rPr lang="en-US" altLang="en-US" sz="1600"/>
              <a:t>		Timur	: Laut Aegea</a:t>
            </a:r>
          </a:p>
          <a:p>
            <a:pPr marL="571500" indent="-571500">
              <a:buNone/>
              <a:defRPr/>
            </a:pPr>
            <a:r>
              <a:rPr lang="en-US" altLang="en-US" sz="1600"/>
              <a:t>		Selatan	: Laut Tengah</a:t>
            </a:r>
          </a:p>
          <a:p>
            <a:pPr marL="571500" indent="-571500">
              <a:buNone/>
              <a:defRPr/>
            </a:pPr>
            <a:r>
              <a:rPr lang="en-US" altLang="en-US" sz="1600"/>
              <a:t>		Barat	: Laut Ionia.</a:t>
            </a:r>
          </a:p>
          <a:p>
            <a:pPr marL="571500" indent="-571500">
              <a:buNone/>
              <a:defRPr/>
            </a:pPr>
            <a:r>
              <a:rPr lang="en-US" altLang="en-US" sz="1600"/>
              <a:t>	     Beriklim laut tengah yang nyaman. Tanah yang bergunung-</a:t>
            </a:r>
          </a:p>
          <a:p>
            <a:pPr marL="571500" indent="-571500">
              <a:buNone/>
              <a:defRPr/>
            </a:pPr>
            <a:r>
              <a:rPr lang="en-US" altLang="en-US" sz="1600"/>
              <a:t>             gunung, juga dataran rendah dekat laut yang terbentuk oleh</a:t>
            </a:r>
          </a:p>
          <a:p>
            <a:pPr marL="571500" indent="-571500">
              <a:buNone/>
              <a:defRPr/>
            </a:pPr>
            <a:r>
              <a:rPr lang="en-US" altLang="en-US" sz="1600"/>
              <a:t>	     endapan lumpur.</a:t>
            </a:r>
          </a:p>
          <a:p>
            <a:pPr marL="571500" indent="-571500">
              <a:buNone/>
              <a:defRPr/>
            </a:pPr>
            <a:r>
              <a:rPr lang="en-US" altLang="en-US" sz="1600"/>
              <a:t>	</a:t>
            </a:r>
            <a:r>
              <a:rPr lang="en-US" altLang="en-US" sz="1800" b="1">
                <a:solidFill>
                  <a:schemeClr val="accent2"/>
                </a:solidFill>
              </a:rPr>
              <a:t>b. Penduduk</a:t>
            </a:r>
          </a:p>
          <a:p>
            <a:pPr marL="571500" indent="-571500">
              <a:buNone/>
              <a:defRPr/>
            </a:pPr>
            <a:r>
              <a:rPr lang="en-US" altLang="en-US" sz="1600"/>
              <a:t>	    Merupakan percampuran antar pendatang dari padang rumput</a:t>
            </a:r>
          </a:p>
          <a:p>
            <a:pPr marL="571500" indent="-571500">
              <a:buNone/>
              <a:defRPr/>
            </a:pPr>
            <a:r>
              <a:rPr lang="en-US" altLang="en-US" sz="1600"/>
              <a:t>	    sekitar Laut Kaspia dan penduduk asli. Mereka dikenal dengan</a:t>
            </a:r>
          </a:p>
          <a:p>
            <a:pPr marL="571500" indent="-571500">
              <a:buNone/>
              <a:defRPr/>
            </a:pPr>
            <a:r>
              <a:rPr lang="en-US" altLang="en-US" sz="1600"/>
              <a:t>		nama bangsa Hellas yang terdiri dari suku bangsa Doria, Achaea,</a:t>
            </a:r>
          </a:p>
          <a:p>
            <a:pPr marL="571500" indent="-571500">
              <a:buNone/>
              <a:defRPr/>
            </a:pPr>
            <a:r>
              <a:rPr lang="en-US" altLang="en-US" sz="2000" b="1"/>
              <a:t>		</a:t>
            </a:r>
            <a:r>
              <a:rPr lang="en-US" altLang="en-US" sz="1600"/>
              <a:t>Acolia, dan Ionia.</a:t>
            </a:r>
            <a:endParaRPr lang="en-US" altLang="en-US" sz="2000" b="1"/>
          </a:p>
          <a:p>
            <a:pPr marL="571500" indent="-571500">
              <a:buNone/>
              <a:defRPr/>
            </a:pPr>
            <a:r>
              <a:rPr lang="en-US" altLang="en-US" sz="2000" b="1"/>
              <a:t>	</a:t>
            </a:r>
          </a:p>
          <a:p>
            <a:pPr marL="571500" indent="-571500">
              <a:buNone/>
              <a:defRPr/>
            </a:pPr>
            <a:endParaRPr lang="en-US" altLang="en-US" sz="20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4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4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348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348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348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3481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3481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>
            <a:extLst>
              <a:ext uri="{FF2B5EF4-FFF2-40B4-BE49-F238E27FC236}">
                <a16:creationId xmlns:a16="http://schemas.microsoft.com/office/drawing/2014/main" id="{0489A3C0-3EC0-48B6-B36D-EB694707BDC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2090738" y="1066800"/>
            <a:ext cx="8001000" cy="49530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1800" b="1">
                <a:solidFill>
                  <a:schemeClr val="accent2"/>
                </a:solidFill>
              </a:rPr>
              <a:t>c. Seni Bangunan / Seni Pahat</a:t>
            </a:r>
          </a:p>
          <a:p>
            <a:pPr lvl="1" algn="ctr">
              <a:buFont typeface="Wingdings" panose="05000000000000000000" pitchFamily="2" charset="2"/>
              <a:buNone/>
            </a:pPr>
            <a:r>
              <a:rPr lang="en-US" altLang="en-US" sz="1400"/>
              <a:t>     </a:t>
            </a:r>
          </a:p>
        </p:txBody>
      </p:sp>
      <p:sp>
        <p:nvSpPr>
          <p:cNvPr id="5123" name="Rectangle 6">
            <a:extLst>
              <a:ext uri="{FF2B5EF4-FFF2-40B4-BE49-F238E27FC236}">
                <a16:creationId xmlns:a16="http://schemas.microsoft.com/office/drawing/2014/main" id="{CB5F1364-41D3-43B5-88D7-8B313BBD0E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1828800"/>
            <a:ext cx="3733800" cy="4572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b="1"/>
              <a:t>Kejayaan Yunani (476-338 SM</a:t>
            </a:r>
            <a:r>
              <a:rPr lang="en-US" altLang="en-US"/>
              <a:t>)</a:t>
            </a:r>
          </a:p>
        </p:txBody>
      </p:sp>
      <p:sp>
        <p:nvSpPr>
          <p:cNvPr id="5124" name="AutoShape 7">
            <a:extLst>
              <a:ext uri="{FF2B5EF4-FFF2-40B4-BE49-F238E27FC236}">
                <a16:creationId xmlns:a16="http://schemas.microsoft.com/office/drawing/2014/main" id="{029F44D8-762A-40C8-8E00-8D69223D81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2971800"/>
            <a:ext cx="3276600" cy="2286000"/>
          </a:xfrm>
          <a:prstGeom prst="flowChartAlternateProcess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b="1"/>
              <a:t>Kuil Acropolis</a:t>
            </a:r>
          </a:p>
          <a:p>
            <a:pPr eaLnBrk="1" hangingPunct="1"/>
            <a:r>
              <a:rPr lang="en-US" altLang="en-US"/>
              <a:t>Artinya : kota tinggi</a:t>
            </a:r>
          </a:p>
          <a:p>
            <a:pPr eaLnBrk="1" hangingPunct="1"/>
            <a:r>
              <a:rPr lang="en-US" altLang="en-US"/>
              <a:t>Terdapat 2 kuil, yaitu</a:t>
            </a:r>
          </a:p>
          <a:p>
            <a:pPr eaLnBrk="1" hangingPunct="1"/>
            <a:r>
              <a:rPr lang="en-US" altLang="en-US"/>
              <a:t>Kuil Erecteum tempat </a:t>
            </a:r>
          </a:p>
          <a:p>
            <a:pPr eaLnBrk="1" hangingPunct="1"/>
            <a:r>
              <a:rPr lang="en-US" altLang="en-US"/>
              <a:t>Patung Athena dan</a:t>
            </a:r>
          </a:p>
          <a:p>
            <a:pPr eaLnBrk="1" hangingPunct="1"/>
            <a:r>
              <a:rPr lang="en-US" altLang="en-US"/>
              <a:t>Kuil Parthenon untuk</a:t>
            </a:r>
          </a:p>
          <a:p>
            <a:pPr eaLnBrk="1" hangingPunct="1"/>
            <a:r>
              <a:rPr lang="en-US" altLang="en-US"/>
              <a:t>Menghormati Dewi Athena.</a:t>
            </a:r>
          </a:p>
        </p:txBody>
      </p:sp>
      <p:sp>
        <p:nvSpPr>
          <p:cNvPr id="5125" name="AutoShape 8">
            <a:extLst>
              <a:ext uri="{FF2B5EF4-FFF2-40B4-BE49-F238E27FC236}">
                <a16:creationId xmlns:a16="http://schemas.microsoft.com/office/drawing/2014/main" id="{0F1C8A07-DBA0-46D6-A8CB-4FFF361951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2971800"/>
            <a:ext cx="3276600" cy="2209800"/>
          </a:xfrm>
          <a:prstGeom prst="flowChartAlternateProcess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b="1"/>
              <a:t>Kuil Dewa Zeus</a:t>
            </a:r>
          </a:p>
          <a:p>
            <a:pPr algn="ctr" eaLnBrk="1" hangingPunct="1"/>
            <a:r>
              <a:rPr lang="en-US" altLang="en-US"/>
              <a:t>Terletak di bukit Olympus.</a:t>
            </a:r>
          </a:p>
          <a:p>
            <a:pPr algn="ctr" eaLnBrk="1" hangingPunct="1"/>
            <a:r>
              <a:rPr lang="en-US" altLang="en-US"/>
              <a:t>Bangunan ini disebut Altis,</a:t>
            </a:r>
          </a:p>
          <a:p>
            <a:pPr algn="ctr" eaLnBrk="1" hangingPunct="1"/>
            <a:r>
              <a:rPr lang="en-US" altLang="en-US"/>
              <a:t>Yaitu tempat pemujaan</a:t>
            </a:r>
          </a:p>
          <a:p>
            <a:pPr algn="ctr" eaLnBrk="1" hangingPunct="1"/>
            <a:r>
              <a:rPr lang="en-US" altLang="en-US"/>
              <a:t>Dewa Zeus.</a:t>
            </a:r>
          </a:p>
        </p:txBody>
      </p:sp>
      <p:sp>
        <p:nvSpPr>
          <p:cNvPr id="5126" name="Line 9">
            <a:extLst>
              <a:ext uri="{FF2B5EF4-FFF2-40B4-BE49-F238E27FC236}">
                <a16:creationId xmlns:a16="http://schemas.microsoft.com/office/drawing/2014/main" id="{15533555-84B9-4FA7-B958-E8B0EBA23632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8400" y="2286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5127" name="Line 10">
            <a:extLst>
              <a:ext uri="{FF2B5EF4-FFF2-40B4-BE49-F238E27FC236}">
                <a16:creationId xmlns:a16="http://schemas.microsoft.com/office/drawing/2014/main" id="{7D836F61-B974-4313-BCE8-994A4AA315DB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2667000"/>
            <a:ext cx="3810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5128" name="Line 11">
            <a:extLst>
              <a:ext uri="{FF2B5EF4-FFF2-40B4-BE49-F238E27FC236}">
                <a16:creationId xmlns:a16="http://schemas.microsoft.com/office/drawing/2014/main" id="{BD9587CA-A65C-4317-AA04-C4FBE1A9F705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2667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5129" name="Line 12">
            <a:extLst>
              <a:ext uri="{FF2B5EF4-FFF2-40B4-BE49-F238E27FC236}">
                <a16:creationId xmlns:a16="http://schemas.microsoft.com/office/drawing/2014/main" id="{558E2390-0CED-430A-87C5-20568E3ED928}"/>
              </a:ext>
            </a:extLst>
          </p:cNvPr>
          <p:cNvSpPr>
            <a:spLocks noChangeShapeType="1"/>
          </p:cNvSpPr>
          <p:nvPr/>
        </p:nvSpPr>
        <p:spPr bwMode="auto">
          <a:xfrm>
            <a:off x="8229600" y="2667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D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>
            <a:extLst>
              <a:ext uri="{FF2B5EF4-FFF2-40B4-BE49-F238E27FC236}">
                <a16:creationId xmlns:a16="http://schemas.microsoft.com/office/drawing/2014/main" id="{DEB13A4B-1D3C-4AE3-B7F7-34567386ADF1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2090738" y="914400"/>
            <a:ext cx="8001000" cy="51054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z="1600" dirty="0"/>
          </a:p>
          <a:p>
            <a:endParaRPr lang="en-US" altLang="en-US" sz="1600" dirty="0"/>
          </a:p>
          <a:p>
            <a:pPr marL="0" indent="0">
              <a:buNone/>
            </a:pPr>
            <a:endParaRPr lang="en-US" altLang="en-US" sz="1600" dirty="0"/>
          </a:p>
          <a:p>
            <a:r>
              <a:rPr lang="en-US" altLang="en-US" sz="1800" b="1" dirty="0">
                <a:solidFill>
                  <a:schemeClr val="accent2"/>
                </a:solidFill>
              </a:rPr>
              <a:t>d. </a:t>
            </a:r>
            <a:r>
              <a:rPr lang="en-US" altLang="en-US" sz="1800" b="1" dirty="0" err="1">
                <a:solidFill>
                  <a:schemeClr val="accent2"/>
                </a:solidFill>
              </a:rPr>
              <a:t>Ilmu</a:t>
            </a:r>
            <a:r>
              <a:rPr lang="en-US" altLang="en-US" sz="1800" b="1" dirty="0">
                <a:solidFill>
                  <a:schemeClr val="accent2"/>
                </a:solidFill>
              </a:rPr>
              <a:t> </a:t>
            </a:r>
            <a:r>
              <a:rPr lang="en-US" altLang="en-US" sz="1800" b="1" dirty="0" err="1">
                <a:solidFill>
                  <a:schemeClr val="accent2"/>
                </a:solidFill>
              </a:rPr>
              <a:t>Pengetahuan</a:t>
            </a:r>
            <a:r>
              <a:rPr lang="en-US" altLang="en-US" sz="1800" b="1" dirty="0">
                <a:solidFill>
                  <a:schemeClr val="accent2"/>
                </a:solidFill>
              </a:rPr>
              <a:t> dan </a:t>
            </a:r>
            <a:r>
              <a:rPr lang="en-US" altLang="en-US" sz="1800" b="1" dirty="0" err="1">
                <a:solidFill>
                  <a:schemeClr val="accent2"/>
                </a:solidFill>
              </a:rPr>
              <a:t>Teknologi</a:t>
            </a:r>
            <a:endParaRPr lang="en-US" altLang="en-US" sz="1800" b="1" dirty="0">
              <a:solidFill>
                <a:schemeClr val="accent2"/>
              </a:solidFill>
            </a:endParaRPr>
          </a:p>
          <a:p>
            <a:endParaRPr lang="en-US" altLang="en-US" sz="1800" b="1" dirty="0">
              <a:solidFill>
                <a:schemeClr val="accent2"/>
              </a:solidFill>
            </a:endParaRPr>
          </a:p>
          <a:p>
            <a:pPr lvl="1">
              <a:buFont typeface="Wingdings" panose="05000000000000000000" pitchFamily="2" charset="2"/>
              <a:buBlip>
                <a:blip r:embed="rId2"/>
              </a:buBlip>
            </a:pPr>
            <a:r>
              <a:rPr lang="en-US" altLang="en-US" sz="1600" dirty="0" err="1"/>
              <a:t>Menciptakan</a:t>
            </a:r>
            <a:r>
              <a:rPr lang="en-US" altLang="en-US" sz="1600" dirty="0"/>
              <a:t> </a:t>
            </a:r>
            <a:r>
              <a:rPr lang="en-US" altLang="en-US" sz="1600" dirty="0" err="1"/>
              <a:t>perahu</a:t>
            </a:r>
            <a:r>
              <a:rPr lang="en-US" altLang="en-US" sz="1600" dirty="0"/>
              <a:t> </a:t>
            </a:r>
            <a:r>
              <a:rPr lang="en-US" altLang="en-US" sz="1600" dirty="0" err="1"/>
              <a:t>layar</a:t>
            </a:r>
            <a:endParaRPr lang="en-US" altLang="en-US" sz="1600" dirty="0"/>
          </a:p>
          <a:p>
            <a:pPr lvl="1">
              <a:buFont typeface="Wingdings" panose="05000000000000000000" pitchFamily="2" charset="2"/>
              <a:buBlip>
                <a:blip r:embed="rId2"/>
              </a:buBlip>
            </a:pPr>
            <a:r>
              <a:rPr lang="en-US" altLang="en-US" sz="1600" dirty="0" err="1"/>
              <a:t>Membuat</a:t>
            </a:r>
            <a:r>
              <a:rPr lang="en-US" altLang="en-US" sz="1600" dirty="0"/>
              <a:t> </a:t>
            </a:r>
            <a:r>
              <a:rPr lang="en-US" altLang="en-US" sz="1600" dirty="0" err="1"/>
              <a:t>barang</a:t>
            </a:r>
            <a:r>
              <a:rPr lang="en-US" altLang="en-US" sz="1600" dirty="0"/>
              <a:t> – </a:t>
            </a:r>
            <a:r>
              <a:rPr lang="en-US" altLang="en-US" sz="1600" dirty="0" err="1"/>
              <a:t>barang</a:t>
            </a:r>
            <a:r>
              <a:rPr lang="en-US" altLang="en-US" sz="1600" dirty="0"/>
              <a:t> </a:t>
            </a:r>
            <a:r>
              <a:rPr lang="en-US" altLang="en-US" sz="1600" dirty="0" err="1"/>
              <a:t>dari</a:t>
            </a:r>
            <a:r>
              <a:rPr lang="en-US" altLang="en-US" sz="1600" dirty="0"/>
              <a:t> </a:t>
            </a:r>
            <a:r>
              <a:rPr lang="en-US" altLang="en-US" sz="1600" dirty="0" err="1"/>
              <a:t>tanah</a:t>
            </a:r>
            <a:r>
              <a:rPr lang="en-US" altLang="en-US" sz="1600" dirty="0"/>
              <a:t> </a:t>
            </a:r>
            <a:r>
              <a:rPr lang="en-US" altLang="en-US" sz="1600" dirty="0" err="1"/>
              <a:t>liat</a:t>
            </a:r>
            <a:endParaRPr lang="en-US" altLang="en-US" sz="1600" dirty="0"/>
          </a:p>
          <a:p>
            <a:pPr lvl="1">
              <a:buFont typeface="Wingdings" panose="05000000000000000000" pitchFamily="2" charset="2"/>
              <a:buBlip>
                <a:blip r:embed="rId2"/>
              </a:buBlip>
            </a:pPr>
            <a:r>
              <a:rPr lang="en-US" altLang="en-US" sz="1600" dirty="0" err="1"/>
              <a:t>Menghasilkan</a:t>
            </a:r>
            <a:r>
              <a:rPr lang="en-US" altLang="en-US" sz="1600" dirty="0"/>
              <a:t> </a:t>
            </a:r>
            <a:r>
              <a:rPr lang="en-US" altLang="en-US" sz="1600" dirty="0" err="1"/>
              <a:t>karya</a:t>
            </a:r>
            <a:r>
              <a:rPr lang="en-US" altLang="en-US" sz="1600" dirty="0"/>
              <a:t> </a:t>
            </a:r>
            <a:r>
              <a:rPr lang="en-US" altLang="en-US" sz="1600" dirty="0" err="1"/>
              <a:t>arsitektur</a:t>
            </a:r>
            <a:r>
              <a:rPr lang="en-US" altLang="en-US" sz="1600" dirty="0"/>
              <a:t> yang </a:t>
            </a:r>
            <a:r>
              <a:rPr lang="en-US" altLang="en-US" sz="1600" dirty="0" err="1"/>
              <a:t>megah</a:t>
            </a:r>
            <a:endParaRPr lang="en-US" altLang="en-US" sz="1600" dirty="0"/>
          </a:p>
          <a:p>
            <a:pPr lvl="1">
              <a:buFont typeface="Wingdings" panose="05000000000000000000" pitchFamily="2" charset="2"/>
              <a:buBlip>
                <a:blip r:embed="rId2"/>
              </a:buBlip>
            </a:pPr>
            <a:r>
              <a:rPr lang="en-US" altLang="en-US" sz="1600" dirty="0" err="1"/>
              <a:t>Mengembangkan</a:t>
            </a:r>
            <a:r>
              <a:rPr lang="en-US" altLang="en-US" sz="1600" dirty="0"/>
              <a:t> </a:t>
            </a:r>
            <a:r>
              <a:rPr lang="en-US" altLang="en-US" sz="1600" dirty="0" err="1"/>
              <a:t>industri</a:t>
            </a:r>
            <a:endParaRPr lang="en-US" altLang="en-US" sz="1600" dirty="0"/>
          </a:p>
          <a:p>
            <a:pPr lvl="1">
              <a:buFont typeface="Wingdings" panose="05000000000000000000" pitchFamily="2" charset="2"/>
              <a:buBlip>
                <a:blip r:embed="rId2"/>
              </a:buBlip>
            </a:pPr>
            <a:r>
              <a:rPr lang="en-US" altLang="en-US" sz="1600" dirty="0" err="1"/>
              <a:t>Menghasilkan</a:t>
            </a:r>
            <a:r>
              <a:rPr lang="en-US" altLang="en-US" sz="1600" dirty="0"/>
              <a:t> </a:t>
            </a:r>
            <a:r>
              <a:rPr lang="en-US" altLang="en-US" sz="1600" dirty="0" err="1"/>
              <a:t>karya</a:t>
            </a:r>
            <a:r>
              <a:rPr lang="en-US" altLang="en-US" sz="1600" dirty="0"/>
              <a:t> </a:t>
            </a:r>
            <a:r>
              <a:rPr lang="en-US" altLang="en-US" sz="1600" dirty="0" err="1"/>
              <a:t>benda</a:t>
            </a:r>
            <a:r>
              <a:rPr lang="en-US" altLang="en-US" sz="1600" dirty="0"/>
              <a:t> – </a:t>
            </a:r>
            <a:r>
              <a:rPr lang="en-US" altLang="en-US" sz="1600" dirty="0" err="1"/>
              <a:t>benda</a:t>
            </a:r>
            <a:r>
              <a:rPr lang="en-US" altLang="en-US" sz="1600" dirty="0"/>
              <a:t> </a:t>
            </a:r>
            <a:r>
              <a:rPr lang="en-US" altLang="en-US" sz="1600" dirty="0" err="1"/>
              <a:t>logam</a:t>
            </a:r>
            <a:endParaRPr lang="en-US" altLang="en-US" sz="1600" dirty="0"/>
          </a:p>
          <a:p>
            <a:pPr lvl="1">
              <a:buFont typeface="Wingdings" panose="05000000000000000000" pitchFamily="2" charset="2"/>
              <a:buNone/>
            </a:pPr>
            <a:endParaRPr lang="en-US" altLang="en-US" dirty="0"/>
          </a:p>
          <a:p>
            <a:pPr lvl="1">
              <a:buFont typeface="Wingdings" panose="05000000000000000000" pitchFamily="2" charset="2"/>
              <a:buNone/>
            </a:pPr>
            <a:endParaRPr lang="en-US" altLang="en-US" dirty="0"/>
          </a:p>
          <a:p>
            <a:pPr lvl="1">
              <a:buFont typeface="Wingdings" panose="05000000000000000000" pitchFamily="2" charset="2"/>
              <a:buNone/>
            </a:pPr>
            <a:endParaRPr lang="en-US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>
            <a:extLst>
              <a:ext uri="{FF2B5EF4-FFF2-40B4-BE49-F238E27FC236}">
                <a16:creationId xmlns:a16="http://schemas.microsoft.com/office/drawing/2014/main" id="{854A6D53-3F6E-4A9B-9F7A-3A04D5985F10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2090738" y="685800"/>
            <a:ext cx="8001000" cy="53340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1800" b="1">
                <a:solidFill>
                  <a:schemeClr val="accent2"/>
                </a:solidFill>
              </a:rPr>
              <a:t>e. Pemerintahan dan Hukum</a:t>
            </a:r>
          </a:p>
        </p:txBody>
      </p:sp>
      <p:sp>
        <p:nvSpPr>
          <p:cNvPr id="7171" name="AutoShape 4">
            <a:extLst>
              <a:ext uri="{FF2B5EF4-FFF2-40B4-BE49-F238E27FC236}">
                <a16:creationId xmlns:a16="http://schemas.microsoft.com/office/drawing/2014/main" id="{9B5FEA74-5451-4A1F-A7AF-1EA0657B78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1828800"/>
            <a:ext cx="3124200" cy="381000"/>
          </a:xfrm>
          <a:prstGeom prst="flowChartPreparation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/>
              <a:t>Negara terkemuka</a:t>
            </a:r>
          </a:p>
        </p:txBody>
      </p:sp>
      <p:sp>
        <p:nvSpPr>
          <p:cNvPr id="7172" name="AutoShape 5">
            <a:extLst>
              <a:ext uri="{FF2B5EF4-FFF2-40B4-BE49-F238E27FC236}">
                <a16:creationId xmlns:a16="http://schemas.microsoft.com/office/drawing/2014/main" id="{30D0AE23-2223-424B-B1E1-BDFBC7C23C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3276600"/>
            <a:ext cx="3505200" cy="1981200"/>
          </a:xfrm>
          <a:prstGeom prst="flowChartAlternateProcess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b="1"/>
              <a:t>Polis Sparta</a:t>
            </a:r>
          </a:p>
          <a:p>
            <a:pPr eaLnBrk="1" hangingPunct="1"/>
            <a:r>
              <a:rPr lang="en-US" altLang="en-US"/>
              <a:t>Pemerintahannya dijalankan</a:t>
            </a:r>
          </a:p>
          <a:p>
            <a:pPr eaLnBrk="1" hangingPunct="1"/>
            <a:r>
              <a:rPr lang="en-US" altLang="en-US"/>
              <a:t>Oleh dua orang raja secara</a:t>
            </a:r>
          </a:p>
          <a:p>
            <a:pPr eaLnBrk="1" hangingPunct="1"/>
            <a:r>
              <a:rPr lang="en-US" altLang="en-US"/>
              <a:t>turun-temurun.</a:t>
            </a:r>
          </a:p>
          <a:p>
            <a:pPr eaLnBrk="1" hangingPunct="1"/>
            <a:r>
              <a:rPr lang="en-US" altLang="en-US"/>
              <a:t>Digariskan</a:t>
            </a:r>
            <a:r>
              <a:rPr lang="en-US" altLang="en-US" b="1"/>
              <a:t> </a:t>
            </a:r>
            <a:r>
              <a:rPr lang="en-US" altLang="en-US"/>
              <a:t>oleh Lycurgus.</a:t>
            </a:r>
          </a:p>
          <a:p>
            <a:pPr eaLnBrk="1" hangingPunct="1"/>
            <a:r>
              <a:rPr lang="en-US" altLang="en-US"/>
              <a:t>Pemerintahannya otokratis</a:t>
            </a:r>
          </a:p>
          <a:p>
            <a:pPr eaLnBrk="1" hangingPunct="1"/>
            <a:r>
              <a:rPr lang="en-US" altLang="en-US"/>
              <a:t>militer.</a:t>
            </a:r>
          </a:p>
        </p:txBody>
      </p:sp>
      <p:sp>
        <p:nvSpPr>
          <p:cNvPr id="7173" name="AutoShape 6">
            <a:extLst>
              <a:ext uri="{FF2B5EF4-FFF2-40B4-BE49-F238E27FC236}">
                <a16:creationId xmlns:a16="http://schemas.microsoft.com/office/drawing/2014/main" id="{B81BB75A-14EF-4FD1-BCC6-E20539F25F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3200400"/>
            <a:ext cx="3276600" cy="1981200"/>
          </a:xfrm>
          <a:prstGeom prst="flowChartAlternateProcess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b="1"/>
              <a:t>Athena</a:t>
            </a:r>
          </a:p>
          <a:p>
            <a:pPr eaLnBrk="1" hangingPunct="1"/>
            <a:r>
              <a:rPr lang="en-US" altLang="en-US"/>
              <a:t>Pemerintahan tertinggi </a:t>
            </a:r>
          </a:p>
          <a:p>
            <a:pPr eaLnBrk="1" hangingPunct="1"/>
            <a:r>
              <a:rPr lang="en-US" altLang="en-US"/>
              <a:t>dipegang oleh 9 orang</a:t>
            </a:r>
          </a:p>
          <a:p>
            <a:pPr eaLnBrk="1" hangingPunct="1"/>
            <a:r>
              <a:rPr lang="en-US" altLang="en-US"/>
              <a:t>Archon (pelaksana pemerintah)</a:t>
            </a:r>
            <a:endParaRPr lang="en-US" altLang="en-US" b="1"/>
          </a:p>
          <a:p>
            <a:pPr eaLnBrk="1" hangingPunct="1"/>
            <a:r>
              <a:rPr lang="en-US" altLang="en-US"/>
              <a:t>Digariskan oleh Solon.</a:t>
            </a:r>
          </a:p>
          <a:p>
            <a:pPr eaLnBrk="1" hangingPunct="1"/>
            <a:r>
              <a:rPr lang="en-US" altLang="en-US"/>
              <a:t>Pemerintahannya demokratis.</a:t>
            </a:r>
          </a:p>
          <a:p>
            <a:pPr eaLnBrk="1" hangingPunct="1"/>
            <a:endParaRPr lang="en-US" altLang="en-US"/>
          </a:p>
        </p:txBody>
      </p:sp>
      <p:sp>
        <p:nvSpPr>
          <p:cNvPr id="7174" name="Line 11">
            <a:extLst>
              <a:ext uri="{FF2B5EF4-FFF2-40B4-BE49-F238E27FC236}">
                <a16:creationId xmlns:a16="http://schemas.microsoft.com/office/drawing/2014/main" id="{2340BE4F-2D5A-4D60-BE8A-3D931CF7A11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86200" y="2286000"/>
            <a:ext cx="22098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7175" name="Line 12">
            <a:extLst>
              <a:ext uri="{FF2B5EF4-FFF2-40B4-BE49-F238E27FC236}">
                <a16:creationId xmlns:a16="http://schemas.microsoft.com/office/drawing/2014/main" id="{F3116341-F059-4F65-ABEE-784E852D7F55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2286000"/>
            <a:ext cx="2590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D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>
            <a:extLst>
              <a:ext uri="{FF2B5EF4-FFF2-40B4-BE49-F238E27FC236}">
                <a16:creationId xmlns:a16="http://schemas.microsoft.com/office/drawing/2014/main" id="{41ED5B2F-2948-401D-8F3D-D634D66F2EB7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2090738" y="914400"/>
            <a:ext cx="8001000" cy="51054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z="1800"/>
          </a:p>
          <a:p>
            <a:r>
              <a:rPr lang="en-US" altLang="en-US" sz="1800" b="1">
                <a:solidFill>
                  <a:schemeClr val="accent2"/>
                </a:solidFill>
              </a:rPr>
              <a:t>f. Filsafat</a:t>
            </a:r>
          </a:p>
          <a:p>
            <a:endParaRPr lang="en-US" altLang="en-US" sz="1800" b="1">
              <a:solidFill>
                <a:schemeClr val="accent2"/>
              </a:solidFill>
            </a:endParaRP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sz="1600"/>
              <a:t>   Hasil pemikiran dan karya-karyafilsafat bangsa Yunani telah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sz="1600"/>
              <a:t>   diterjemahkan dan dipelajari hingga kini. Filsafat Yunani banyak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sz="1600"/>
              <a:t>   diterjemahkan dan ditafsirkan oleh para fisuf Islam.</a:t>
            </a:r>
          </a:p>
          <a:p>
            <a:pPr lvl="1">
              <a:buFont typeface="Wingdings" panose="05000000000000000000" pitchFamily="2" charset="2"/>
              <a:buNone/>
            </a:pPr>
            <a:endParaRPr lang="en-US" altLang="en-US" sz="1600"/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b="1">
                <a:solidFill>
                  <a:schemeClr val="accent2"/>
                </a:solidFill>
              </a:rPr>
              <a:t>g. Kepercayaan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/>
              <a:t>    </a:t>
            </a:r>
            <a:r>
              <a:rPr lang="en-US" altLang="en-US" sz="1600"/>
              <a:t>Dewa – dewi kepercayaan bangsa Yunani</a:t>
            </a:r>
          </a:p>
          <a:p>
            <a:pPr lvl="1">
              <a:buFont typeface="Wingdings" panose="05000000000000000000" pitchFamily="2" charset="2"/>
              <a:buNone/>
            </a:pPr>
            <a:endParaRPr lang="en-US" altLang="en-US"/>
          </a:p>
          <a:p>
            <a:pPr>
              <a:buFont typeface="Wingdings" panose="05000000000000000000" pitchFamily="2" charset="2"/>
              <a:buNone/>
            </a:pPr>
            <a:r>
              <a:rPr lang="en-US" altLang="en-US" sz="1800"/>
              <a:t>	</a:t>
            </a:r>
          </a:p>
          <a:p>
            <a:endParaRPr lang="en-US" altLang="en-US" sz="1800"/>
          </a:p>
        </p:txBody>
      </p:sp>
      <p:sp>
        <p:nvSpPr>
          <p:cNvPr id="8195" name="AutoShape 13">
            <a:extLst>
              <a:ext uri="{FF2B5EF4-FFF2-40B4-BE49-F238E27FC236}">
                <a16:creationId xmlns:a16="http://schemas.microsoft.com/office/drawing/2014/main" id="{22655ED4-8AA0-40E1-8026-01B11E1D41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4038600"/>
            <a:ext cx="2895600" cy="381000"/>
          </a:xfrm>
          <a:prstGeom prst="roundRect">
            <a:avLst>
              <a:gd name="adj" fmla="val 16667"/>
            </a:avLst>
          </a:prstGeom>
          <a:solidFill>
            <a:srgbClr val="EAEAEA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/>
              <a:t>Dewa Ares, dewa perang</a:t>
            </a:r>
          </a:p>
        </p:txBody>
      </p:sp>
      <p:sp>
        <p:nvSpPr>
          <p:cNvPr id="8196" name="AutoShape 15">
            <a:extLst>
              <a:ext uri="{FF2B5EF4-FFF2-40B4-BE49-F238E27FC236}">
                <a16:creationId xmlns:a16="http://schemas.microsoft.com/office/drawing/2014/main" id="{72D721DB-CDD5-40FA-B3E2-7124CFE5A3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4038600"/>
            <a:ext cx="3352800" cy="381000"/>
          </a:xfrm>
          <a:prstGeom prst="roundRect">
            <a:avLst>
              <a:gd name="adj" fmla="val 16667"/>
            </a:avLst>
          </a:prstGeom>
          <a:solidFill>
            <a:srgbClr val="EAEAEA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/>
              <a:t>Dewi Artemis, dewi perburuan</a:t>
            </a:r>
          </a:p>
        </p:txBody>
      </p:sp>
      <p:sp>
        <p:nvSpPr>
          <p:cNvPr id="8197" name="AutoShape 16">
            <a:extLst>
              <a:ext uri="{FF2B5EF4-FFF2-40B4-BE49-F238E27FC236}">
                <a16:creationId xmlns:a16="http://schemas.microsoft.com/office/drawing/2014/main" id="{171B64F9-86B8-4B4C-AD8B-B3584350CC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5105400"/>
            <a:ext cx="3352800" cy="381000"/>
          </a:xfrm>
          <a:prstGeom prst="roundRect">
            <a:avLst>
              <a:gd name="adj" fmla="val 16667"/>
            </a:avLst>
          </a:prstGeom>
          <a:solidFill>
            <a:srgbClr val="EAEAEA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/>
              <a:t>Dewa Poseidon, dewa laut</a:t>
            </a:r>
          </a:p>
        </p:txBody>
      </p:sp>
      <p:sp>
        <p:nvSpPr>
          <p:cNvPr id="8198" name="AutoShape 17">
            <a:extLst>
              <a:ext uri="{FF2B5EF4-FFF2-40B4-BE49-F238E27FC236}">
                <a16:creationId xmlns:a16="http://schemas.microsoft.com/office/drawing/2014/main" id="{2BEBB6A5-2992-40C9-AFDB-94AF69EF58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4572000"/>
            <a:ext cx="3276600" cy="381000"/>
          </a:xfrm>
          <a:prstGeom prst="roundRect">
            <a:avLst>
              <a:gd name="adj" fmla="val 16667"/>
            </a:avLst>
          </a:prstGeom>
          <a:solidFill>
            <a:srgbClr val="EAEAEA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/>
              <a:t>Dewa Hermes, dewa perniagaan</a:t>
            </a:r>
          </a:p>
        </p:txBody>
      </p:sp>
      <p:sp>
        <p:nvSpPr>
          <p:cNvPr id="8199" name="AutoShape 18">
            <a:extLst>
              <a:ext uri="{FF2B5EF4-FFF2-40B4-BE49-F238E27FC236}">
                <a16:creationId xmlns:a16="http://schemas.microsoft.com/office/drawing/2014/main" id="{AE82AD05-096F-43DA-83BF-D38A98C92B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4572000"/>
            <a:ext cx="4038600" cy="381000"/>
          </a:xfrm>
          <a:prstGeom prst="roundRect">
            <a:avLst>
              <a:gd name="adj" fmla="val 16667"/>
            </a:avLst>
          </a:prstGeom>
          <a:solidFill>
            <a:srgbClr val="EAEAEA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/>
              <a:t>Dewi Pallas Athena, dewi keselamatan</a:t>
            </a:r>
          </a:p>
        </p:txBody>
      </p:sp>
      <p:sp>
        <p:nvSpPr>
          <p:cNvPr id="8200" name="AutoShape 19">
            <a:extLst>
              <a:ext uri="{FF2B5EF4-FFF2-40B4-BE49-F238E27FC236}">
                <a16:creationId xmlns:a16="http://schemas.microsoft.com/office/drawing/2014/main" id="{63112821-4DEC-4719-88AC-051ACBF0C3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5105400"/>
            <a:ext cx="3505200" cy="381000"/>
          </a:xfrm>
          <a:prstGeom prst="roundRect">
            <a:avLst>
              <a:gd name="adj" fmla="val 16667"/>
            </a:avLst>
          </a:prstGeom>
          <a:solidFill>
            <a:srgbClr val="EAEAEA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/>
              <a:t>Dewi Aphrodite, dewi kecantikan</a:t>
            </a:r>
          </a:p>
        </p:txBody>
      </p:sp>
      <p:sp>
        <p:nvSpPr>
          <p:cNvPr id="8201" name="AutoShape 20">
            <a:extLst>
              <a:ext uri="{FF2B5EF4-FFF2-40B4-BE49-F238E27FC236}">
                <a16:creationId xmlns:a16="http://schemas.microsoft.com/office/drawing/2014/main" id="{25E9CE81-2C2B-49C1-8E0D-924BA5D735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5638800"/>
            <a:ext cx="5029200" cy="381000"/>
          </a:xfrm>
          <a:prstGeom prst="roundRect">
            <a:avLst>
              <a:gd name="adj" fmla="val 16667"/>
            </a:avLst>
          </a:prstGeom>
          <a:solidFill>
            <a:srgbClr val="EAEAEA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/>
              <a:t>Dewa Apollo, dewa kesenian dan matahari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8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8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8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8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89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89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89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89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>
            <a:extLst>
              <a:ext uri="{FF2B5EF4-FFF2-40B4-BE49-F238E27FC236}">
                <a16:creationId xmlns:a16="http://schemas.microsoft.com/office/drawing/2014/main" id="{0FD88D7F-BE5D-4294-A435-0CDB0C1419F5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2090738" y="914400"/>
            <a:ext cx="8001000" cy="51054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z="1800"/>
          </a:p>
          <a:p>
            <a:r>
              <a:rPr lang="en-US" altLang="en-US" sz="1800" b="1">
                <a:solidFill>
                  <a:schemeClr val="accent2"/>
                </a:solidFill>
              </a:rPr>
              <a:t>h. Peninggalan Budaya</a:t>
            </a:r>
          </a:p>
          <a:p>
            <a:endParaRPr lang="en-US" altLang="en-US" sz="1800" b="1">
              <a:solidFill>
                <a:schemeClr val="accent2"/>
              </a:solidFill>
            </a:endParaRPr>
          </a:p>
          <a:p>
            <a:endParaRPr lang="en-US" altLang="en-US" sz="1800" b="1">
              <a:solidFill>
                <a:schemeClr val="accent2"/>
              </a:solidFill>
            </a:endParaRPr>
          </a:p>
          <a:p>
            <a:endParaRPr lang="en-US" altLang="en-US" sz="1800"/>
          </a:p>
          <a:p>
            <a:endParaRPr lang="en-US" altLang="en-US" sz="1800"/>
          </a:p>
          <a:p>
            <a:endParaRPr lang="en-US" altLang="en-US" sz="1800"/>
          </a:p>
          <a:p>
            <a:endParaRPr lang="en-US" altLang="en-US" sz="1800"/>
          </a:p>
          <a:p>
            <a:endParaRPr lang="en-US" altLang="en-US" sz="1800"/>
          </a:p>
          <a:p>
            <a:endParaRPr lang="en-US" altLang="en-US" sz="1800"/>
          </a:p>
        </p:txBody>
      </p:sp>
      <p:sp>
        <p:nvSpPr>
          <p:cNvPr id="9219" name="Oval 8">
            <a:extLst>
              <a:ext uri="{FF2B5EF4-FFF2-40B4-BE49-F238E27FC236}">
                <a16:creationId xmlns:a16="http://schemas.microsoft.com/office/drawing/2014/main" id="{D0AF5ECA-CF18-4890-BB41-3FE9675450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2209800"/>
            <a:ext cx="2590800" cy="1371600"/>
          </a:xfrm>
          <a:prstGeom prst="ellipse">
            <a:avLst/>
          </a:prstGeom>
          <a:solidFill>
            <a:srgbClr val="EAEAEA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/>
              <a:t>Seni bangunan</a:t>
            </a:r>
          </a:p>
          <a:p>
            <a:pPr algn="ctr" eaLnBrk="1" hangingPunct="1"/>
            <a:r>
              <a:rPr lang="en-US" altLang="en-US"/>
              <a:t>dan </a:t>
            </a:r>
          </a:p>
          <a:p>
            <a:pPr algn="ctr" eaLnBrk="1" hangingPunct="1"/>
            <a:r>
              <a:rPr lang="en-US" altLang="en-US"/>
              <a:t>Seni pahat</a:t>
            </a:r>
          </a:p>
        </p:txBody>
      </p:sp>
      <p:sp>
        <p:nvSpPr>
          <p:cNvPr id="9220" name="Oval 9">
            <a:extLst>
              <a:ext uri="{FF2B5EF4-FFF2-40B4-BE49-F238E27FC236}">
                <a16:creationId xmlns:a16="http://schemas.microsoft.com/office/drawing/2014/main" id="{D93E6F19-77F2-4063-B37D-708CC667F6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4038600"/>
            <a:ext cx="2590800" cy="1371600"/>
          </a:xfrm>
          <a:prstGeom prst="ellipse">
            <a:avLst/>
          </a:prstGeom>
          <a:solidFill>
            <a:srgbClr val="EAEAEA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/>
              <a:t>Filsafat orang Yunani</a:t>
            </a:r>
          </a:p>
          <a:p>
            <a:pPr algn="ctr" eaLnBrk="1" hangingPunct="1"/>
            <a:r>
              <a:rPr lang="en-US" altLang="en-US"/>
              <a:t>Logica, physica, ethica </a:t>
            </a:r>
          </a:p>
          <a:p>
            <a:pPr algn="ctr" eaLnBrk="1" hangingPunct="1"/>
            <a:r>
              <a:rPr lang="en-US" altLang="en-US"/>
              <a:t>dan politica</a:t>
            </a:r>
          </a:p>
        </p:txBody>
      </p:sp>
      <p:sp>
        <p:nvSpPr>
          <p:cNvPr id="9221" name="Oval 10">
            <a:extLst>
              <a:ext uri="{FF2B5EF4-FFF2-40B4-BE49-F238E27FC236}">
                <a16:creationId xmlns:a16="http://schemas.microsoft.com/office/drawing/2014/main" id="{42913FD1-ECC2-4483-8AA7-9C0F0E239E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2209800"/>
            <a:ext cx="2590800" cy="1371600"/>
          </a:xfrm>
          <a:prstGeom prst="ellipse">
            <a:avLst/>
          </a:prstGeom>
          <a:solidFill>
            <a:srgbClr val="EAEAEA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/>
              <a:t>Seni sastra</a:t>
            </a:r>
          </a:p>
          <a:p>
            <a:pPr algn="ctr" eaLnBrk="1" hangingPunct="1"/>
            <a:r>
              <a:rPr lang="en-US" altLang="en-US"/>
              <a:t>Kitab Illyas dan</a:t>
            </a:r>
          </a:p>
          <a:p>
            <a:pPr algn="ctr" eaLnBrk="1" hangingPunct="1"/>
            <a:r>
              <a:rPr lang="en-US" altLang="en-US"/>
              <a:t>Odyssea</a:t>
            </a:r>
          </a:p>
        </p:txBody>
      </p:sp>
      <p:sp>
        <p:nvSpPr>
          <p:cNvPr id="9222" name="Oval 11">
            <a:extLst>
              <a:ext uri="{FF2B5EF4-FFF2-40B4-BE49-F238E27FC236}">
                <a16:creationId xmlns:a16="http://schemas.microsoft.com/office/drawing/2014/main" id="{1934F91D-3DD3-4EB4-957E-A9D038026F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4038600"/>
            <a:ext cx="2590800" cy="1371600"/>
          </a:xfrm>
          <a:prstGeom prst="ellipse">
            <a:avLst/>
          </a:prstGeom>
          <a:solidFill>
            <a:srgbClr val="EAEAEA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/>
              <a:t>Ilmu pengetahuan.</a:t>
            </a:r>
          </a:p>
          <a:p>
            <a:pPr algn="ctr" eaLnBrk="1" hangingPunct="1"/>
            <a:r>
              <a:rPr lang="en-US" altLang="en-US"/>
              <a:t>Phytagoras</a:t>
            </a:r>
          </a:p>
          <a:p>
            <a:pPr algn="ctr" eaLnBrk="1" hangingPunct="1"/>
            <a:r>
              <a:rPr lang="en-US" altLang="en-US"/>
              <a:t>dan</a:t>
            </a:r>
          </a:p>
          <a:p>
            <a:pPr algn="ctr" eaLnBrk="1" hangingPunct="1"/>
            <a:r>
              <a:rPr lang="en-US" altLang="en-US"/>
              <a:t>hipokrates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16447B42-A041-4A08-8A59-9DEF758D2A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98675" y="304800"/>
            <a:ext cx="8001000" cy="762000"/>
          </a:xfrm>
        </p:spPr>
        <p:txBody>
          <a:bodyPr/>
          <a:lstStyle/>
          <a:p>
            <a:r>
              <a:rPr lang="en-US" altLang="en-US" sz="2800" b="1"/>
              <a:t>B. PERADABAN ROMAWI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0DD8D876-04C1-4F8E-A5A1-966CF330F0B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  <a:defRPr/>
            </a:pPr>
            <a:r>
              <a:rPr lang="en-US" altLang="en-US" sz="1800"/>
              <a:t>	</a:t>
            </a:r>
            <a:r>
              <a:rPr lang="en-US" altLang="en-US" sz="1800" b="1">
                <a:solidFill>
                  <a:schemeClr val="accent2"/>
                </a:solidFill>
              </a:rPr>
              <a:t>1. Letak dan Keadaan Alam</a:t>
            </a:r>
          </a:p>
          <a:p>
            <a:pPr>
              <a:buNone/>
              <a:defRPr/>
            </a:pPr>
            <a:r>
              <a:rPr lang="en-US" altLang="en-US" sz="1800"/>
              <a:t>	    </a:t>
            </a:r>
            <a:r>
              <a:rPr lang="en-US" altLang="en-US" sz="1600"/>
              <a:t>Terdiri atas dataran rendah dan pegunungan. Dataran rendah yang</a:t>
            </a:r>
          </a:p>
          <a:p>
            <a:pPr>
              <a:buNone/>
              <a:defRPr/>
            </a:pPr>
            <a:r>
              <a:rPr lang="en-US" altLang="en-US" sz="1600"/>
              <a:t>	    subur didiami bangsa Romawi yang hidup berkelompok dengan</a:t>
            </a:r>
          </a:p>
          <a:p>
            <a:pPr>
              <a:buNone/>
              <a:defRPr/>
            </a:pPr>
            <a:r>
              <a:rPr lang="en-US" altLang="en-US" sz="1600"/>
              <a:t>	    mengusahakan pertanian. Sedangkan daerah padang rumput</a:t>
            </a:r>
          </a:p>
          <a:p>
            <a:pPr>
              <a:buNone/>
              <a:defRPr/>
            </a:pPr>
            <a:r>
              <a:rPr lang="en-US" altLang="en-US" sz="1600"/>
              <a:t>	    digunakan untuk peternakan biri-biri.</a:t>
            </a:r>
          </a:p>
          <a:p>
            <a:pPr>
              <a:buNone/>
              <a:defRPr/>
            </a:pPr>
            <a:endParaRPr lang="en-US" altLang="en-US" sz="1600"/>
          </a:p>
          <a:p>
            <a:pPr>
              <a:buNone/>
              <a:defRPr/>
            </a:pPr>
            <a:r>
              <a:rPr lang="en-US" altLang="en-US" sz="1600"/>
              <a:t>	</a:t>
            </a:r>
            <a:r>
              <a:rPr lang="en-US" altLang="en-US" sz="1800" b="1">
                <a:solidFill>
                  <a:schemeClr val="accent2"/>
                </a:solidFill>
              </a:rPr>
              <a:t>2. Penduduk</a:t>
            </a:r>
          </a:p>
          <a:p>
            <a:pPr>
              <a:buNone/>
              <a:defRPr/>
            </a:pPr>
            <a:r>
              <a:rPr lang="en-US" altLang="en-US" sz="1800"/>
              <a:t>	    </a:t>
            </a:r>
            <a:r>
              <a:rPr lang="en-US" altLang="en-US" sz="1600"/>
              <a:t>Merupakan percampuran antara penduduk asli dengan suku - suku</a:t>
            </a:r>
          </a:p>
          <a:p>
            <a:pPr>
              <a:buNone/>
              <a:defRPr/>
            </a:pPr>
            <a:r>
              <a:rPr lang="en-US" altLang="en-US" sz="1600"/>
              <a:t>	    kelana. Suku - suku kelana ini adalah suku Etruska dan suku</a:t>
            </a:r>
          </a:p>
          <a:p>
            <a:pPr>
              <a:buNone/>
              <a:defRPr/>
            </a:pPr>
            <a:r>
              <a:rPr lang="en-US" altLang="en-US" sz="1600"/>
              <a:t>	    Campania.</a:t>
            </a:r>
          </a:p>
          <a:p>
            <a:pPr>
              <a:buNone/>
              <a:defRPr/>
            </a:pPr>
            <a:endParaRPr lang="en-US" altLang="en-US" sz="1600"/>
          </a:p>
          <a:p>
            <a:pPr>
              <a:buNone/>
              <a:defRPr/>
            </a:pPr>
            <a:r>
              <a:rPr lang="en-US" altLang="en-US" sz="1600"/>
              <a:t>	</a:t>
            </a:r>
            <a:r>
              <a:rPr lang="en-US" altLang="en-US" sz="1600" b="1">
                <a:solidFill>
                  <a:schemeClr val="accent2"/>
                </a:solidFill>
              </a:rPr>
              <a:t>3. </a:t>
            </a:r>
            <a:r>
              <a:rPr lang="en-US" altLang="en-US" sz="1800" b="1">
                <a:solidFill>
                  <a:schemeClr val="accent2"/>
                </a:solidFill>
              </a:rPr>
              <a:t>Pemerintahan</a:t>
            </a:r>
            <a:r>
              <a:rPr lang="en-US" altLang="en-US" sz="1800"/>
              <a:t> </a:t>
            </a:r>
          </a:p>
          <a:p>
            <a:pPr>
              <a:buNone/>
              <a:defRPr/>
            </a:pPr>
            <a:r>
              <a:rPr lang="en-US" altLang="en-US" sz="1800"/>
              <a:t>	    </a:t>
            </a:r>
          </a:p>
          <a:p>
            <a:pPr>
              <a:buNone/>
              <a:defRPr/>
            </a:pPr>
            <a:r>
              <a:rPr lang="en-US" altLang="en-US" sz="1600"/>
              <a:t>	    </a:t>
            </a:r>
            <a:endParaRPr lang="en-US" altLang="en-US" sz="1800"/>
          </a:p>
        </p:txBody>
      </p:sp>
      <p:sp>
        <p:nvSpPr>
          <p:cNvPr id="10244" name="AutoShape 4">
            <a:extLst>
              <a:ext uri="{FF2B5EF4-FFF2-40B4-BE49-F238E27FC236}">
                <a16:creationId xmlns:a16="http://schemas.microsoft.com/office/drawing/2014/main" id="{2BA7471F-D283-4705-9826-BADFBF5834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5334000"/>
            <a:ext cx="3810000" cy="304800"/>
          </a:xfrm>
          <a:prstGeom prst="roundRect">
            <a:avLst>
              <a:gd name="adj" fmla="val 16667"/>
            </a:avLst>
          </a:prstGeom>
          <a:solidFill>
            <a:srgbClr val="EAEAEA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/>
              <a:t>Zaman Kerajaan (750-510 Sm)</a:t>
            </a:r>
          </a:p>
        </p:txBody>
      </p:sp>
      <p:sp>
        <p:nvSpPr>
          <p:cNvPr id="10245" name="AutoShape 6">
            <a:extLst>
              <a:ext uri="{FF2B5EF4-FFF2-40B4-BE49-F238E27FC236}">
                <a16:creationId xmlns:a16="http://schemas.microsoft.com/office/drawing/2014/main" id="{5B5D5942-1B49-4ECB-A609-B038BE3EEA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5334000"/>
            <a:ext cx="3810000" cy="304800"/>
          </a:xfrm>
          <a:prstGeom prst="roundRect">
            <a:avLst>
              <a:gd name="adj" fmla="val 16667"/>
            </a:avLst>
          </a:prstGeom>
          <a:solidFill>
            <a:srgbClr val="EAEAEA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/>
              <a:t>Zaman Republik (510-31 SM)</a:t>
            </a:r>
          </a:p>
        </p:txBody>
      </p:sp>
      <p:sp>
        <p:nvSpPr>
          <p:cNvPr id="10246" name="AutoShape 7">
            <a:extLst>
              <a:ext uri="{FF2B5EF4-FFF2-40B4-BE49-F238E27FC236}">
                <a16:creationId xmlns:a16="http://schemas.microsoft.com/office/drawing/2014/main" id="{A91A2931-2872-42D6-82FE-557B34970B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5791200"/>
            <a:ext cx="3810000" cy="304800"/>
          </a:xfrm>
          <a:prstGeom prst="roundRect">
            <a:avLst>
              <a:gd name="adj" fmla="val 16667"/>
            </a:avLst>
          </a:prstGeom>
          <a:solidFill>
            <a:srgbClr val="EAEAEA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/>
              <a:t>Kekaisaran Romawi (31 Sm-476 M)</a:t>
            </a:r>
          </a:p>
        </p:txBody>
      </p:sp>
      <p:sp>
        <p:nvSpPr>
          <p:cNvPr id="10247" name="AutoShape 8">
            <a:extLst>
              <a:ext uri="{FF2B5EF4-FFF2-40B4-BE49-F238E27FC236}">
                <a16:creationId xmlns:a16="http://schemas.microsoft.com/office/drawing/2014/main" id="{F3BC65E7-C323-468E-9773-D70690C725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5791200"/>
            <a:ext cx="3810000" cy="304800"/>
          </a:xfrm>
          <a:prstGeom prst="roundRect">
            <a:avLst>
              <a:gd name="adj" fmla="val 16667"/>
            </a:avLst>
          </a:prstGeom>
          <a:solidFill>
            <a:srgbClr val="EAEAEA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/>
              <a:t>Pembagian Romawi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41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419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4198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7" dur="500"/>
                                        <p:tgtEl>
                                          <p:spTgt spid="4198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/>
      <p:bldP spid="41987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894</Words>
  <Application>Microsoft Office PowerPoint</Application>
  <PresentationFormat>Widescreen</PresentationFormat>
  <Paragraphs>226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Castellar</vt:lpstr>
      <vt:lpstr>Wingdings</vt:lpstr>
      <vt:lpstr>Office Theme</vt:lpstr>
      <vt:lpstr>PERADABAN KUNO EROPA DAN AMERIKA</vt:lpstr>
      <vt:lpstr>A. PERADABAN KUNO EROPA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B. PERADABAN ROMAWI</vt:lpstr>
      <vt:lpstr>PowerPoint Presentation</vt:lpstr>
      <vt:lpstr>PowerPoint Presentation</vt:lpstr>
      <vt:lpstr>PowerPoint Presentation</vt:lpstr>
      <vt:lpstr>PowerPoint Presentation</vt:lpstr>
      <vt:lpstr>C. PERADABAN AMERIKA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PERADABAN KUNO EROPA DAN AMERIKA</dc:title>
  <dc:creator>Ghufran Ghozali</dc:creator>
  <cp:lastModifiedBy>Ghufran Ghozali</cp:lastModifiedBy>
  <cp:revision>1</cp:revision>
  <dcterms:created xsi:type="dcterms:W3CDTF">2020-08-24T02:55:15Z</dcterms:created>
  <dcterms:modified xsi:type="dcterms:W3CDTF">2020-08-24T02:57:17Z</dcterms:modified>
</cp:coreProperties>
</file>