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1168-A53C-4201-AEC3-CA41277E0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7E3A9-2A0F-4810-B831-CE94879BA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AB64-8114-49D8-8638-30E33796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20132-33E4-46C9-9F53-401389A2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0DEED-CB74-4506-8420-A77E355C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524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EE86-C92C-4195-B857-E7A9AF11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8D44E-B891-4ED5-B853-0F60B53BF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28450-FE2B-4559-A4FC-648FFB2B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4FE5E-9989-4595-AB15-46A83268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6B726-4854-4B2F-8A0D-4EC5C2B5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945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56123-C758-4DAA-91F1-759434CD7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A3C49-7D7A-4641-93D5-F912FEC3C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37368-217C-4DDD-B9E6-74B34694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56E27-F680-4D28-8A58-E8D0E894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C3A3C-8366-48D3-99C9-AD7DD080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95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1C54-972B-42E8-9FB8-F328F076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4CD0-0247-4092-BE28-66B53F359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5208-33C3-4C9E-81C4-1CFDB439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195D-6950-4B77-A405-C80C6956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069C2-10B9-4B33-BC20-E4C3C802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5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726D-064B-4ABB-AD4C-ADEE5367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4D361-44C7-4403-BB96-2294D1ACC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63313-06DA-4959-A675-70EAC63C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85A4C-083F-4660-8C70-1EAB9C59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900E-5AEF-4F49-8A3D-EE28004F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842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3C92-7EB2-4274-A719-389AF8EE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320B5-9E59-42CE-AFC8-8BBC178A0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CF808-25F5-4AC7-AECF-5ECCBCFC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B9C5B-95ED-45E0-9316-76A1CC45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3A01A-ABAF-4484-B5CE-9AB2027A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50266-D352-43DA-B078-C98B55E4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948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8CBC-1A1D-42F7-8665-AD99FBE6C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E8B8-57DC-4E05-BB3C-F8D5C9FFF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24E07-5C33-486C-87E6-02709CD56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590BC-3153-40C5-8424-2727326E9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37126-3362-461F-BFF8-B9571EDDD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337D-646C-46CE-8BCC-3E3B0714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009088-1FDF-4D82-ADB2-1C9F69C8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5E310-5719-4652-A4D2-D70D9521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850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1993-47D5-4682-A870-EB35D15F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0ADCF-49F3-49C3-88D4-93CD4F84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1414F-8FFD-40DD-B82D-EC7ABC94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992C6-385D-4F61-AAC7-6EC84C81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769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CCF8E-E02B-43B8-8B3D-CB127B33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1659F-D4DF-4553-A77D-F843A74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B3078-5C75-46A8-B4A8-A115E221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57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432A-5D0F-46AA-8D79-7CDF295F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D560-5B0B-4C31-9CB2-29B89F74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1465C-B2F9-4446-AD49-B64A295EC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FCAC5-48C2-4279-9E34-2EAD1F13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703C7-C8FC-430C-8F1D-6E804049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2AEBA-4CEB-4D6B-BDE6-113F4B0F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664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0315-0E88-4D4E-8293-73D42422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13368-E335-4AC0-BEA0-583BFF7C8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548B3-DD5C-4D1A-BFEF-059936902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8C406-4540-437E-A688-E12B8D28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4A83E-924E-4F58-8EA4-E9247369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FE12E-26AB-48DC-B403-FDA266A7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760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41EBF-3050-4973-9BEF-0724D93C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65E7-AE95-4FD6-A451-34536D114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DDE2C-FAA1-48DA-98EE-04FF21BFB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5EB1-94BC-4CCC-B8E8-CA8AA9D669C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0094-D9CA-4F6E-A9A8-BFB051FE1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8F078-EA66-493D-BD54-33B867E49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E54A-6647-46B4-B6D7-0AF28B2D2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64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57D2DD5-66BA-4EA6-9586-DBB3718B40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>
                <a:latin typeface="Castellar" panose="020A0402060406010301" pitchFamily="18" charset="0"/>
              </a:rPr>
              <a:t>PERADABAN KUNO</a:t>
            </a:r>
            <a:br>
              <a:rPr lang="en-US" altLang="en-US">
                <a:latin typeface="Castellar" panose="020A0402060406010301" pitchFamily="18" charset="0"/>
              </a:rPr>
            </a:br>
            <a:r>
              <a:rPr lang="en-US" altLang="en-US">
                <a:latin typeface="Castellar" panose="020A0402060406010301" pitchFamily="18" charset="0"/>
              </a:rPr>
              <a:t>EROPA DAN AMERIKA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C9787A60-9651-46FB-B2B3-DCC287D229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066800"/>
            <a:ext cx="8001000" cy="495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4. Ilmu pengetahuan dan Teknologi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Pengetahuan seni bangunan sangat berjasa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Pengetahuan dan teknik pembuatan jalan, jembatan, saluran air, yang masih digunakan sampai sekarang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Pengetahuan dan kemampuan mengorganisasi dalam bidang militer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Memiliki norma – norma kehidupan hukum yang bersumber pada kesetiaan warga negara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Pengetahuan dalam bidang pemerintahan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Pemusatan kekuasaan di tangan kaisar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Pelaksanaan ketertiban dan keamanan secara tertib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/>
              <a:t>Peraturan pemerintahan pusat ditaati dalam pelaksanaannya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B5FCCBDB-5ED2-4EBB-8527-51B1263FD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90600"/>
            <a:ext cx="80010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5. kehidupan Sosial dan Ekonomi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endParaRPr lang="en-US" altLang="en-US" sz="1800"/>
          </a:p>
        </p:txBody>
      </p:sp>
      <p:sp>
        <p:nvSpPr>
          <p:cNvPr id="12291" name="AutoShape 4">
            <a:extLst>
              <a:ext uri="{FF2B5EF4-FFF2-40B4-BE49-F238E27FC236}">
                <a16:creationId xmlns:a16="http://schemas.microsoft.com/office/drawing/2014/main" id="{2F658474-19D0-4C4A-9C77-623B7B638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752600"/>
            <a:ext cx="3200400" cy="1905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Kehidupan sosial</a:t>
            </a:r>
          </a:p>
          <a:p>
            <a:pPr algn="ctr" eaLnBrk="1" hangingPunct="1"/>
            <a:r>
              <a:rPr lang="en-US" altLang="en-US"/>
              <a:t>Masyarakatnya terdiri</a:t>
            </a:r>
          </a:p>
          <a:p>
            <a:pPr algn="ctr" eaLnBrk="1" hangingPunct="1"/>
            <a:r>
              <a:rPr lang="en-US" altLang="en-US"/>
              <a:t>atas golongan masyarakat</a:t>
            </a:r>
          </a:p>
          <a:p>
            <a:pPr algn="ctr" eaLnBrk="1" hangingPunct="1"/>
            <a:r>
              <a:rPr lang="en-US" altLang="en-US"/>
              <a:t>bebas dan golongan</a:t>
            </a:r>
          </a:p>
          <a:p>
            <a:pPr algn="ctr" eaLnBrk="1" hangingPunct="1"/>
            <a:r>
              <a:rPr lang="en-US" altLang="en-US"/>
              <a:t>budak.</a:t>
            </a:r>
          </a:p>
          <a:p>
            <a:pPr algn="ctr" eaLnBrk="1" hangingPunct="1"/>
            <a:endParaRPr lang="en-US" altLang="en-US"/>
          </a:p>
        </p:txBody>
      </p:sp>
      <p:sp>
        <p:nvSpPr>
          <p:cNvPr id="12292" name="AutoShape 6">
            <a:extLst>
              <a:ext uri="{FF2B5EF4-FFF2-40B4-BE49-F238E27FC236}">
                <a16:creationId xmlns:a16="http://schemas.microsoft.com/office/drawing/2014/main" id="{0A1214B3-0FCA-4386-B0C0-1D7BCCDE3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505200"/>
            <a:ext cx="3733800" cy="1905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Kehidupan ekonomi</a:t>
            </a:r>
          </a:p>
          <a:p>
            <a:pPr algn="ctr" eaLnBrk="1" hangingPunct="1"/>
            <a:r>
              <a:rPr lang="en-US" altLang="en-US"/>
              <a:t>Perekonomiannya mengalami</a:t>
            </a:r>
          </a:p>
          <a:p>
            <a:pPr algn="ctr" eaLnBrk="1" hangingPunct="1"/>
            <a:r>
              <a:rPr lang="en-US" altLang="en-US"/>
              <a:t>kemajuan sangat pesat</a:t>
            </a:r>
          </a:p>
          <a:p>
            <a:pPr algn="ctr" eaLnBrk="1" hangingPunct="1"/>
            <a:r>
              <a:rPr lang="en-US" altLang="en-US"/>
              <a:t>saat masa </a:t>
            </a:r>
          </a:p>
          <a:p>
            <a:pPr algn="ctr" eaLnBrk="1" hangingPunct="1"/>
            <a:r>
              <a:rPr lang="en-US" altLang="en-US"/>
              <a:t>pemerintahan Kaisar Octavianus</a:t>
            </a:r>
          </a:p>
          <a:p>
            <a:pPr algn="ctr" eaLnBrk="1" hangingPunct="1"/>
            <a:endParaRPr lang="en-US" altLang="en-US" b="1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FB622054-D5D2-4E3D-9F50-230F1CE0E2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90600"/>
            <a:ext cx="80010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6. Kepercayaan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r>
              <a:rPr lang="en-US" altLang="en-US" sz="1600"/>
              <a:t>Sejak berkembang agama Kristen, masyarakat Romawi mulai memeluk agama Kristen dan dijadikan sebagai agama negara</a:t>
            </a: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13315" name="AutoShape 5">
            <a:extLst>
              <a:ext uri="{FF2B5EF4-FFF2-40B4-BE49-F238E27FC236}">
                <a16:creationId xmlns:a16="http://schemas.microsoft.com/office/drawing/2014/main" id="{EE194EB7-21AA-49ED-9A75-2F61CFA4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50292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Vesta sebagai roh pengurus api tungku</a:t>
            </a:r>
          </a:p>
        </p:txBody>
      </p:sp>
      <p:sp>
        <p:nvSpPr>
          <p:cNvPr id="13316" name="AutoShape 6">
            <a:extLst>
              <a:ext uri="{FF2B5EF4-FFF2-40B4-BE49-F238E27FC236}">
                <a16:creationId xmlns:a16="http://schemas.microsoft.com/office/drawing/2014/main" id="{C671F6BD-DBCD-4971-BFFD-6E289F0FD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7315200" cy="4572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Lares sebagai penjaga rumah tangga dan batas ladan keluarga</a:t>
            </a:r>
          </a:p>
        </p:txBody>
      </p:sp>
      <p:sp>
        <p:nvSpPr>
          <p:cNvPr id="13317" name="AutoShape 7">
            <a:extLst>
              <a:ext uri="{FF2B5EF4-FFF2-40B4-BE49-F238E27FC236}">
                <a16:creationId xmlns:a16="http://schemas.microsoft.com/office/drawing/2014/main" id="{1245D7D4-5469-4BD1-B281-8F0A27D5C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50292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Penates sebagai roh penjaga lumbung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CF6A2049-662E-48AE-975A-702AD1703C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838200"/>
            <a:ext cx="8001000" cy="5181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en-US" sz="18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7. Peninggalan Budaya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b="1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	   </a:t>
            </a:r>
            <a:r>
              <a:rPr lang="en-US" altLang="en-US" sz="1600"/>
              <a:t>	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/>
          </a:p>
          <a:p>
            <a:pPr>
              <a:buFont typeface="Wingdings" panose="05000000000000000000" pitchFamily="2" charset="2"/>
              <a:buNone/>
            </a:pPr>
            <a:endParaRPr lang="en-US" altLang="en-US" sz="18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14339" name="AutoShape 4">
            <a:extLst>
              <a:ext uri="{FF2B5EF4-FFF2-40B4-BE49-F238E27FC236}">
                <a16:creationId xmlns:a16="http://schemas.microsoft.com/office/drawing/2014/main" id="{5963063C-4227-4ABA-A6EE-694DBBC2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05000"/>
            <a:ext cx="3352800" cy="2362200"/>
          </a:xfrm>
          <a:prstGeom prst="flowChartInputOutpu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Seni bangunan</a:t>
            </a:r>
            <a:endParaRPr lang="en-US" altLang="en-US"/>
          </a:p>
          <a:p>
            <a:pPr algn="ctr" eaLnBrk="1" hangingPunct="1"/>
            <a:r>
              <a:rPr lang="en-US" altLang="en-US"/>
              <a:t>Coloseum dan </a:t>
            </a:r>
          </a:p>
          <a:p>
            <a:pPr algn="ctr" eaLnBrk="1" hangingPunct="1"/>
            <a:r>
              <a:rPr lang="en-US" altLang="en-US"/>
              <a:t>Amphitheater.</a:t>
            </a:r>
          </a:p>
          <a:p>
            <a:pPr algn="ctr" eaLnBrk="1" hangingPunct="1"/>
            <a:r>
              <a:rPr lang="en-US" altLang="en-US"/>
              <a:t>Patheon, Viaduct dan</a:t>
            </a:r>
          </a:p>
          <a:p>
            <a:pPr algn="ctr" eaLnBrk="1" hangingPunct="1"/>
            <a:r>
              <a:rPr lang="en-US" altLang="en-US"/>
              <a:t>Aquaduct, serta</a:t>
            </a:r>
          </a:p>
          <a:p>
            <a:pPr algn="ctr" eaLnBrk="1" hangingPunct="1"/>
            <a:r>
              <a:rPr lang="en-US" altLang="en-US"/>
              <a:t>Limes.</a:t>
            </a:r>
            <a:endParaRPr lang="en-US" altLang="en-US" b="1"/>
          </a:p>
        </p:txBody>
      </p:sp>
      <p:sp>
        <p:nvSpPr>
          <p:cNvPr id="14340" name="AutoShape 5">
            <a:extLst>
              <a:ext uri="{FF2B5EF4-FFF2-40B4-BE49-F238E27FC236}">
                <a16:creationId xmlns:a16="http://schemas.microsoft.com/office/drawing/2014/main" id="{7A43259D-634F-4952-841B-B234472CB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05000"/>
            <a:ext cx="4038600" cy="2362200"/>
          </a:xfrm>
          <a:prstGeom prst="flowChartInputOutpu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Seni Sastra</a:t>
            </a:r>
          </a:p>
          <a:p>
            <a:pPr algn="ctr" eaLnBrk="1" hangingPunct="1"/>
            <a:r>
              <a:rPr lang="en-US" altLang="en-US"/>
              <a:t>Aeneas hasil karya</a:t>
            </a:r>
          </a:p>
          <a:p>
            <a:pPr algn="ctr" eaLnBrk="1" hangingPunct="1"/>
            <a:r>
              <a:rPr lang="en-US" altLang="en-US"/>
              <a:t>Virgilius.</a:t>
            </a:r>
          </a:p>
          <a:p>
            <a:pPr algn="ctr" eaLnBrk="1" hangingPunct="1"/>
            <a:r>
              <a:rPr lang="en-US" altLang="en-US"/>
              <a:t>Metamorphose hasil karya</a:t>
            </a:r>
          </a:p>
          <a:p>
            <a:pPr algn="ctr" eaLnBrk="1" hangingPunct="1"/>
            <a:r>
              <a:rPr lang="en-US" altLang="en-US"/>
              <a:t>Ovidius.</a:t>
            </a:r>
          </a:p>
          <a:p>
            <a:pPr algn="ctr" eaLnBrk="1" hangingPunct="1"/>
            <a:r>
              <a:rPr lang="en-US" altLang="en-US"/>
              <a:t>De Bello Gallico hasil karya</a:t>
            </a:r>
          </a:p>
          <a:p>
            <a:pPr algn="ctr" eaLnBrk="1" hangingPunct="1"/>
            <a:r>
              <a:rPr lang="en-US" altLang="en-US"/>
              <a:t>Yulius Caesar.</a:t>
            </a:r>
          </a:p>
        </p:txBody>
      </p:sp>
      <p:sp>
        <p:nvSpPr>
          <p:cNvPr id="14341" name="AutoShape 7">
            <a:extLst>
              <a:ext uri="{FF2B5EF4-FFF2-40B4-BE49-F238E27FC236}">
                <a16:creationId xmlns:a16="http://schemas.microsoft.com/office/drawing/2014/main" id="{30114F0C-00FB-49A3-90EE-DC547449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95800"/>
            <a:ext cx="3810000" cy="1295400"/>
          </a:xfrm>
          <a:prstGeom prst="flowChartInputOutpu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Hukum</a:t>
            </a:r>
          </a:p>
          <a:p>
            <a:pPr algn="ctr" eaLnBrk="1" hangingPunct="1"/>
            <a:r>
              <a:rPr lang="en-US" altLang="en-US"/>
              <a:t>Hukum yang terkenal </a:t>
            </a:r>
          </a:p>
          <a:p>
            <a:pPr algn="ctr" eaLnBrk="1" hangingPunct="1"/>
            <a:r>
              <a:rPr lang="en-US" altLang="en-US"/>
              <a:t>adalah Corpus Iuris </a:t>
            </a:r>
          </a:p>
          <a:p>
            <a:pPr algn="ctr" eaLnBrk="1" hangingPunct="1"/>
            <a:r>
              <a:rPr lang="en-US" altLang="en-US"/>
              <a:t>Atau</a:t>
            </a:r>
          </a:p>
          <a:p>
            <a:pPr algn="ctr" eaLnBrk="1" hangingPunct="1"/>
            <a:r>
              <a:rPr lang="en-US" altLang="en-US"/>
              <a:t>Codex Yustianus.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A03DC85-8381-4893-B5EF-1C1D2E1CA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838200"/>
          </a:xfrm>
        </p:spPr>
        <p:txBody>
          <a:bodyPr/>
          <a:lstStyle/>
          <a:p>
            <a:r>
              <a:rPr lang="en-US" altLang="en-US" sz="2800" b="1"/>
              <a:t>C. PERADABAN AMERIKA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D67D69D-3D20-4198-844B-A5F6422651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/>
              <a:t>Peradaban Amerika dapat diketahui melalui berbagai peninggalan kebudayaan dari bangsa Inka, Maya dan Aztek.</a:t>
            </a:r>
          </a:p>
          <a:p>
            <a:endParaRPr lang="en-US" altLang="en-US" sz="1600"/>
          </a:p>
          <a:p>
            <a:r>
              <a:rPr lang="en-US" altLang="en-US" sz="1800" b="1">
                <a:solidFill>
                  <a:schemeClr val="accent2"/>
                </a:solidFill>
              </a:rPr>
              <a:t>1. Keadaan Alam</a:t>
            </a:r>
            <a:r>
              <a:rPr lang="en-US" altLang="en-US" sz="1800" b="1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          </a:t>
            </a:r>
            <a:r>
              <a:rPr lang="en-US" altLang="en-US" sz="1600"/>
              <a:t>Benua Amerika terdiri atas tiga bagian, yaitu bagian utara, tengah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/>
              <a:t>	    dan selatan.</a:t>
            </a:r>
            <a:r>
              <a:rPr lang="en-US" altLang="en-US" sz="1800"/>
              <a:t> </a:t>
            </a:r>
            <a:r>
              <a:rPr lang="en-US" altLang="en-US" sz="1600"/>
              <a:t>Dua pertiga bagian Amerika terdiri atas datarn rendah.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/>
              <a:t>	    Benua Amerika diapit oleh Samudera Pasifik dan Samudera Atlantik.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2. Penduduk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	    </a:t>
            </a:r>
            <a:r>
              <a:rPr lang="en-US" altLang="en-US" sz="1600"/>
              <a:t>Terdapat berbagai suku, yakni suku Indian, Maya, Aztek, dan Inka.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/>
              <a:t>	    Suku Aztek di Meksiko dan suku Inka di Peru.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/>
              <a:t>	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995BC768-55BB-432F-8775-F9242A61CF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90600"/>
            <a:ext cx="8001000" cy="50292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3. Kepercayaan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    Penduduknya menyembah dewa-dewa sederhana seperti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	Selain itu, juga terdapat upacara dan pemujaan yang bersahaja.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	Seperti Upacara korban dengan mengorbankan milik mereka yang paling berharga, yakni nyawa.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    </a:t>
            </a:r>
          </a:p>
        </p:txBody>
      </p:sp>
      <p:sp>
        <p:nvSpPr>
          <p:cNvPr id="16387" name="Oval 4">
            <a:extLst>
              <a:ext uri="{FF2B5EF4-FFF2-40B4-BE49-F238E27FC236}">
                <a16:creationId xmlns:a16="http://schemas.microsoft.com/office/drawing/2014/main" id="{BD689983-5E31-427A-923D-C0BA13CF7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133600"/>
            <a:ext cx="1905000" cy="609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Matahari</a:t>
            </a:r>
          </a:p>
        </p:txBody>
      </p:sp>
      <p:sp>
        <p:nvSpPr>
          <p:cNvPr id="16388" name="Oval 5">
            <a:extLst>
              <a:ext uri="{FF2B5EF4-FFF2-40B4-BE49-F238E27FC236}">
                <a16:creationId xmlns:a16="http://schemas.microsoft.com/office/drawing/2014/main" id="{0CACC934-9104-473B-B1C8-CB21C54E3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1905000" cy="609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Hujan</a:t>
            </a:r>
          </a:p>
        </p:txBody>
      </p:sp>
      <p:sp>
        <p:nvSpPr>
          <p:cNvPr id="16389" name="Oval 6">
            <a:extLst>
              <a:ext uri="{FF2B5EF4-FFF2-40B4-BE49-F238E27FC236}">
                <a16:creationId xmlns:a16="http://schemas.microsoft.com/office/drawing/2014/main" id="{4F9C9B22-9700-4F38-ACCE-C02C8E94C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819400"/>
            <a:ext cx="1981200" cy="609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Kesuburan</a:t>
            </a:r>
          </a:p>
        </p:txBody>
      </p:sp>
      <p:sp>
        <p:nvSpPr>
          <p:cNvPr id="16390" name="Oval 7">
            <a:extLst>
              <a:ext uri="{FF2B5EF4-FFF2-40B4-BE49-F238E27FC236}">
                <a16:creationId xmlns:a16="http://schemas.microsoft.com/office/drawing/2014/main" id="{8EFF7E0B-16D0-44C7-9919-DE16F769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895600"/>
            <a:ext cx="2362200" cy="609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Musim semi</a:t>
            </a:r>
          </a:p>
        </p:txBody>
      </p:sp>
      <p:sp>
        <p:nvSpPr>
          <p:cNvPr id="16391" name="Oval 8">
            <a:extLst>
              <a:ext uri="{FF2B5EF4-FFF2-40B4-BE49-F238E27FC236}">
                <a16:creationId xmlns:a16="http://schemas.microsoft.com/office/drawing/2014/main" id="{DAA5DDB0-EE77-425D-84D0-02EDBC1DC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133600"/>
            <a:ext cx="1905000" cy="609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Bulan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6DABAB-C145-45FE-93FA-AAC70B3AA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457200"/>
            <a:ext cx="8001000" cy="609600"/>
          </a:xfrm>
        </p:spPr>
        <p:txBody>
          <a:bodyPr/>
          <a:lstStyle/>
          <a:p>
            <a:r>
              <a:rPr lang="en-US" altLang="en-US" sz="2800" b="1"/>
              <a:t>A. PERADABAN KUNO EROPA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12DC6A2-649C-47B9-810B-66AC361AE0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676400"/>
            <a:ext cx="8001000" cy="43434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/>
            <a:r>
              <a:rPr lang="en-US" altLang="en-US" sz="1600"/>
              <a:t>Peradaban kuno Eropa bersumber pada peradaban Yunani dan Romawi. Dasar perkembangan peradaban kuno Eropa dimulai dari perkembangan peradaban di Pulau Kreta</a:t>
            </a:r>
          </a:p>
          <a:p>
            <a:pPr marL="571500" indent="-571500"/>
            <a:endParaRPr lang="en-US" altLang="en-US" sz="1600"/>
          </a:p>
          <a:p>
            <a:pPr marL="571500" indent="-571500"/>
            <a:endParaRPr lang="en-US" altLang="en-US" sz="1600"/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400" b="1"/>
              <a:t>Peradaban Pulau Kreta</a:t>
            </a:r>
          </a:p>
          <a:p>
            <a:pPr marL="571500" indent="-571500">
              <a:buNone/>
            </a:pPr>
            <a:r>
              <a:rPr lang="en-US" altLang="en-US" sz="1600" b="1"/>
              <a:t>	</a:t>
            </a:r>
            <a:r>
              <a:rPr lang="en-US" altLang="en-US" sz="1600"/>
              <a:t>Sumber berita sejarah Kerajaan Kreta :</a:t>
            </a:r>
          </a:p>
          <a:p>
            <a:pPr marL="1347788" lvl="2" indent="-438150">
              <a:buBlip>
                <a:blip r:embed="rId2"/>
              </a:buBlip>
            </a:pPr>
            <a:r>
              <a:rPr lang="en-US" altLang="en-US" sz="1600"/>
              <a:t>Syair – syair 	pujamgga Homerus dalam kitab Iilyas dan Odussca</a:t>
            </a:r>
          </a:p>
          <a:p>
            <a:pPr marL="1347788" lvl="2" indent="-438150">
              <a:buBlip>
                <a:blip r:embed="rId2"/>
              </a:buBlip>
            </a:pPr>
            <a:r>
              <a:rPr lang="en-US" altLang="en-US" sz="1600"/>
              <a:t>Cerita – cerita rakyat di Yunani yang lebig bersifat mitologi</a:t>
            </a:r>
          </a:p>
          <a:p>
            <a:pPr marL="1347788" lvl="2" indent="-438150">
              <a:buBlip>
                <a:blip r:embed="rId2"/>
              </a:buBlip>
            </a:pPr>
            <a:r>
              <a:rPr lang="en-US" altLang="en-US" sz="1600"/>
              <a:t>Hasil – hasil peninggalan arkeologi yang menemukan sisa – sisa bangunan kota kuno seperti ibu kota Knossos.</a:t>
            </a:r>
            <a:endParaRPr lang="en-US" altLang="en-US" sz="1600" b="1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73B738F4-545D-4B5B-A422-B10352FD9D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219200"/>
            <a:ext cx="8001000" cy="48006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AutoNum type="arabicPeriod" startAt="2"/>
              <a:defRPr/>
            </a:pPr>
            <a:r>
              <a:rPr lang="en-US" altLang="en-US" sz="2400" b="1"/>
              <a:t>Peradaban Yunani</a:t>
            </a:r>
          </a:p>
          <a:p>
            <a:pPr marL="571500" indent="-571500">
              <a:buNone/>
              <a:defRPr/>
            </a:pPr>
            <a:r>
              <a:rPr lang="en-US" altLang="en-US" sz="2000" b="1"/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a. Keadaan alam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    Batas – batas negara Yunani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	Utara	: Albania, Yugoslavia, Bulgaria, dan Turki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	Timur	: Laut Aegea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	Selatan	: Laut Tengah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	Barat	: Laut Ionia.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     Beriklim laut tengah yang nyaman. Tanah yang bergunung-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             gunung, juga dataran rendah dekat laut yang terbentuk oleh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     endapan lumpur.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b. Penduduk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    Merupakan percampuran antar pendatang dari padang rumput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    sekitar Laut Kaspia dan penduduk asli. Mereka dikenal dengan</a:t>
            </a:r>
          </a:p>
          <a:p>
            <a:pPr marL="571500" indent="-571500">
              <a:buNone/>
              <a:defRPr/>
            </a:pPr>
            <a:r>
              <a:rPr lang="en-US" altLang="en-US" sz="1600"/>
              <a:t>		nama bangsa Hellas yang terdiri dari suku bangsa Doria, Achaea,</a:t>
            </a:r>
          </a:p>
          <a:p>
            <a:pPr marL="571500" indent="-571500">
              <a:buNone/>
              <a:defRPr/>
            </a:pPr>
            <a:r>
              <a:rPr lang="en-US" altLang="en-US" sz="2000" b="1"/>
              <a:t>		</a:t>
            </a:r>
            <a:r>
              <a:rPr lang="en-US" altLang="en-US" sz="1600"/>
              <a:t>Acolia, dan Ionia.</a:t>
            </a:r>
            <a:endParaRPr lang="en-US" altLang="en-US" sz="2000" b="1"/>
          </a:p>
          <a:p>
            <a:pPr marL="571500" indent="-571500">
              <a:buNone/>
              <a:defRPr/>
            </a:pPr>
            <a:r>
              <a:rPr lang="en-US" altLang="en-US" sz="2000" b="1"/>
              <a:t>	</a:t>
            </a:r>
          </a:p>
          <a:p>
            <a:pPr marL="571500" indent="-571500">
              <a:buNone/>
              <a:defRPr/>
            </a:pPr>
            <a:endParaRPr lang="en-US" altLang="en-U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0489A3C0-3EC0-48B6-B36D-EB694707BD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066800"/>
            <a:ext cx="8001000" cy="495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c. Seni Bangunan / Seni Pahat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altLang="en-US" sz="1400"/>
              <a:t>     </a:t>
            </a: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CB5F1364-41D3-43B5-88D7-8B313BBD0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37338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Kejayaan Yunani (476-338 SM</a:t>
            </a:r>
            <a:r>
              <a:rPr lang="en-US" altLang="en-US"/>
              <a:t>)</a:t>
            </a:r>
          </a:p>
        </p:txBody>
      </p:sp>
      <p:sp>
        <p:nvSpPr>
          <p:cNvPr id="5124" name="AutoShape 7">
            <a:extLst>
              <a:ext uri="{FF2B5EF4-FFF2-40B4-BE49-F238E27FC236}">
                <a16:creationId xmlns:a16="http://schemas.microsoft.com/office/drawing/2014/main" id="{029F44D8-762A-40C8-8E00-8D69223D8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71800"/>
            <a:ext cx="3276600" cy="2286000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/>
              <a:t>Kuil Acropolis</a:t>
            </a:r>
          </a:p>
          <a:p>
            <a:pPr eaLnBrk="1" hangingPunct="1"/>
            <a:r>
              <a:rPr lang="en-US" altLang="en-US"/>
              <a:t>Artinya : kota tinggi</a:t>
            </a:r>
          </a:p>
          <a:p>
            <a:pPr eaLnBrk="1" hangingPunct="1"/>
            <a:r>
              <a:rPr lang="en-US" altLang="en-US"/>
              <a:t>Terdapat 2 kuil, yaitu</a:t>
            </a:r>
          </a:p>
          <a:p>
            <a:pPr eaLnBrk="1" hangingPunct="1"/>
            <a:r>
              <a:rPr lang="en-US" altLang="en-US"/>
              <a:t>Kuil Erecteum tempat </a:t>
            </a:r>
          </a:p>
          <a:p>
            <a:pPr eaLnBrk="1" hangingPunct="1"/>
            <a:r>
              <a:rPr lang="en-US" altLang="en-US"/>
              <a:t>Patung Athena dan</a:t>
            </a:r>
          </a:p>
          <a:p>
            <a:pPr eaLnBrk="1" hangingPunct="1"/>
            <a:r>
              <a:rPr lang="en-US" altLang="en-US"/>
              <a:t>Kuil Parthenon untuk</a:t>
            </a:r>
          </a:p>
          <a:p>
            <a:pPr eaLnBrk="1" hangingPunct="1"/>
            <a:r>
              <a:rPr lang="en-US" altLang="en-US"/>
              <a:t>Menghormati Dewi Athena.</a:t>
            </a:r>
          </a:p>
        </p:txBody>
      </p:sp>
      <p:sp>
        <p:nvSpPr>
          <p:cNvPr id="5125" name="AutoShape 8">
            <a:extLst>
              <a:ext uri="{FF2B5EF4-FFF2-40B4-BE49-F238E27FC236}">
                <a16:creationId xmlns:a16="http://schemas.microsoft.com/office/drawing/2014/main" id="{0F1C8A07-DBA0-46D6-A8CB-4FFF36195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971800"/>
            <a:ext cx="3276600" cy="2209800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Kuil Dewa Zeus</a:t>
            </a:r>
          </a:p>
          <a:p>
            <a:pPr algn="ctr" eaLnBrk="1" hangingPunct="1"/>
            <a:r>
              <a:rPr lang="en-US" altLang="en-US"/>
              <a:t>Terletak di bukit Olympus.</a:t>
            </a:r>
          </a:p>
          <a:p>
            <a:pPr algn="ctr" eaLnBrk="1" hangingPunct="1"/>
            <a:r>
              <a:rPr lang="en-US" altLang="en-US"/>
              <a:t>Bangunan ini disebut Altis,</a:t>
            </a:r>
          </a:p>
          <a:p>
            <a:pPr algn="ctr" eaLnBrk="1" hangingPunct="1"/>
            <a:r>
              <a:rPr lang="en-US" altLang="en-US"/>
              <a:t>Yaitu tempat pemujaan</a:t>
            </a:r>
          </a:p>
          <a:p>
            <a:pPr algn="ctr" eaLnBrk="1" hangingPunct="1"/>
            <a:r>
              <a:rPr lang="en-US" altLang="en-US"/>
              <a:t>Dewa Zeus.</a:t>
            </a:r>
          </a:p>
        </p:txBody>
      </p:sp>
      <p:sp>
        <p:nvSpPr>
          <p:cNvPr id="5126" name="Line 9">
            <a:extLst>
              <a:ext uri="{FF2B5EF4-FFF2-40B4-BE49-F238E27FC236}">
                <a16:creationId xmlns:a16="http://schemas.microsoft.com/office/drawing/2014/main" id="{15533555-84B9-4FA7-B958-E8B0EBA23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127" name="Line 10">
            <a:extLst>
              <a:ext uri="{FF2B5EF4-FFF2-40B4-BE49-F238E27FC236}">
                <a16:creationId xmlns:a16="http://schemas.microsoft.com/office/drawing/2014/main" id="{7D836F61-B974-4313-BCE8-994A4AA31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667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128" name="Line 11">
            <a:extLst>
              <a:ext uri="{FF2B5EF4-FFF2-40B4-BE49-F238E27FC236}">
                <a16:creationId xmlns:a16="http://schemas.microsoft.com/office/drawing/2014/main" id="{BD9587CA-A65C-4317-AA04-C4FBE1A9F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129" name="Line 12">
            <a:extLst>
              <a:ext uri="{FF2B5EF4-FFF2-40B4-BE49-F238E27FC236}">
                <a16:creationId xmlns:a16="http://schemas.microsoft.com/office/drawing/2014/main" id="{558E2390-0CED-430A-87C5-20568E3ED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DEB13A4B-1D3C-4AE3-B7F7-34567386A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14400"/>
            <a:ext cx="8001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600" dirty="0"/>
          </a:p>
          <a:p>
            <a:endParaRPr lang="en-US" altLang="en-US" sz="1600" dirty="0"/>
          </a:p>
          <a:p>
            <a:pPr marL="0" indent="0">
              <a:buNone/>
            </a:pPr>
            <a:endParaRPr lang="en-US" altLang="en-US" sz="1600" dirty="0"/>
          </a:p>
          <a:p>
            <a:r>
              <a:rPr lang="en-US" altLang="en-US" sz="1800" b="1" dirty="0">
                <a:solidFill>
                  <a:schemeClr val="accent2"/>
                </a:solidFill>
              </a:rPr>
              <a:t>d.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Ilmu</a:t>
            </a:r>
            <a:r>
              <a:rPr lang="en-US" altLang="en-US" sz="1800" b="1" dirty="0">
                <a:solidFill>
                  <a:schemeClr val="accent2"/>
                </a:solidFill>
              </a:rPr>
              <a:t>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Pengetahuan</a:t>
            </a:r>
            <a:r>
              <a:rPr lang="en-US" altLang="en-US" sz="1800" b="1" dirty="0">
                <a:solidFill>
                  <a:schemeClr val="accent2"/>
                </a:solidFill>
              </a:rPr>
              <a:t> dan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Teknologi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endParaRPr lang="en-US" altLang="en-US" sz="1800" b="1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 dirty="0" err="1"/>
              <a:t>Menciptakan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perahu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layar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 dirty="0" err="1"/>
              <a:t>Membuat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barang</a:t>
            </a:r>
            <a:r>
              <a:rPr lang="en-US" altLang="en-US" sz="1600" dirty="0"/>
              <a:t> – </a:t>
            </a:r>
            <a:r>
              <a:rPr lang="en-US" altLang="en-US" sz="1600" dirty="0" err="1"/>
              <a:t>barang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dari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tanah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liat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 dirty="0" err="1"/>
              <a:t>Menghasilkan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karya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arsitektur</a:t>
            </a:r>
            <a:r>
              <a:rPr lang="en-US" altLang="en-US" sz="1600" dirty="0"/>
              <a:t> yang </a:t>
            </a:r>
            <a:r>
              <a:rPr lang="en-US" altLang="en-US" sz="1600" dirty="0" err="1"/>
              <a:t>megah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 dirty="0" err="1"/>
              <a:t>Mengembangkan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industri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1600" dirty="0" err="1"/>
              <a:t>Menghasilkan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karya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benda</a:t>
            </a:r>
            <a:r>
              <a:rPr lang="en-US" altLang="en-US" sz="1600" dirty="0"/>
              <a:t> – </a:t>
            </a:r>
            <a:r>
              <a:rPr lang="en-US" altLang="en-US" sz="1600" dirty="0" err="1"/>
              <a:t>benda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logam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854A6D53-3F6E-4A9B-9F7A-3A04D5985F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685800"/>
            <a:ext cx="8001000" cy="5334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>
                <a:solidFill>
                  <a:schemeClr val="accent2"/>
                </a:solidFill>
              </a:rPr>
              <a:t>e. Pemerintahan dan Hukum</a:t>
            </a:r>
          </a:p>
        </p:txBody>
      </p:sp>
      <p:sp>
        <p:nvSpPr>
          <p:cNvPr id="7171" name="AutoShape 4">
            <a:extLst>
              <a:ext uri="{FF2B5EF4-FFF2-40B4-BE49-F238E27FC236}">
                <a16:creationId xmlns:a16="http://schemas.microsoft.com/office/drawing/2014/main" id="{9B5FEA74-5451-4A1F-A7AF-1EA0657B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28800"/>
            <a:ext cx="3124200" cy="381000"/>
          </a:xfrm>
          <a:prstGeom prst="flowChartPreparation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Negara terkemuka</a:t>
            </a:r>
          </a:p>
        </p:txBody>
      </p:sp>
      <p:sp>
        <p:nvSpPr>
          <p:cNvPr id="7172" name="AutoShape 5">
            <a:extLst>
              <a:ext uri="{FF2B5EF4-FFF2-40B4-BE49-F238E27FC236}">
                <a16:creationId xmlns:a16="http://schemas.microsoft.com/office/drawing/2014/main" id="{30D0AE23-2223-424B-B1E1-BDFBC7C2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3505200" cy="1981200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/>
              <a:t>Polis Sparta</a:t>
            </a:r>
          </a:p>
          <a:p>
            <a:pPr eaLnBrk="1" hangingPunct="1"/>
            <a:r>
              <a:rPr lang="en-US" altLang="en-US"/>
              <a:t>Pemerintahannya dijalankan</a:t>
            </a:r>
          </a:p>
          <a:p>
            <a:pPr eaLnBrk="1" hangingPunct="1"/>
            <a:r>
              <a:rPr lang="en-US" altLang="en-US"/>
              <a:t>Oleh dua orang raja secara</a:t>
            </a:r>
          </a:p>
          <a:p>
            <a:pPr eaLnBrk="1" hangingPunct="1"/>
            <a:r>
              <a:rPr lang="en-US" altLang="en-US"/>
              <a:t>turun-temurun.</a:t>
            </a:r>
          </a:p>
          <a:p>
            <a:pPr eaLnBrk="1" hangingPunct="1"/>
            <a:r>
              <a:rPr lang="en-US" altLang="en-US"/>
              <a:t>Digariskan</a:t>
            </a:r>
            <a:r>
              <a:rPr lang="en-US" altLang="en-US" b="1"/>
              <a:t> </a:t>
            </a:r>
            <a:r>
              <a:rPr lang="en-US" altLang="en-US"/>
              <a:t>oleh Lycurgus.</a:t>
            </a:r>
          </a:p>
          <a:p>
            <a:pPr eaLnBrk="1" hangingPunct="1"/>
            <a:r>
              <a:rPr lang="en-US" altLang="en-US"/>
              <a:t>Pemerintahannya otokratis</a:t>
            </a:r>
          </a:p>
          <a:p>
            <a:pPr eaLnBrk="1" hangingPunct="1"/>
            <a:r>
              <a:rPr lang="en-US" altLang="en-US"/>
              <a:t>militer.</a:t>
            </a:r>
          </a:p>
        </p:txBody>
      </p:sp>
      <p:sp>
        <p:nvSpPr>
          <p:cNvPr id="7173" name="AutoShape 6">
            <a:extLst>
              <a:ext uri="{FF2B5EF4-FFF2-40B4-BE49-F238E27FC236}">
                <a16:creationId xmlns:a16="http://schemas.microsoft.com/office/drawing/2014/main" id="{B81BB75A-14EF-4FD1-BCC6-E20539F25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200400"/>
            <a:ext cx="3276600" cy="1981200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/>
              <a:t>Athena</a:t>
            </a:r>
          </a:p>
          <a:p>
            <a:pPr eaLnBrk="1" hangingPunct="1"/>
            <a:r>
              <a:rPr lang="en-US" altLang="en-US"/>
              <a:t>Pemerintahan tertinggi </a:t>
            </a:r>
          </a:p>
          <a:p>
            <a:pPr eaLnBrk="1" hangingPunct="1"/>
            <a:r>
              <a:rPr lang="en-US" altLang="en-US"/>
              <a:t>dipegang oleh 9 orang</a:t>
            </a:r>
          </a:p>
          <a:p>
            <a:pPr eaLnBrk="1" hangingPunct="1"/>
            <a:r>
              <a:rPr lang="en-US" altLang="en-US"/>
              <a:t>Archon (pelaksana pemerintah)</a:t>
            </a:r>
            <a:endParaRPr lang="en-US" altLang="en-US" b="1"/>
          </a:p>
          <a:p>
            <a:pPr eaLnBrk="1" hangingPunct="1"/>
            <a:r>
              <a:rPr lang="en-US" altLang="en-US"/>
              <a:t>Digariskan oleh Solon.</a:t>
            </a:r>
          </a:p>
          <a:p>
            <a:pPr eaLnBrk="1" hangingPunct="1"/>
            <a:r>
              <a:rPr lang="en-US" altLang="en-US"/>
              <a:t>Pemerintahannya demokratis.</a:t>
            </a:r>
          </a:p>
          <a:p>
            <a:pPr eaLnBrk="1" hangingPunct="1"/>
            <a:endParaRPr lang="en-US" altLang="en-US"/>
          </a:p>
        </p:txBody>
      </p:sp>
      <p:sp>
        <p:nvSpPr>
          <p:cNvPr id="7174" name="Line 11">
            <a:extLst>
              <a:ext uri="{FF2B5EF4-FFF2-40B4-BE49-F238E27FC236}">
                <a16:creationId xmlns:a16="http://schemas.microsoft.com/office/drawing/2014/main" id="{2340BE4F-2D5A-4D60-BE8A-3D931CF7A1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22860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75" name="Line 12">
            <a:extLst>
              <a:ext uri="{FF2B5EF4-FFF2-40B4-BE49-F238E27FC236}">
                <a16:creationId xmlns:a16="http://schemas.microsoft.com/office/drawing/2014/main" id="{F3116341-F059-4F65-ABEE-784E852D7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860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41ED5B2F-2948-401D-8F3D-D634D66F2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14400"/>
            <a:ext cx="8001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  <a:p>
            <a:r>
              <a:rPr lang="en-US" altLang="en-US" sz="1800" b="1">
                <a:solidFill>
                  <a:schemeClr val="accent2"/>
                </a:solidFill>
              </a:rPr>
              <a:t>f. Filsafat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   Hasil pemikiran dan karya-karyafilsafat bangsa Yunani telah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   diterjemahkan dan dipelajari hingga kini. Filsafat Yunani banyak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/>
              <a:t>   diterjemahkan dan ditafsirkan oleh para fisuf Islam.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g. Kepercayaan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   </a:t>
            </a:r>
            <a:r>
              <a:rPr lang="en-US" altLang="en-US" sz="1600"/>
              <a:t>Dewa – dewi kepercayaan bangsa Yunani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</a:p>
          <a:p>
            <a:endParaRPr lang="en-US" altLang="en-US" sz="1800"/>
          </a:p>
        </p:txBody>
      </p:sp>
      <p:sp>
        <p:nvSpPr>
          <p:cNvPr id="8195" name="AutoShape 13">
            <a:extLst>
              <a:ext uri="{FF2B5EF4-FFF2-40B4-BE49-F238E27FC236}">
                <a16:creationId xmlns:a16="http://schemas.microsoft.com/office/drawing/2014/main" id="{22655ED4-8AA0-40E1-8026-01B11E1D4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038600"/>
            <a:ext cx="28956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Ares, dewa perang</a:t>
            </a:r>
          </a:p>
        </p:txBody>
      </p:sp>
      <p:sp>
        <p:nvSpPr>
          <p:cNvPr id="8196" name="AutoShape 15">
            <a:extLst>
              <a:ext uri="{FF2B5EF4-FFF2-40B4-BE49-F238E27FC236}">
                <a16:creationId xmlns:a16="http://schemas.microsoft.com/office/drawing/2014/main" id="{72D721DB-CDD5-40FA-B3E2-7124CFE5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33528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Dewi Artemis, dewi perburuan</a:t>
            </a:r>
          </a:p>
        </p:txBody>
      </p:sp>
      <p:sp>
        <p:nvSpPr>
          <p:cNvPr id="8197" name="AutoShape 16">
            <a:extLst>
              <a:ext uri="{FF2B5EF4-FFF2-40B4-BE49-F238E27FC236}">
                <a16:creationId xmlns:a16="http://schemas.microsoft.com/office/drawing/2014/main" id="{171B64F9-86B8-4B4C-AD8B-B3584350C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05400"/>
            <a:ext cx="33528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Poseidon, dewa laut</a:t>
            </a:r>
          </a:p>
        </p:txBody>
      </p:sp>
      <p:sp>
        <p:nvSpPr>
          <p:cNvPr id="8198" name="AutoShape 17">
            <a:extLst>
              <a:ext uri="{FF2B5EF4-FFF2-40B4-BE49-F238E27FC236}">
                <a16:creationId xmlns:a16="http://schemas.microsoft.com/office/drawing/2014/main" id="{2BEBB6A5-2992-40C9-AFDB-94AF69EF5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572000"/>
            <a:ext cx="32766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Hermes, dewa perniagaan</a:t>
            </a:r>
          </a:p>
        </p:txBody>
      </p:sp>
      <p:sp>
        <p:nvSpPr>
          <p:cNvPr id="8199" name="AutoShape 18">
            <a:extLst>
              <a:ext uri="{FF2B5EF4-FFF2-40B4-BE49-F238E27FC236}">
                <a16:creationId xmlns:a16="http://schemas.microsoft.com/office/drawing/2014/main" id="{AE82AD05-096F-43DA-83BF-D38A98C92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572000"/>
            <a:ext cx="40386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Dewi Pallas Athena, dewi keselamatan</a:t>
            </a:r>
          </a:p>
        </p:txBody>
      </p:sp>
      <p:sp>
        <p:nvSpPr>
          <p:cNvPr id="8200" name="AutoShape 19">
            <a:extLst>
              <a:ext uri="{FF2B5EF4-FFF2-40B4-BE49-F238E27FC236}">
                <a16:creationId xmlns:a16="http://schemas.microsoft.com/office/drawing/2014/main" id="{63112821-4DEC-4719-88AC-051ACBF0C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105400"/>
            <a:ext cx="35052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Dewi Aphrodite, dewi kecantikan</a:t>
            </a:r>
          </a:p>
        </p:txBody>
      </p:sp>
      <p:sp>
        <p:nvSpPr>
          <p:cNvPr id="8201" name="AutoShape 20">
            <a:extLst>
              <a:ext uri="{FF2B5EF4-FFF2-40B4-BE49-F238E27FC236}">
                <a16:creationId xmlns:a16="http://schemas.microsoft.com/office/drawing/2014/main" id="{25E9CE81-2C2B-49C1-8E0D-924BA5D73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638800"/>
            <a:ext cx="5029200" cy="381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Dewa Apollo, dewa kesenian dan matahari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0FD88D7F-BE5D-4294-A435-0CDB0C1419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914400"/>
            <a:ext cx="8001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  <a:p>
            <a:r>
              <a:rPr lang="en-US" altLang="en-US" sz="1800" b="1">
                <a:solidFill>
                  <a:schemeClr val="accent2"/>
                </a:solidFill>
              </a:rPr>
              <a:t>h. Peninggalan Budaya</a:t>
            </a: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endParaRPr lang="en-US" altLang="en-US" sz="1800" b="1">
              <a:solidFill>
                <a:schemeClr val="accent2"/>
              </a:solidFill>
            </a:endParaRP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9219" name="Oval 8">
            <a:extLst>
              <a:ext uri="{FF2B5EF4-FFF2-40B4-BE49-F238E27FC236}">
                <a16:creationId xmlns:a16="http://schemas.microsoft.com/office/drawing/2014/main" id="{D0AF5ECA-CF18-4890-BB41-3FE967545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09800"/>
            <a:ext cx="2590800" cy="1371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Seni bangunan</a:t>
            </a:r>
          </a:p>
          <a:p>
            <a:pPr algn="ctr" eaLnBrk="1" hangingPunct="1"/>
            <a:r>
              <a:rPr lang="en-US" altLang="en-US"/>
              <a:t>dan </a:t>
            </a:r>
          </a:p>
          <a:p>
            <a:pPr algn="ctr" eaLnBrk="1" hangingPunct="1"/>
            <a:r>
              <a:rPr lang="en-US" altLang="en-US"/>
              <a:t>Seni pahat</a:t>
            </a:r>
          </a:p>
        </p:txBody>
      </p:sp>
      <p:sp>
        <p:nvSpPr>
          <p:cNvPr id="9220" name="Oval 9">
            <a:extLst>
              <a:ext uri="{FF2B5EF4-FFF2-40B4-BE49-F238E27FC236}">
                <a16:creationId xmlns:a16="http://schemas.microsoft.com/office/drawing/2014/main" id="{D93E6F19-77F2-4063-B37D-708CC667F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038600"/>
            <a:ext cx="2590800" cy="1371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Filsafat orang Yunani</a:t>
            </a:r>
          </a:p>
          <a:p>
            <a:pPr algn="ctr" eaLnBrk="1" hangingPunct="1"/>
            <a:r>
              <a:rPr lang="en-US" altLang="en-US"/>
              <a:t>Logica, physica, ethica </a:t>
            </a:r>
          </a:p>
          <a:p>
            <a:pPr algn="ctr" eaLnBrk="1" hangingPunct="1"/>
            <a:r>
              <a:rPr lang="en-US" altLang="en-US"/>
              <a:t>dan politica</a:t>
            </a:r>
          </a:p>
        </p:txBody>
      </p:sp>
      <p:sp>
        <p:nvSpPr>
          <p:cNvPr id="9221" name="Oval 10">
            <a:extLst>
              <a:ext uri="{FF2B5EF4-FFF2-40B4-BE49-F238E27FC236}">
                <a16:creationId xmlns:a16="http://schemas.microsoft.com/office/drawing/2014/main" id="{42913FD1-ECC2-4483-8AA7-9C0F0E239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09800"/>
            <a:ext cx="2590800" cy="1371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Seni sastra</a:t>
            </a:r>
          </a:p>
          <a:p>
            <a:pPr algn="ctr" eaLnBrk="1" hangingPunct="1"/>
            <a:r>
              <a:rPr lang="en-US" altLang="en-US"/>
              <a:t>Kitab Illyas dan</a:t>
            </a:r>
          </a:p>
          <a:p>
            <a:pPr algn="ctr" eaLnBrk="1" hangingPunct="1"/>
            <a:r>
              <a:rPr lang="en-US" altLang="en-US"/>
              <a:t>Odyssea</a:t>
            </a:r>
          </a:p>
        </p:txBody>
      </p:sp>
      <p:sp>
        <p:nvSpPr>
          <p:cNvPr id="9222" name="Oval 11">
            <a:extLst>
              <a:ext uri="{FF2B5EF4-FFF2-40B4-BE49-F238E27FC236}">
                <a16:creationId xmlns:a16="http://schemas.microsoft.com/office/drawing/2014/main" id="{1934F91D-3DD3-4EB4-957E-A9D038026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038600"/>
            <a:ext cx="2590800" cy="1371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Ilmu pengetahuan.</a:t>
            </a:r>
          </a:p>
          <a:p>
            <a:pPr algn="ctr" eaLnBrk="1" hangingPunct="1"/>
            <a:r>
              <a:rPr lang="en-US" altLang="en-US"/>
              <a:t>Phytagoras</a:t>
            </a:r>
          </a:p>
          <a:p>
            <a:pPr algn="ctr" eaLnBrk="1" hangingPunct="1"/>
            <a:r>
              <a:rPr lang="en-US" altLang="en-US"/>
              <a:t>dan</a:t>
            </a:r>
          </a:p>
          <a:p>
            <a:pPr algn="ctr" eaLnBrk="1" hangingPunct="1"/>
            <a:r>
              <a:rPr lang="en-US" altLang="en-US"/>
              <a:t>hipokrates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6447B42-A041-4A08-8A59-9DEF758D2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762000"/>
          </a:xfrm>
        </p:spPr>
        <p:txBody>
          <a:bodyPr/>
          <a:lstStyle/>
          <a:p>
            <a:r>
              <a:rPr lang="en-US" altLang="en-US" sz="2800" b="1"/>
              <a:t>B. PERADABAN ROMAWI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DD8D876-04C1-4F8E-A5A1-966CF330F0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altLang="en-US" sz="1800"/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1. Letak dan Keadaan Alam</a:t>
            </a:r>
          </a:p>
          <a:p>
            <a:pPr>
              <a:buNone/>
              <a:defRPr/>
            </a:pPr>
            <a:r>
              <a:rPr lang="en-US" altLang="en-US" sz="1800"/>
              <a:t>	    </a:t>
            </a:r>
            <a:r>
              <a:rPr lang="en-US" altLang="en-US" sz="1600"/>
              <a:t>Terdiri atas dataran rendah dan pegunungan. Dataran rendah yang</a:t>
            </a:r>
          </a:p>
          <a:p>
            <a:pPr>
              <a:buNone/>
              <a:defRPr/>
            </a:pPr>
            <a:r>
              <a:rPr lang="en-US" altLang="en-US" sz="1600"/>
              <a:t>	    subur didiami bangsa Romawi yang hidup berkelompok dengan</a:t>
            </a:r>
          </a:p>
          <a:p>
            <a:pPr>
              <a:buNone/>
              <a:defRPr/>
            </a:pPr>
            <a:r>
              <a:rPr lang="en-US" altLang="en-US" sz="1600"/>
              <a:t>	    mengusahakan pertanian. Sedangkan daerah padang rumput</a:t>
            </a:r>
          </a:p>
          <a:p>
            <a:pPr>
              <a:buNone/>
              <a:defRPr/>
            </a:pPr>
            <a:r>
              <a:rPr lang="en-US" altLang="en-US" sz="1600"/>
              <a:t>	    digunakan untuk peternakan biri-biri.</a:t>
            </a:r>
          </a:p>
          <a:p>
            <a:pPr>
              <a:buNone/>
              <a:defRPr/>
            </a:pPr>
            <a:endParaRPr lang="en-US" altLang="en-US" sz="1600"/>
          </a:p>
          <a:p>
            <a:pPr>
              <a:buNone/>
              <a:defRPr/>
            </a:pPr>
            <a:r>
              <a:rPr lang="en-US" altLang="en-US" sz="1600"/>
              <a:t>	</a:t>
            </a:r>
            <a:r>
              <a:rPr lang="en-US" altLang="en-US" sz="1800" b="1">
                <a:solidFill>
                  <a:schemeClr val="accent2"/>
                </a:solidFill>
              </a:rPr>
              <a:t>2. Penduduk</a:t>
            </a:r>
          </a:p>
          <a:p>
            <a:pPr>
              <a:buNone/>
              <a:defRPr/>
            </a:pPr>
            <a:r>
              <a:rPr lang="en-US" altLang="en-US" sz="1800"/>
              <a:t>	    </a:t>
            </a:r>
            <a:r>
              <a:rPr lang="en-US" altLang="en-US" sz="1600"/>
              <a:t>Merupakan percampuran antara penduduk asli dengan suku - suku</a:t>
            </a:r>
          </a:p>
          <a:p>
            <a:pPr>
              <a:buNone/>
              <a:defRPr/>
            </a:pPr>
            <a:r>
              <a:rPr lang="en-US" altLang="en-US" sz="1600"/>
              <a:t>	    kelana. Suku - suku kelana ini adalah suku Etruska dan suku</a:t>
            </a:r>
          </a:p>
          <a:p>
            <a:pPr>
              <a:buNone/>
              <a:defRPr/>
            </a:pPr>
            <a:r>
              <a:rPr lang="en-US" altLang="en-US" sz="1600"/>
              <a:t>	    Campania.</a:t>
            </a:r>
          </a:p>
          <a:p>
            <a:pPr>
              <a:buNone/>
              <a:defRPr/>
            </a:pPr>
            <a:endParaRPr lang="en-US" altLang="en-US" sz="1600"/>
          </a:p>
          <a:p>
            <a:pPr>
              <a:buNone/>
              <a:defRPr/>
            </a:pPr>
            <a:r>
              <a:rPr lang="en-US" altLang="en-US" sz="1600"/>
              <a:t>	</a:t>
            </a:r>
            <a:r>
              <a:rPr lang="en-US" altLang="en-US" sz="1600" b="1">
                <a:solidFill>
                  <a:schemeClr val="accent2"/>
                </a:solidFill>
              </a:rPr>
              <a:t>3. </a:t>
            </a:r>
            <a:r>
              <a:rPr lang="en-US" altLang="en-US" sz="1800" b="1">
                <a:solidFill>
                  <a:schemeClr val="accent2"/>
                </a:solidFill>
              </a:rPr>
              <a:t>Pemerintahan</a:t>
            </a:r>
            <a:r>
              <a:rPr lang="en-US" altLang="en-US" sz="1800"/>
              <a:t> </a:t>
            </a:r>
          </a:p>
          <a:p>
            <a:pPr>
              <a:buNone/>
              <a:defRPr/>
            </a:pPr>
            <a:r>
              <a:rPr lang="en-US" altLang="en-US" sz="1800"/>
              <a:t>	    </a:t>
            </a:r>
          </a:p>
          <a:p>
            <a:pPr>
              <a:buNone/>
              <a:defRPr/>
            </a:pPr>
            <a:r>
              <a:rPr lang="en-US" altLang="en-US" sz="1600"/>
              <a:t>	    </a:t>
            </a:r>
            <a:endParaRPr lang="en-US" altLang="en-US" sz="1800"/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2BA7471F-D283-4705-9826-BADFBF583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334000"/>
            <a:ext cx="3810000" cy="3048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Zaman Kerajaan (750-510 Sm)</a:t>
            </a:r>
          </a:p>
        </p:txBody>
      </p:sp>
      <p:sp>
        <p:nvSpPr>
          <p:cNvPr id="10245" name="AutoShape 6">
            <a:extLst>
              <a:ext uri="{FF2B5EF4-FFF2-40B4-BE49-F238E27FC236}">
                <a16:creationId xmlns:a16="http://schemas.microsoft.com/office/drawing/2014/main" id="{5B5D5942-1B49-4ECB-A609-B038BE3EE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334000"/>
            <a:ext cx="3810000" cy="3048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Zaman Republik (510-31 SM)</a:t>
            </a:r>
          </a:p>
        </p:txBody>
      </p:sp>
      <p:sp>
        <p:nvSpPr>
          <p:cNvPr id="10246" name="AutoShape 7">
            <a:extLst>
              <a:ext uri="{FF2B5EF4-FFF2-40B4-BE49-F238E27FC236}">
                <a16:creationId xmlns:a16="http://schemas.microsoft.com/office/drawing/2014/main" id="{A91A2931-2872-42D6-82FE-557B34970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91200"/>
            <a:ext cx="3810000" cy="3048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Kekaisaran Romawi (31 Sm-476 M)</a:t>
            </a:r>
          </a:p>
        </p:txBody>
      </p:sp>
      <p:sp>
        <p:nvSpPr>
          <p:cNvPr id="10247" name="AutoShape 8">
            <a:extLst>
              <a:ext uri="{FF2B5EF4-FFF2-40B4-BE49-F238E27FC236}">
                <a16:creationId xmlns:a16="http://schemas.microsoft.com/office/drawing/2014/main" id="{F3BC65E7-C323-468E-9773-D70690C72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91200"/>
            <a:ext cx="3810000" cy="3048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/>
              <a:t>Pembagian Romawi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894</Words>
  <Application>Microsoft Office PowerPoint</Application>
  <PresentationFormat>Widescreen</PresentationFormat>
  <Paragraphs>226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Castellar</vt:lpstr>
      <vt:lpstr>Wingdings</vt:lpstr>
      <vt:lpstr>Office Theme</vt:lpstr>
      <vt:lpstr>PERADABAN KUNO EROPA DAN AMERIKA</vt:lpstr>
      <vt:lpstr>A. PERADABAN KUNO EROPA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PERADABAN ROMAWI</vt:lpstr>
      <vt:lpstr>PowerPoint Presentation</vt:lpstr>
      <vt:lpstr>PowerPoint Presentation</vt:lpstr>
      <vt:lpstr>PowerPoint Presentation</vt:lpstr>
      <vt:lpstr>PowerPoint Presentation</vt:lpstr>
      <vt:lpstr>C. PERADABAN AMERIKA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PERADABAN KUNO EROPA DAN AMERIKA</dc:title>
  <dc:creator>Ghufran Ghozali</dc:creator>
  <cp:lastModifiedBy>Ghufran Ghozali</cp:lastModifiedBy>
  <cp:revision>1</cp:revision>
  <dcterms:created xsi:type="dcterms:W3CDTF">2020-08-24T02:55:15Z</dcterms:created>
  <dcterms:modified xsi:type="dcterms:W3CDTF">2020-08-24T02:57:17Z</dcterms:modified>
</cp:coreProperties>
</file>