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D2A7FAB-1813-46C7-AEFF-B58782FC3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668CE293-1901-480A-BE5E-71BFB8FB9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9E6904FC-617D-4E33-A7E4-5767B128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2C9B680D-969F-489C-8697-DF30A62F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0DB0F9C-F431-4A9C-815F-2541A25D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968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F32F904-06BA-4C8B-AFF9-820309E7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37C304E2-9BB1-4BF7-BBE6-C9A9C60A1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7F0D556-E7F3-4E26-9F8C-B687CC64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AD1F7D29-133E-4447-8E0C-3D15B643C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237D702C-7DDB-460B-B681-847CA66E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756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8D667345-9520-4CBD-9762-BC9858B2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F058180E-49C8-4C5E-BB7E-5826D0421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45F5B0C-6D36-4ADA-8234-751DD4D6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7A4B1CE9-9895-4F3E-9BB1-D8E14A90C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FD304973-633E-41E7-91BC-81C49C72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592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FF0C53C-F551-4B44-9DC6-3E34ABA2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D74B8E1-B02A-42A9-ADBF-07ED78F59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DA471CC5-6C37-48F8-A57D-44B475819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6EF384A4-4667-45FC-B5B6-10B30C04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E934461C-551D-43A3-B25D-01C65E9F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067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D0108C9-2A54-49E3-998B-A2FFA845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2BF944EC-66ED-468A-8C42-62EEDBE7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B34AE9EB-CF8B-4195-8256-EB9A3C0BA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836D4A2-643E-49A9-AC0E-7029072F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196629CD-7EBE-4B0C-88B2-09867CD8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970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3EAF54E-093D-4C73-A5E4-E1B88839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D2AC271-0E63-4590-B3D4-DFA67E177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2FB8B7DD-2A06-41AC-B262-4C397C0B0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F5C60540-7296-49C0-8476-02896865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B6A03A67-CC1C-4734-A133-132DBC59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36941AFB-E022-4E7F-8591-51EE302E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891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7C3F7FF-53C9-46AF-BF50-F7F67C89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567DDBD3-C01D-40B5-9C91-66CC8D086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FAF01718-3B57-45A8-92C3-747A4DD1C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36C5E0AE-F9ED-458F-BAAD-F93BFB4DC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7F9B610B-B22E-439F-BEFF-8710E1A69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F0D8AC40-4FE2-44C6-83F9-191CDBFAD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F7C82B49-DC8B-4F94-BF41-16F415D23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D8451103-1CAA-43D2-B6FB-E63BFCD0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070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7568F49-0A0D-4C91-9953-5D217609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967E9D0E-5033-4B6B-B062-AFA2AA89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BA1854F8-21F1-4908-A1ED-8B62BF55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A9158D2B-64B4-4A6F-9B9B-6FD33107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89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74BFEE69-5C55-4645-9291-17DC4EC9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3E8AF893-404F-4A52-98B9-93643A20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2DB1A129-6B3B-4FF4-806B-BE91DA19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323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993A5CF-104E-42D2-867E-C8C7965D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63F2E53-8B93-4726-8FD9-E7896E14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BFDDA52D-EE50-4F27-AD3B-7683EAE85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084BFA41-B350-4E04-BB49-A9B993A2C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45004B66-18B6-4DF0-B649-83B8BD91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3FD05DDB-8899-4449-8D60-BCAD30CE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066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B9EBFD5-BB20-4343-AB32-CAC96CD4E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B669ADF8-2A62-4A64-94D2-232D6C239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E7E603AF-B9C3-4644-9CDB-DF57C616C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A7ED26C9-BD13-4FDB-8142-95B3FB0D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F577720A-8A21-4BD5-8875-A8D68342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A19FAF0F-706D-42FC-9411-E8EA3DD6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89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FFBC1B30-DCB7-40F6-AE48-EC6CDB238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E5B8CC6C-C928-4E50-BBF2-CA9473EC4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92D643B3-E74D-4C3B-BCA3-9E4F9BD1B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385F4FB-BDF3-42B2-BE7E-CC33094C3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EB3C6557-9F9F-4FE3-A8C8-774E22E8E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721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utoShape 73">
            <a:extLst>
              <a:ext uri="{FF2B5EF4-FFF2-40B4-BE49-F238E27FC236}">
                <a16:creationId xmlns:a16="http://schemas.microsoft.com/office/drawing/2014/main" id="{FDA8E38E-6C12-4876-A1E8-A057FB540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1" y="2698750"/>
            <a:ext cx="7974013" cy="14811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 algn="ctr">
            <a:solidFill>
              <a:srgbClr val="00206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id-ID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BAB 3 </a:t>
            </a:r>
          </a:p>
          <a:p>
            <a:pPr algn="ctr"/>
            <a:r>
              <a:rPr lang="en-US" altLang="id-ID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GERAK LURUS</a:t>
            </a:r>
          </a:p>
        </p:txBody>
      </p:sp>
      <p:sp>
        <p:nvSpPr>
          <p:cNvPr id="4104" name="Text Box 71">
            <a:extLst>
              <a:ext uri="{FF2B5EF4-FFF2-40B4-BE49-F238E27FC236}">
                <a16:creationId xmlns:a16="http://schemas.microsoft.com/office/drawing/2014/main" id="{097719BB-1F89-4FC5-95D8-A324CAF75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3.1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A91E9E6F-E376-436A-820D-6BD46778C5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>
            <a:extLst>
              <a:ext uri="{FF2B5EF4-FFF2-40B4-BE49-F238E27FC236}">
                <a16:creationId xmlns:a16="http://schemas.microsoft.com/office/drawing/2014/main" id="{5FB158E3-3CDD-434C-ADC0-5A1DA0D91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1" y="1773238"/>
            <a:ext cx="2386013" cy="439261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A73B57D1-EBCC-4FC5-889C-A73C52F367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1700213"/>
            <a:ext cx="5105400" cy="1371600"/>
          </a:xfr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0000" tIns="46800" rIns="90000" bIns="46800" rtlCol="0">
            <a:norm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id-ID" sz="1400" b="1">
                <a:latin typeface="Arial" panose="020B0604020202020204" pitchFamily="34" charset="0"/>
              </a:rPr>
              <a:t>Percepatan bola ketika meninggalkan pemain adalah a = -g. 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id-ID" sz="1400" b="1">
                <a:latin typeface="Arial" panose="020B0604020202020204" pitchFamily="34" charset="0"/>
              </a:rPr>
              <a:t>Kecepatan pada ketinggian maksimum adalah V = 0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E3EA2F86-DF6F-4755-87C2-AF1D68366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1341438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Jawab :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313CE832-66BC-4663-B3E8-E51784DCE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3484563"/>
            <a:ext cx="1595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 = (V-Vo)/g</a:t>
            </a: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0B3F67B6-BE79-460A-BA53-A22E14EA5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063" y="3484563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= (0 - 12) / (-9,8) = 1.2 s</a:t>
            </a:r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1188BFD5-6EAF-40A4-ABCD-DE1937BCA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1" y="3124200"/>
            <a:ext cx="1666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V = Vo + gt</a:t>
            </a:r>
          </a:p>
        </p:txBody>
      </p:sp>
      <p:sp>
        <p:nvSpPr>
          <p:cNvPr id="26635" name="Text Box 11">
            <a:extLst>
              <a:ext uri="{FF2B5EF4-FFF2-40B4-BE49-F238E27FC236}">
                <a16:creationId xmlns:a16="http://schemas.microsoft.com/office/drawing/2014/main" id="{DE782EBF-013B-43E9-A1B2-5AE77B67F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763838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Waktu untuk mencapai ketinggian maksimum :</a:t>
            </a:r>
          </a:p>
        </p:txBody>
      </p:sp>
      <p:sp>
        <p:nvSpPr>
          <p:cNvPr id="26636" name="Text Box 12">
            <a:extLst>
              <a:ext uri="{FF2B5EF4-FFF2-40B4-BE49-F238E27FC236}">
                <a16:creationId xmlns:a16="http://schemas.microsoft.com/office/drawing/2014/main" id="{9FE37992-135A-4081-BFFC-3C51238E3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200" y="4060825"/>
            <a:ext cx="441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Ketinggian maksimum yang dicapai :</a:t>
            </a:r>
          </a:p>
        </p:txBody>
      </p:sp>
      <p:pic>
        <p:nvPicPr>
          <p:cNvPr id="26638" name="Picture 14">
            <a:extLst>
              <a:ext uri="{FF2B5EF4-FFF2-40B4-BE49-F238E27FC236}">
                <a16:creationId xmlns:a16="http://schemas.microsoft.com/office/drawing/2014/main" id="{864DF8B8-2D6A-4DB2-81F7-A39581F5F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4876801"/>
            <a:ext cx="1800225" cy="122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9" name="Oval 15">
            <a:extLst>
              <a:ext uri="{FF2B5EF4-FFF2-40B4-BE49-F238E27FC236}">
                <a16:creationId xmlns:a16="http://schemas.microsoft.com/office/drawing/2014/main" id="{B87320CF-4B3A-40BD-A2CF-07F9A5F5F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953000"/>
            <a:ext cx="152400" cy="1524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A1AFA3EA-D03C-4EE7-A19C-F1E97708C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4188" y="404813"/>
            <a:ext cx="8229600" cy="1008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01638" indent="-290513"/>
            <a:r>
              <a:rPr lang="en-GB" altLang="id-ID" sz="1400" b="1">
                <a:latin typeface="Arial" panose="020B0604020202020204" pitchFamily="34" charset="0"/>
              </a:rPr>
              <a:t>2 . Seorang pemain baseball melempar bola sepanjang sumbu Y dengan kecepatan </a:t>
            </a:r>
            <a:br>
              <a:rPr lang="en-GB" altLang="id-ID" sz="1400" b="1">
                <a:latin typeface="Arial" panose="020B0604020202020204" pitchFamily="34" charset="0"/>
              </a:rPr>
            </a:br>
            <a:r>
              <a:rPr lang="en-GB" altLang="id-ID" sz="1400" b="1">
                <a:latin typeface="Arial" panose="020B0604020202020204" pitchFamily="34" charset="0"/>
              </a:rPr>
              <a:t>awal 12 m/s. Berapa waktu yang dibutuhkan bola untuk mencapai ketinggian </a:t>
            </a:r>
            <a:br>
              <a:rPr lang="en-GB" altLang="id-ID" sz="1400" b="1">
                <a:latin typeface="Arial" panose="020B0604020202020204" pitchFamily="34" charset="0"/>
              </a:rPr>
            </a:br>
            <a:r>
              <a:rPr lang="en-GB" altLang="id-ID" sz="1400" b="1">
                <a:latin typeface="Arial" panose="020B0604020202020204" pitchFamily="34" charset="0"/>
              </a:rPr>
              <a:t>maksimum dan berapa ketinggian maksimum yang dapat dicapai bola tersebut?</a:t>
            </a:r>
            <a:endParaRPr lang="en-US" altLang="id-ID" sz="1400" b="1">
              <a:latin typeface="Arial" panose="020B0604020202020204" pitchFamily="34" charset="0"/>
            </a:endParaRPr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725E2E73-3286-4B3D-9A1B-F06792F6D2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58200" y="1905000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F48617FE-9F57-467D-B0CF-A9D99C7D0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7244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solidFill>
                  <a:srgbClr val="000000"/>
                </a:solidFill>
              </a:rPr>
              <a:t>Y=0</a:t>
            </a:r>
          </a:p>
        </p:txBody>
      </p:sp>
      <p:sp>
        <p:nvSpPr>
          <p:cNvPr id="26643" name="Text Box 19">
            <a:extLst>
              <a:ext uri="{FF2B5EF4-FFF2-40B4-BE49-F238E27FC236}">
                <a16:creationId xmlns:a16="http://schemas.microsoft.com/office/drawing/2014/main" id="{4E9A4173-A144-4193-9689-E6454A389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8288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400" b="1">
                <a:solidFill>
                  <a:srgbClr val="000000"/>
                </a:solidFill>
              </a:rPr>
              <a:t>Y = 7,3 m</a:t>
            </a:r>
          </a:p>
        </p:txBody>
      </p:sp>
      <p:grpSp>
        <p:nvGrpSpPr>
          <p:cNvPr id="26681" name="Group 57">
            <a:extLst>
              <a:ext uri="{FF2B5EF4-FFF2-40B4-BE49-F238E27FC236}">
                <a16:creationId xmlns:a16="http://schemas.microsoft.com/office/drawing/2014/main" id="{BD5C0B76-AFA6-4855-BF58-3874569648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51088" y="4451351"/>
            <a:ext cx="2806700" cy="561975"/>
            <a:chOff x="432" y="2951"/>
            <a:chExt cx="1768" cy="354"/>
          </a:xfrm>
        </p:grpSpPr>
        <p:sp>
          <p:nvSpPr>
            <p:cNvPr id="26680" name="AutoShape 56">
              <a:extLst>
                <a:ext uri="{FF2B5EF4-FFF2-40B4-BE49-F238E27FC236}">
                  <a16:creationId xmlns:a16="http://schemas.microsoft.com/office/drawing/2014/main" id="{21358780-DE67-4C95-8D6B-AB23DE16283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2" y="2976"/>
              <a:ext cx="1768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6682" name="Line 58">
              <a:extLst>
                <a:ext uri="{FF2B5EF4-FFF2-40B4-BE49-F238E27FC236}">
                  <a16:creationId xmlns:a16="http://schemas.microsoft.com/office/drawing/2014/main" id="{4A49F5B7-9C46-4A62-8BE2-916D9F18FB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" y="3142"/>
              <a:ext cx="328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6683" name="Rectangle 59">
              <a:extLst>
                <a:ext uri="{FF2B5EF4-FFF2-40B4-BE49-F238E27FC236}">
                  <a16:creationId xmlns:a16="http://schemas.microsoft.com/office/drawing/2014/main" id="{144D92AA-FBD1-4A4B-A59C-724193BDA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2951"/>
              <a:ext cx="4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900" b="1">
                  <a:solidFill>
                    <a:srgbClr val="000000"/>
                  </a:solidFill>
                </a:rPr>
                <a:t>(</a:t>
              </a:r>
              <a:endParaRPr lang="en-US" altLang="id-ID"/>
            </a:p>
          </p:txBody>
        </p:sp>
        <p:sp>
          <p:nvSpPr>
            <p:cNvPr id="26684" name="Rectangle 60">
              <a:extLst>
                <a:ext uri="{FF2B5EF4-FFF2-40B4-BE49-F238E27FC236}">
                  <a16:creationId xmlns:a16="http://schemas.microsoft.com/office/drawing/2014/main" id="{BA935B62-1674-4C28-953D-0216C86F3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2951"/>
              <a:ext cx="4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900" b="1">
                  <a:solidFill>
                    <a:srgbClr val="000000"/>
                  </a:solidFill>
                </a:rPr>
                <a:t>)</a:t>
              </a:r>
              <a:endParaRPr lang="en-US" altLang="id-ID"/>
            </a:p>
          </p:txBody>
        </p:sp>
        <p:sp>
          <p:nvSpPr>
            <p:cNvPr id="26685" name="Rectangle 61">
              <a:extLst>
                <a:ext uri="{FF2B5EF4-FFF2-40B4-BE49-F238E27FC236}">
                  <a16:creationId xmlns:a16="http://schemas.microsoft.com/office/drawing/2014/main" id="{7B5534EB-9325-4E06-8B61-1926B15E3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" y="3110"/>
              <a:ext cx="4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900" b="1">
                  <a:solidFill>
                    <a:srgbClr val="000000"/>
                  </a:solidFill>
                </a:rPr>
                <a:t>(</a:t>
              </a:r>
              <a:endParaRPr lang="en-US" altLang="id-ID"/>
            </a:p>
          </p:txBody>
        </p:sp>
        <p:sp>
          <p:nvSpPr>
            <p:cNvPr id="26686" name="Rectangle 62">
              <a:extLst>
                <a:ext uri="{FF2B5EF4-FFF2-40B4-BE49-F238E27FC236}">
                  <a16:creationId xmlns:a16="http://schemas.microsoft.com/office/drawing/2014/main" id="{8FF464B2-A09B-46E1-98EC-A71CEDE60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3110"/>
              <a:ext cx="4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900" b="1">
                  <a:solidFill>
                    <a:srgbClr val="000000"/>
                  </a:solidFill>
                </a:rPr>
                <a:t>)</a:t>
              </a:r>
              <a:endParaRPr lang="en-US" altLang="id-ID"/>
            </a:p>
          </p:txBody>
        </p:sp>
        <p:sp>
          <p:nvSpPr>
            <p:cNvPr id="26687" name="Line 63">
              <a:extLst>
                <a:ext uri="{FF2B5EF4-FFF2-40B4-BE49-F238E27FC236}">
                  <a16:creationId xmlns:a16="http://schemas.microsoft.com/office/drawing/2014/main" id="{6C3745E8-3B44-4DB5-AE7E-902A03B76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6" y="3142"/>
              <a:ext cx="65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6688" name="Rectangle 64">
              <a:extLst>
                <a:ext uri="{FF2B5EF4-FFF2-40B4-BE49-F238E27FC236}">
                  <a16:creationId xmlns:a16="http://schemas.microsoft.com/office/drawing/2014/main" id="{3D874A14-C054-4434-9AED-8DD574AA9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8" y="3081"/>
              <a:ext cx="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m</a:t>
              </a:r>
              <a:endParaRPr lang="en-US" altLang="id-ID"/>
            </a:p>
          </p:txBody>
        </p:sp>
        <p:sp>
          <p:nvSpPr>
            <p:cNvPr id="26689" name="Rectangle 65">
              <a:extLst>
                <a:ext uri="{FF2B5EF4-FFF2-40B4-BE49-F238E27FC236}">
                  <a16:creationId xmlns:a16="http://schemas.microsoft.com/office/drawing/2014/main" id="{A92026CF-9848-4B2C-99AC-1534E3308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7" y="3081"/>
              <a:ext cx="5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3</a:t>
              </a:r>
              <a:endParaRPr lang="en-US" altLang="id-ID"/>
            </a:p>
          </p:txBody>
        </p:sp>
        <p:sp>
          <p:nvSpPr>
            <p:cNvPr id="26690" name="Rectangle 66">
              <a:extLst>
                <a:ext uri="{FF2B5EF4-FFF2-40B4-BE49-F238E27FC236}">
                  <a16:creationId xmlns:a16="http://schemas.microsoft.com/office/drawing/2014/main" id="{46F6333C-E67C-49BA-A17F-86C25D689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" y="3081"/>
              <a:ext cx="2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,</a:t>
              </a:r>
              <a:endParaRPr lang="en-US" altLang="id-ID"/>
            </a:p>
          </p:txBody>
        </p:sp>
        <p:sp>
          <p:nvSpPr>
            <p:cNvPr id="26691" name="Rectangle 67">
              <a:extLst>
                <a:ext uri="{FF2B5EF4-FFF2-40B4-BE49-F238E27FC236}">
                  <a16:creationId xmlns:a16="http://schemas.microsoft.com/office/drawing/2014/main" id="{FFDCD4FF-34B2-4E70-8713-EA8CAF1CE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3081"/>
              <a:ext cx="5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7</a:t>
              </a:r>
              <a:endParaRPr lang="en-US" altLang="id-ID"/>
            </a:p>
          </p:txBody>
        </p:sp>
        <p:sp>
          <p:nvSpPr>
            <p:cNvPr id="26692" name="Rectangle 68">
              <a:extLst>
                <a:ext uri="{FF2B5EF4-FFF2-40B4-BE49-F238E27FC236}">
                  <a16:creationId xmlns:a16="http://schemas.microsoft.com/office/drawing/2014/main" id="{1FBB1D0F-2F26-44CA-AE6D-172F4AC31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3081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=</a:t>
              </a:r>
              <a:endParaRPr lang="en-US" altLang="id-ID"/>
            </a:p>
          </p:txBody>
        </p:sp>
        <p:sp>
          <p:nvSpPr>
            <p:cNvPr id="26693" name="Rectangle 69">
              <a:extLst>
                <a:ext uri="{FF2B5EF4-FFF2-40B4-BE49-F238E27FC236}">
                  <a16:creationId xmlns:a16="http://schemas.microsoft.com/office/drawing/2014/main" id="{1AC7CCCF-0D18-4540-8C21-7712F5AC3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3157"/>
              <a:ext cx="18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m/s</a:t>
              </a:r>
              <a:endParaRPr lang="en-US" altLang="id-ID"/>
            </a:p>
          </p:txBody>
        </p:sp>
        <p:sp>
          <p:nvSpPr>
            <p:cNvPr id="26694" name="Rectangle 70">
              <a:extLst>
                <a:ext uri="{FF2B5EF4-FFF2-40B4-BE49-F238E27FC236}">
                  <a16:creationId xmlns:a16="http://schemas.microsoft.com/office/drawing/2014/main" id="{1EFEA007-6FE6-4E15-9A28-CA32759CF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" y="3157"/>
              <a:ext cx="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 </a:t>
              </a:r>
              <a:endParaRPr lang="en-US" altLang="id-ID"/>
            </a:p>
          </p:txBody>
        </p:sp>
        <p:sp>
          <p:nvSpPr>
            <p:cNvPr id="26695" name="Rectangle 71">
              <a:extLst>
                <a:ext uri="{FF2B5EF4-FFF2-40B4-BE49-F238E27FC236}">
                  <a16:creationId xmlns:a16="http://schemas.microsoft.com/office/drawing/2014/main" id="{654D1391-BB90-43A6-A07B-387A4FE2D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3157"/>
              <a:ext cx="14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9.8</a:t>
              </a:r>
              <a:endParaRPr lang="en-US" altLang="id-ID"/>
            </a:p>
          </p:txBody>
        </p:sp>
        <p:sp>
          <p:nvSpPr>
            <p:cNvPr id="26696" name="Rectangle 72">
              <a:extLst>
                <a:ext uri="{FF2B5EF4-FFF2-40B4-BE49-F238E27FC236}">
                  <a16:creationId xmlns:a16="http://schemas.microsoft.com/office/drawing/2014/main" id="{0957EE0E-B27B-4D13-A217-20EF77660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" y="3157"/>
              <a:ext cx="3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-</a:t>
              </a:r>
              <a:endParaRPr lang="en-US" altLang="id-ID"/>
            </a:p>
          </p:txBody>
        </p:sp>
        <p:sp>
          <p:nvSpPr>
            <p:cNvPr id="26697" name="Rectangle 73">
              <a:extLst>
                <a:ext uri="{FF2B5EF4-FFF2-40B4-BE49-F238E27FC236}">
                  <a16:creationId xmlns:a16="http://schemas.microsoft.com/office/drawing/2014/main" id="{C255F25C-C04E-4A0B-A6F7-F657183C1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" y="3157"/>
              <a:ext cx="5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2</a:t>
              </a:r>
              <a:endParaRPr lang="en-US" altLang="id-ID"/>
            </a:p>
          </p:txBody>
        </p:sp>
        <p:sp>
          <p:nvSpPr>
            <p:cNvPr id="26698" name="Rectangle 74">
              <a:extLst>
                <a:ext uri="{FF2B5EF4-FFF2-40B4-BE49-F238E27FC236}">
                  <a16:creationId xmlns:a16="http://schemas.microsoft.com/office/drawing/2014/main" id="{89702262-A9C0-42F5-BC48-B70A4E291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2997"/>
              <a:ext cx="18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m/s</a:t>
              </a:r>
              <a:endParaRPr lang="en-US" altLang="id-ID"/>
            </a:p>
          </p:txBody>
        </p:sp>
        <p:sp>
          <p:nvSpPr>
            <p:cNvPr id="26699" name="Rectangle 75">
              <a:extLst>
                <a:ext uri="{FF2B5EF4-FFF2-40B4-BE49-F238E27FC236}">
                  <a16:creationId xmlns:a16="http://schemas.microsoft.com/office/drawing/2014/main" id="{C833EA9E-97A4-47FD-B3FD-B0F20E67E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2997"/>
              <a:ext cx="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 </a:t>
              </a:r>
              <a:endParaRPr lang="en-US" altLang="id-ID"/>
            </a:p>
          </p:txBody>
        </p:sp>
        <p:sp>
          <p:nvSpPr>
            <p:cNvPr id="26700" name="Rectangle 76">
              <a:extLst>
                <a:ext uri="{FF2B5EF4-FFF2-40B4-BE49-F238E27FC236}">
                  <a16:creationId xmlns:a16="http://schemas.microsoft.com/office/drawing/2014/main" id="{ABCF74E3-06EE-4029-B063-6D8FE0E1D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" y="2997"/>
              <a:ext cx="11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12</a:t>
              </a:r>
              <a:endParaRPr lang="en-US" altLang="id-ID"/>
            </a:p>
          </p:txBody>
        </p:sp>
        <p:sp>
          <p:nvSpPr>
            <p:cNvPr id="26701" name="Rectangle 77">
              <a:extLst>
                <a:ext uri="{FF2B5EF4-FFF2-40B4-BE49-F238E27FC236}">
                  <a16:creationId xmlns:a16="http://schemas.microsoft.com/office/drawing/2014/main" id="{A6C491B3-2350-46D8-B903-EBD27520C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" y="2997"/>
              <a:ext cx="3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-</a:t>
              </a:r>
              <a:endParaRPr lang="en-US" altLang="id-ID"/>
            </a:p>
          </p:txBody>
        </p:sp>
        <p:sp>
          <p:nvSpPr>
            <p:cNvPr id="26702" name="Rectangle 78">
              <a:extLst>
                <a:ext uri="{FF2B5EF4-FFF2-40B4-BE49-F238E27FC236}">
                  <a16:creationId xmlns:a16="http://schemas.microsoft.com/office/drawing/2014/main" id="{86C705AF-01A7-434D-94C7-CA53BDC6B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" y="2997"/>
              <a:ext cx="5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0</a:t>
              </a:r>
              <a:endParaRPr lang="en-US" altLang="id-ID"/>
            </a:p>
          </p:txBody>
        </p:sp>
        <p:sp>
          <p:nvSpPr>
            <p:cNvPr id="26703" name="Rectangle 79">
              <a:extLst>
                <a:ext uri="{FF2B5EF4-FFF2-40B4-BE49-F238E27FC236}">
                  <a16:creationId xmlns:a16="http://schemas.microsoft.com/office/drawing/2014/main" id="{1F1A4032-005F-458E-AEED-8E18E3EC8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" y="3081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=</a:t>
              </a:r>
              <a:endParaRPr lang="en-US" altLang="id-ID"/>
            </a:p>
          </p:txBody>
        </p:sp>
        <p:sp>
          <p:nvSpPr>
            <p:cNvPr id="26704" name="Rectangle 80">
              <a:extLst>
                <a:ext uri="{FF2B5EF4-FFF2-40B4-BE49-F238E27FC236}">
                  <a16:creationId xmlns:a16="http://schemas.microsoft.com/office/drawing/2014/main" id="{27EED567-CEFF-44A5-89A5-217ED76A6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" y="3157"/>
              <a:ext cx="5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a</a:t>
              </a:r>
              <a:endParaRPr lang="en-US" altLang="id-ID"/>
            </a:p>
          </p:txBody>
        </p:sp>
        <p:sp>
          <p:nvSpPr>
            <p:cNvPr id="26705" name="Rectangle 81">
              <a:extLst>
                <a:ext uri="{FF2B5EF4-FFF2-40B4-BE49-F238E27FC236}">
                  <a16:creationId xmlns:a16="http://schemas.microsoft.com/office/drawing/2014/main" id="{B2D7C024-CAE7-4221-9F88-EC84D480E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" y="3157"/>
              <a:ext cx="5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2</a:t>
              </a:r>
              <a:endParaRPr lang="en-US" altLang="id-ID"/>
            </a:p>
          </p:txBody>
        </p:sp>
        <p:sp>
          <p:nvSpPr>
            <p:cNvPr id="26706" name="Rectangle 82">
              <a:extLst>
                <a:ext uri="{FF2B5EF4-FFF2-40B4-BE49-F238E27FC236}">
                  <a16:creationId xmlns:a16="http://schemas.microsoft.com/office/drawing/2014/main" id="{BCDC94EB-C4EA-44F2-B703-F82AF1584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997"/>
              <a:ext cx="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v</a:t>
              </a:r>
              <a:endParaRPr lang="en-US" altLang="id-ID"/>
            </a:p>
          </p:txBody>
        </p:sp>
        <p:sp>
          <p:nvSpPr>
            <p:cNvPr id="26707" name="Rectangle 83">
              <a:extLst>
                <a:ext uri="{FF2B5EF4-FFF2-40B4-BE49-F238E27FC236}">
                  <a16:creationId xmlns:a16="http://schemas.microsoft.com/office/drawing/2014/main" id="{9E092EAD-2AA7-43FB-8A2B-8AAFE2197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" y="2997"/>
              <a:ext cx="3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-</a:t>
              </a:r>
              <a:endParaRPr lang="en-US" altLang="id-ID"/>
            </a:p>
          </p:txBody>
        </p:sp>
        <p:sp>
          <p:nvSpPr>
            <p:cNvPr id="26708" name="Rectangle 84">
              <a:extLst>
                <a:ext uri="{FF2B5EF4-FFF2-40B4-BE49-F238E27FC236}">
                  <a16:creationId xmlns:a16="http://schemas.microsoft.com/office/drawing/2014/main" id="{349D28C2-1964-4BED-8AE1-66CEB9F85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2997"/>
              <a:ext cx="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v</a:t>
              </a:r>
              <a:endParaRPr lang="en-US" altLang="id-ID"/>
            </a:p>
          </p:txBody>
        </p:sp>
        <p:sp>
          <p:nvSpPr>
            <p:cNvPr id="26709" name="Rectangle 85">
              <a:extLst>
                <a:ext uri="{FF2B5EF4-FFF2-40B4-BE49-F238E27FC236}">
                  <a16:creationId xmlns:a16="http://schemas.microsoft.com/office/drawing/2014/main" id="{B82FF868-167B-4FD2-9F74-673529428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" y="3081"/>
              <a:ext cx="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=</a:t>
              </a:r>
              <a:endParaRPr lang="en-US" altLang="id-ID"/>
            </a:p>
          </p:txBody>
        </p:sp>
        <p:sp>
          <p:nvSpPr>
            <p:cNvPr id="26710" name="Rectangle 86">
              <a:extLst>
                <a:ext uri="{FF2B5EF4-FFF2-40B4-BE49-F238E27FC236}">
                  <a16:creationId xmlns:a16="http://schemas.microsoft.com/office/drawing/2014/main" id="{E65DB6BB-8B06-4594-9592-3005E5955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" y="3081"/>
              <a:ext cx="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 </a:t>
              </a:r>
              <a:endParaRPr lang="en-US" altLang="id-ID"/>
            </a:p>
          </p:txBody>
        </p:sp>
        <p:sp>
          <p:nvSpPr>
            <p:cNvPr id="26711" name="Rectangle 87">
              <a:extLst>
                <a:ext uri="{FF2B5EF4-FFF2-40B4-BE49-F238E27FC236}">
                  <a16:creationId xmlns:a16="http://schemas.microsoft.com/office/drawing/2014/main" id="{490FAF76-8712-4A2A-95A4-848E4169A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3081"/>
              <a:ext cx="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400" b="1">
                  <a:solidFill>
                    <a:srgbClr val="000000"/>
                  </a:solidFill>
                </a:rPr>
                <a:t>y</a:t>
              </a:r>
              <a:endParaRPr lang="en-US" altLang="id-ID"/>
            </a:p>
          </p:txBody>
        </p:sp>
        <p:sp>
          <p:nvSpPr>
            <p:cNvPr id="26712" name="Rectangle 88">
              <a:extLst>
                <a:ext uri="{FF2B5EF4-FFF2-40B4-BE49-F238E27FC236}">
                  <a16:creationId xmlns:a16="http://schemas.microsoft.com/office/drawing/2014/main" id="{CE0302A7-05AE-4E4D-8963-166C292CC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7" y="3147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800" b="1">
                  <a:solidFill>
                    <a:srgbClr val="000000"/>
                  </a:solidFill>
                </a:rPr>
                <a:t>2</a:t>
              </a:r>
              <a:endParaRPr lang="en-US" altLang="id-ID"/>
            </a:p>
          </p:txBody>
        </p:sp>
        <p:sp>
          <p:nvSpPr>
            <p:cNvPr id="26713" name="Rectangle 89">
              <a:extLst>
                <a:ext uri="{FF2B5EF4-FFF2-40B4-BE49-F238E27FC236}">
                  <a16:creationId xmlns:a16="http://schemas.microsoft.com/office/drawing/2014/main" id="{D676647B-F981-4ADD-9A9A-EB2BAA9F5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5" y="2988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800" b="1">
                  <a:solidFill>
                    <a:srgbClr val="000000"/>
                  </a:solidFill>
                </a:rPr>
                <a:t>2</a:t>
              </a:r>
              <a:endParaRPr lang="en-US" altLang="id-ID"/>
            </a:p>
          </p:txBody>
        </p:sp>
        <p:sp>
          <p:nvSpPr>
            <p:cNvPr id="26714" name="Rectangle 90">
              <a:extLst>
                <a:ext uri="{FF2B5EF4-FFF2-40B4-BE49-F238E27FC236}">
                  <a16:creationId xmlns:a16="http://schemas.microsoft.com/office/drawing/2014/main" id="{BF1C6D52-E400-463D-ABAB-DA92F5307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2986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800" b="1">
                  <a:solidFill>
                    <a:srgbClr val="000000"/>
                  </a:solidFill>
                </a:rPr>
                <a:t>2</a:t>
              </a:r>
              <a:endParaRPr lang="en-US" altLang="id-ID"/>
            </a:p>
          </p:txBody>
        </p:sp>
        <p:sp>
          <p:nvSpPr>
            <p:cNvPr id="26715" name="Rectangle 91">
              <a:extLst>
                <a:ext uri="{FF2B5EF4-FFF2-40B4-BE49-F238E27FC236}">
                  <a16:creationId xmlns:a16="http://schemas.microsoft.com/office/drawing/2014/main" id="{0ABBFE25-2BAB-457B-B63A-01BBA1FFE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066"/>
              <a:ext cx="3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800" b="1">
                  <a:solidFill>
                    <a:srgbClr val="000000"/>
                  </a:solidFill>
                </a:rPr>
                <a:t>o</a:t>
              </a:r>
              <a:endParaRPr lang="en-US" altLang="id-ID"/>
            </a:p>
          </p:txBody>
        </p:sp>
      </p:grpSp>
      <p:sp>
        <p:nvSpPr>
          <p:cNvPr id="26717" name="Text Box 8">
            <a:extLst>
              <a:ext uri="{FF2B5EF4-FFF2-40B4-BE49-F238E27FC236}">
                <a16:creationId xmlns:a16="http://schemas.microsoft.com/office/drawing/2014/main" id="{845B9A50-FC71-416E-B515-4139D15EC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4.0</a:t>
            </a:r>
          </a:p>
        </p:txBody>
      </p:sp>
      <p:pic>
        <p:nvPicPr>
          <p:cNvPr id="53" name="Gambar 52">
            <a:extLst>
              <a:ext uri="{FF2B5EF4-FFF2-40B4-BE49-F238E27FC236}">
                <a16:creationId xmlns:a16="http://schemas.microsoft.com/office/drawing/2014/main" id="{D6057090-0A30-4BF7-AA2B-2FA4659903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C -0.00104 -0.01806 -0.00104 -0.3875 3.33333E-6 -0.44352 C 0.00121 -0.49885 0.00521 -0.41042 0.00677 -0.33612 C 0.00833 -0.26135 0.00121 0.01851 3.33333E-6 4.07407E-6 Z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2402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2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2" grpId="0"/>
      <p:bldP spid="266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72">
            <a:extLst>
              <a:ext uri="{FF2B5EF4-FFF2-40B4-BE49-F238E27FC236}">
                <a16:creationId xmlns:a16="http://schemas.microsoft.com/office/drawing/2014/main" id="{92B447AF-29AB-4992-9705-7ACC4D93B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385436"/>
            <a:ext cx="7058025" cy="562630"/>
          </a:xfrm>
          <a:prstGeom prst="flowChartTerminator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cs typeface="Times New Roman" panose="02020603050405020304" pitchFamily="18" charset="0"/>
              </a:rPr>
              <a:t>3.1    PENDAHULUAN</a:t>
            </a:r>
          </a:p>
        </p:txBody>
      </p:sp>
      <p:sp>
        <p:nvSpPr>
          <p:cNvPr id="21509" name="AutoShape 74">
            <a:extLst>
              <a:ext uri="{FF2B5EF4-FFF2-40B4-BE49-F238E27FC236}">
                <a16:creationId xmlns:a16="http://schemas.microsoft.com/office/drawing/2014/main" id="{2679B3D7-C230-4530-B025-5E61BF9B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4" y="1916114"/>
            <a:ext cx="7705725" cy="3457575"/>
          </a:xfrm>
          <a:prstGeom prst="wedgeRoundRectCallout">
            <a:avLst>
              <a:gd name="adj1" fmla="val 329"/>
              <a:gd name="adj2" fmla="val -72500"/>
              <a:gd name="adj3" fmla="val 16667"/>
            </a:avLst>
          </a:prstGeom>
          <a:solidFill>
            <a:srgbClr val="FF99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21510" name="Text Box 53">
            <a:extLst>
              <a:ext uri="{FF2B5EF4-FFF2-40B4-BE49-F238E27FC236}">
                <a16:creationId xmlns:a16="http://schemas.microsoft.com/office/drawing/2014/main" id="{E19EC5CF-CEE6-4DCF-8E38-76E6C7430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775" y="2389189"/>
            <a:ext cx="6807200" cy="282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5000"/>
              </a:lnSpc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en-US" altLang="id-ID">
                <a:cs typeface="Times New Roman" panose="02020603050405020304" pitchFamily="18" charset="0"/>
              </a:rPr>
              <a:t>Suatu benda dikatakan bergerak bila kedudukannya selalu berubah terhadap suatu acuan</a:t>
            </a:r>
          </a:p>
          <a:p>
            <a:pPr algn="just">
              <a:lnSpc>
                <a:spcPct val="125000"/>
              </a:lnSpc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en-US" altLang="id-ID">
                <a:cs typeface="Times New Roman" panose="02020603050405020304" pitchFamily="18" charset="0"/>
              </a:rPr>
              <a:t>Ilmu yang mempelajari gerak tanpa mempersoalkan penyebabnya disebut Kinematika</a:t>
            </a:r>
          </a:p>
          <a:p>
            <a:pPr algn="just">
              <a:lnSpc>
                <a:spcPct val="125000"/>
              </a:lnSpc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en-US" altLang="id-ID">
                <a:cs typeface="Times New Roman" panose="02020603050405020304" pitchFamily="18" charset="0"/>
              </a:rPr>
              <a:t>Untuk menghindari terjadinya kerumitan gerakan benda dapat didekati dengan analogi gerak partikel (benda titik)</a:t>
            </a:r>
          </a:p>
          <a:p>
            <a:pPr algn="just">
              <a:lnSpc>
                <a:spcPct val="125000"/>
              </a:lnSpc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en-US" altLang="id-ID">
                <a:cs typeface="Times New Roman" panose="02020603050405020304" pitchFamily="18" charset="0"/>
              </a:rPr>
              <a:t>Gerak lurus disebut juga sebagai gerak satu dimensi</a:t>
            </a:r>
          </a:p>
        </p:txBody>
      </p:sp>
      <p:sp>
        <p:nvSpPr>
          <p:cNvPr id="21511" name="Text Box 71">
            <a:extLst>
              <a:ext uri="{FF2B5EF4-FFF2-40B4-BE49-F238E27FC236}">
                <a16:creationId xmlns:a16="http://schemas.microsoft.com/office/drawing/2014/main" id="{3003194C-DE98-493A-9E7B-D11785E47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3.2</a:t>
            </a:r>
          </a:p>
        </p:txBody>
      </p:sp>
      <p:pic>
        <p:nvPicPr>
          <p:cNvPr id="6" name="Gambar 5">
            <a:extLst>
              <a:ext uri="{FF2B5EF4-FFF2-40B4-BE49-F238E27FC236}">
                <a16:creationId xmlns:a16="http://schemas.microsoft.com/office/drawing/2014/main" id="{3A30A2EF-07C7-4705-80BB-B6EC8A52F0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">
            <a:extLst>
              <a:ext uri="{FF2B5EF4-FFF2-40B4-BE49-F238E27FC236}">
                <a16:creationId xmlns:a16="http://schemas.microsoft.com/office/drawing/2014/main" id="{BAA78069-7D93-4130-B866-2EF86B5CF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3.3</a:t>
            </a:r>
          </a:p>
        </p:txBody>
      </p:sp>
      <p:sp>
        <p:nvSpPr>
          <p:cNvPr id="5123" name="Text Box 10">
            <a:extLst>
              <a:ext uri="{FF2B5EF4-FFF2-40B4-BE49-F238E27FC236}">
                <a16:creationId xmlns:a16="http://schemas.microsoft.com/office/drawing/2014/main" id="{18146C72-A3EF-4413-B062-6FF6261D0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557339"/>
            <a:ext cx="81756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id-ID">
                <a:cs typeface="Times New Roman" panose="02020603050405020304" pitchFamily="18" charset="0"/>
              </a:rPr>
              <a:t>Perubahan kedudukan benda dalam selang waktu tertentu (tergantung sistem koordinat).</a:t>
            </a:r>
          </a:p>
        </p:txBody>
      </p:sp>
      <p:grpSp>
        <p:nvGrpSpPr>
          <p:cNvPr id="5157" name="Group 37">
            <a:extLst>
              <a:ext uri="{FF2B5EF4-FFF2-40B4-BE49-F238E27FC236}">
                <a16:creationId xmlns:a16="http://schemas.microsoft.com/office/drawing/2014/main" id="{347DC9EE-DAEC-4381-B95E-A413A6FFA7C8}"/>
              </a:ext>
            </a:extLst>
          </p:cNvPr>
          <p:cNvGrpSpPr>
            <a:grpSpLocks/>
          </p:cNvGrpSpPr>
          <p:nvPr/>
        </p:nvGrpSpPr>
        <p:grpSpPr bwMode="auto">
          <a:xfrm>
            <a:off x="1919289" y="3081339"/>
            <a:ext cx="7272337" cy="1716087"/>
            <a:chOff x="567" y="2032"/>
            <a:chExt cx="4581" cy="1081"/>
          </a:xfrm>
        </p:grpSpPr>
        <p:sp>
          <p:nvSpPr>
            <p:cNvPr id="5152" name="AutoShape 55">
              <a:extLst>
                <a:ext uri="{FF2B5EF4-FFF2-40B4-BE49-F238E27FC236}">
                  <a16:creationId xmlns:a16="http://schemas.microsoft.com/office/drawing/2014/main" id="{81B7F1BD-3766-4572-A873-DB19606C5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" y="2032"/>
              <a:ext cx="4581" cy="1081"/>
            </a:xfrm>
            <a:prstGeom prst="horizontalScroll">
              <a:avLst>
                <a:gd name="adj" fmla="val 12500"/>
              </a:avLst>
            </a:prstGeom>
            <a:solidFill>
              <a:srgbClr val="FFA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5153" name="Text Box 4">
              <a:extLst>
                <a:ext uri="{FF2B5EF4-FFF2-40B4-BE49-F238E27FC236}">
                  <a16:creationId xmlns:a16="http://schemas.microsoft.com/office/drawing/2014/main" id="{AF896DB9-08A5-4BCE-9262-25DB0D24DE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" y="2114"/>
              <a:ext cx="4083" cy="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143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lnSpc>
                  <a:spcPct val="115000"/>
                </a:lnSpc>
                <a:spcBef>
                  <a:spcPct val="2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Catatan	:</a:t>
              </a:r>
            </a:p>
            <a:p>
              <a:pPr algn="just">
                <a:lnSpc>
                  <a:spcPct val="115000"/>
                </a:lnSpc>
                <a:spcBef>
                  <a:spcPct val="2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  </a:t>
              </a:r>
              <a:r>
                <a:rPr lang="en-US" altLang="id-ID">
                  <a:cs typeface="Times New Roman" panose="02020603050405020304" pitchFamily="18" charset="0"/>
                </a:rPr>
                <a:t>Jarak	 	Skalar</a:t>
              </a:r>
            </a:p>
            <a:p>
              <a:pPr lvl="1" algn="just">
                <a:lnSpc>
                  <a:spcPct val="115000"/>
                </a:lnSpc>
                <a:spcBef>
                  <a:spcPct val="20000"/>
                </a:spcBef>
              </a:pPr>
              <a:r>
                <a:rPr lang="en-US" altLang="id-ID">
                  <a:cs typeface="Times New Roman" panose="02020603050405020304" pitchFamily="18" charset="0"/>
                </a:rPr>
                <a:t>Panjang lintasan sesungguhnya yang ditempuh oleh benda</a:t>
              </a:r>
            </a:p>
          </p:txBody>
        </p:sp>
        <p:sp>
          <p:nvSpPr>
            <p:cNvPr id="5154" name="Line 11">
              <a:extLst>
                <a:ext uri="{FF2B5EF4-FFF2-40B4-BE49-F238E27FC236}">
                  <a16:creationId xmlns:a16="http://schemas.microsoft.com/office/drawing/2014/main" id="{B24834DF-B6A8-44D1-80F2-32A6C5CC54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8" y="2478"/>
              <a:ext cx="4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125" name="Line 14">
            <a:extLst>
              <a:ext uri="{FF2B5EF4-FFF2-40B4-BE49-F238E27FC236}">
                <a16:creationId xmlns:a16="http://schemas.microsoft.com/office/drawing/2014/main" id="{A5BD1045-87C1-4865-A464-D563831EA1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4" y="2816225"/>
            <a:ext cx="3671887" cy="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6" name="Oval 15">
            <a:extLst>
              <a:ext uri="{FF2B5EF4-FFF2-40B4-BE49-F238E27FC236}">
                <a16:creationId xmlns:a16="http://schemas.microsoft.com/office/drawing/2014/main" id="{752E3865-96B5-440D-ABE8-CFAE95310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9" y="2767014"/>
            <a:ext cx="71437" cy="714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5127" name="Oval 16">
            <a:extLst>
              <a:ext uri="{FF2B5EF4-FFF2-40B4-BE49-F238E27FC236}">
                <a16:creationId xmlns:a16="http://schemas.microsoft.com/office/drawing/2014/main" id="{FBFF5D58-04FB-4573-B5D1-2EF3EC692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2770189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5128" name="Oval 17">
            <a:extLst>
              <a:ext uri="{FF2B5EF4-FFF2-40B4-BE49-F238E27FC236}">
                <a16:creationId xmlns:a16="http://schemas.microsoft.com/office/drawing/2014/main" id="{969D49B8-32B1-4B75-B284-E0FD3ED37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2792414"/>
            <a:ext cx="71437" cy="71437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5129" name="Line 18">
            <a:extLst>
              <a:ext uri="{FF2B5EF4-FFF2-40B4-BE49-F238E27FC236}">
                <a16:creationId xmlns:a16="http://schemas.microsoft.com/office/drawing/2014/main" id="{959900FF-D72B-4E32-AAEA-5B0C599FD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714" y="2613025"/>
            <a:ext cx="1368425" cy="0"/>
          </a:xfrm>
          <a:prstGeom prst="line">
            <a:avLst/>
          </a:prstGeom>
          <a:noFill/>
          <a:ln w="38100">
            <a:solidFill>
              <a:srgbClr val="03DB3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30" name="Text Box 19">
            <a:extLst>
              <a:ext uri="{FF2B5EF4-FFF2-40B4-BE49-F238E27FC236}">
                <a16:creationId xmlns:a16="http://schemas.microsoft.com/office/drawing/2014/main" id="{BD55553B-41D1-4AFE-80D1-EB6B5AED9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513" y="244951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5131" name="Text Box 20">
            <a:extLst>
              <a:ext uri="{FF2B5EF4-FFF2-40B4-BE49-F238E27FC236}">
                <a16:creationId xmlns:a16="http://schemas.microsoft.com/office/drawing/2014/main" id="{D5FB22E4-9DED-46DD-877C-39ABF7FBC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2397126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32" name="Text Box 21">
            <a:extLst>
              <a:ext uri="{FF2B5EF4-FFF2-40B4-BE49-F238E27FC236}">
                <a16:creationId xmlns:a16="http://schemas.microsoft.com/office/drawing/2014/main" id="{72D48153-AAB1-4AE1-82B1-485681C6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2397126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133" name="Text Box 22">
            <a:extLst>
              <a:ext uri="{FF2B5EF4-FFF2-40B4-BE49-F238E27FC236}">
                <a16:creationId xmlns:a16="http://schemas.microsoft.com/office/drawing/2014/main" id="{26A8BDC9-EBAD-47DE-979C-A4286C266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2276476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perpindahan</a:t>
            </a:r>
          </a:p>
        </p:txBody>
      </p:sp>
      <p:sp>
        <p:nvSpPr>
          <p:cNvPr id="5134" name="Text Box 23">
            <a:extLst>
              <a:ext uri="{FF2B5EF4-FFF2-40B4-BE49-F238E27FC236}">
                <a16:creationId xmlns:a16="http://schemas.microsoft.com/office/drawing/2014/main" id="{A0FA9906-BA5E-44DB-9802-02C1A501F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277018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X</a:t>
            </a:r>
            <a:r>
              <a:rPr lang="en-US" altLang="id-ID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135" name="Text Box 24">
            <a:extLst>
              <a:ext uri="{FF2B5EF4-FFF2-40B4-BE49-F238E27FC236}">
                <a16:creationId xmlns:a16="http://schemas.microsoft.com/office/drawing/2014/main" id="{403634C2-5E0B-4827-B634-360B20E8E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2824163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X</a:t>
            </a:r>
            <a:r>
              <a:rPr lang="en-US" altLang="id-ID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36" name="Text Box 25">
            <a:extLst>
              <a:ext uri="{FF2B5EF4-FFF2-40B4-BE49-F238E27FC236}">
                <a16:creationId xmlns:a16="http://schemas.microsoft.com/office/drawing/2014/main" id="{B25D6580-D258-4D26-9A81-C1B01ADBA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6" y="2398714"/>
            <a:ext cx="1871663" cy="37292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  <a:sym typeface="Symbol" panose="05050102010706020507" pitchFamily="18" charset="2"/>
              </a:rPr>
              <a:t>X = X</a:t>
            </a:r>
            <a:r>
              <a:rPr lang="en-US" altLang="id-ID" b="1" baseline="-2500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id-ID" b="1">
                <a:cs typeface="Times New Roman" panose="02020603050405020304" pitchFamily="18" charset="0"/>
                <a:sym typeface="Symbol" panose="05050102010706020507" pitchFamily="18" charset="2"/>
              </a:rPr>
              <a:t> – X</a:t>
            </a:r>
            <a:r>
              <a:rPr lang="en-US" altLang="id-ID" b="1" baseline="-25000"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5137" name="Line 6">
            <a:extLst>
              <a:ext uri="{FF2B5EF4-FFF2-40B4-BE49-F238E27FC236}">
                <a16:creationId xmlns:a16="http://schemas.microsoft.com/office/drawing/2014/main" id="{5804268D-60DD-4A0A-9C22-22BE7731C8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76" y="5075238"/>
            <a:ext cx="309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38" name="Line 7">
            <a:extLst>
              <a:ext uri="{FF2B5EF4-FFF2-40B4-BE49-F238E27FC236}">
                <a16:creationId xmlns:a16="http://schemas.microsoft.com/office/drawing/2014/main" id="{2382E9E6-F397-4B11-8A13-F85C00172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7051" y="4932364"/>
            <a:ext cx="1584325" cy="1587"/>
          </a:xfrm>
          <a:prstGeom prst="line">
            <a:avLst/>
          </a:prstGeom>
          <a:noFill/>
          <a:ln w="28575">
            <a:solidFill>
              <a:srgbClr val="FF8E1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39" name="Line 26">
            <a:extLst>
              <a:ext uri="{FF2B5EF4-FFF2-40B4-BE49-F238E27FC236}">
                <a16:creationId xmlns:a16="http://schemas.microsoft.com/office/drawing/2014/main" id="{CD601125-FA84-465E-9DEB-FEC20A3EC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8639" y="5245100"/>
            <a:ext cx="1584325" cy="0"/>
          </a:xfrm>
          <a:prstGeom prst="line">
            <a:avLst/>
          </a:prstGeom>
          <a:noFill/>
          <a:ln w="28575">
            <a:solidFill>
              <a:srgbClr val="FF8E1D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40" name="Text Box 40">
            <a:extLst>
              <a:ext uri="{FF2B5EF4-FFF2-40B4-BE49-F238E27FC236}">
                <a16:creationId xmlns:a16="http://schemas.microsoft.com/office/drawing/2014/main" id="{6EEE17A9-E7A5-4253-9E3D-D255307BD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9714" y="4572001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141" name="Text Box 41">
            <a:extLst>
              <a:ext uri="{FF2B5EF4-FFF2-40B4-BE49-F238E27FC236}">
                <a16:creationId xmlns:a16="http://schemas.microsoft.com/office/drawing/2014/main" id="{540F63E5-163F-4037-BFD0-A5E4C5D8A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1" y="461168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142" name="Text Box 42">
            <a:extLst>
              <a:ext uri="{FF2B5EF4-FFF2-40B4-BE49-F238E27FC236}">
                <a16:creationId xmlns:a16="http://schemas.microsoft.com/office/drawing/2014/main" id="{95B51ACA-CAB4-4D60-AC20-F3DC0C80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1" y="4624388"/>
            <a:ext cx="606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5 m</a:t>
            </a:r>
          </a:p>
        </p:txBody>
      </p:sp>
      <p:sp>
        <p:nvSpPr>
          <p:cNvPr id="5143" name="Text Box 43">
            <a:extLst>
              <a:ext uri="{FF2B5EF4-FFF2-40B4-BE49-F238E27FC236}">
                <a16:creationId xmlns:a16="http://schemas.microsoft.com/office/drawing/2014/main" id="{A371985C-4402-4C9C-BEE7-E36F56C78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1" y="5218113"/>
            <a:ext cx="606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5 m</a:t>
            </a:r>
          </a:p>
        </p:txBody>
      </p:sp>
      <p:sp>
        <p:nvSpPr>
          <p:cNvPr id="5144" name="Text Box 45">
            <a:extLst>
              <a:ext uri="{FF2B5EF4-FFF2-40B4-BE49-F238E27FC236}">
                <a16:creationId xmlns:a16="http://schemas.microsoft.com/office/drawing/2014/main" id="{19B5445E-7B4C-4EDB-A427-47D6E64B5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5400675"/>
            <a:ext cx="4176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15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Contoh	:</a:t>
            </a:r>
          </a:p>
          <a:p>
            <a:pPr>
              <a:lnSpc>
                <a:spcPct val="120000"/>
              </a:lnSpc>
              <a:spcBef>
                <a:spcPct val="15000"/>
              </a:spcBef>
            </a:pPr>
            <a:r>
              <a:rPr lang="en-US" altLang="id-ID">
                <a:cs typeface="Times New Roman" panose="02020603050405020304" pitchFamily="18" charset="0"/>
              </a:rPr>
              <a:t>Benda bergerak dari A ke B (5 m) dan kembali lagi ke A</a:t>
            </a:r>
          </a:p>
        </p:txBody>
      </p:sp>
      <p:sp>
        <p:nvSpPr>
          <p:cNvPr id="5145" name="Rectangle 46">
            <a:extLst>
              <a:ext uri="{FF2B5EF4-FFF2-40B4-BE49-F238E27FC236}">
                <a16:creationId xmlns:a16="http://schemas.microsoft.com/office/drawing/2014/main" id="{3BE9BB2F-0C29-4FDA-99A3-234A1E39D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6" y="5486401"/>
            <a:ext cx="2843213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id-ID">
                <a:cs typeface="Times New Roman" panose="02020603050405020304" pitchFamily="18" charset="0"/>
              </a:rPr>
              <a:t>Perpindahan (</a:t>
            </a:r>
            <a:r>
              <a:rPr lang="en-US" altLang="id-ID">
                <a:cs typeface="Times New Roman" panose="02020603050405020304" pitchFamily="18" charset="0"/>
                <a:sym typeface="Symbol" panose="05050102010706020507" pitchFamily="18" charset="2"/>
              </a:rPr>
              <a:t>X) = 0</a:t>
            </a:r>
          </a:p>
          <a:p>
            <a:pPr>
              <a:lnSpc>
                <a:spcPct val="120000"/>
              </a:lnSpc>
            </a:pPr>
            <a:r>
              <a:rPr lang="en-US" altLang="id-ID">
                <a:cs typeface="Times New Roman" panose="02020603050405020304" pitchFamily="18" charset="0"/>
                <a:sym typeface="Symbol" panose="05050102010706020507" pitchFamily="18" charset="2"/>
              </a:rPr>
              <a:t>Jarak = 5 m + 5 m = 10 m</a:t>
            </a:r>
          </a:p>
        </p:txBody>
      </p:sp>
      <p:sp>
        <p:nvSpPr>
          <p:cNvPr id="5146" name="AutoShape 47">
            <a:extLst>
              <a:ext uri="{FF2B5EF4-FFF2-40B4-BE49-F238E27FC236}">
                <a16:creationId xmlns:a16="http://schemas.microsoft.com/office/drawing/2014/main" id="{DA609983-36CF-4E2C-8DE3-91635B73A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876926"/>
            <a:ext cx="217488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AFFF"/>
          </a:solidFill>
          <a:ln w="9525">
            <a:solidFill>
              <a:srgbClr val="FF8E1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5147" name="AutoShape 48">
            <a:extLst>
              <a:ext uri="{FF2B5EF4-FFF2-40B4-BE49-F238E27FC236}">
                <a16:creationId xmlns:a16="http://schemas.microsoft.com/office/drawing/2014/main" id="{F45430F9-AEC6-4676-8794-E01019D30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331461"/>
            <a:ext cx="7705725" cy="562630"/>
          </a:xfrm>
          <a:prstGeom prst="flowChartTerminator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cs typeface="Times New Roman" panose="02020603050405020304" pitchFamily="18" charset="0"/>
              </a:rPr>
              <a:t>3.2    PERPINDAHAN, KECEPATAN DAN PERCEPATAN</a:t>
            </a:r>
          </a:p>
        </p:txBody>
      </p:sp>
      <p:sp>
        <p:nvSpPr>
          <p:cNvPr id="5149" name="AutoShape 50">
            <a:extLst>
              <a:ext uri="{FF2B5EF4-FFF2-40B4-BE49-F238E27FC236}">
                <a16:creationId xmlns:a16="http://schemas.microsoft.com/office/drawing/2014/main" id="{20B56E06-2646-4A47-8035-5488CBF21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060451"/>
            <a:ext cx="4175125" cy="360363"/>
          </a:xfrm>
          <a:prstGeom prst="flowChartDelay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5151" name="Rectangle 49">
            <a:extLst>
              <a:ext uri="{FF2B5EF4-FFF2-40B4-BE49-F238E27FC236}">
                <a16:creationId xmlns:a16="http://schemas.microsoft.com/office/drawing/2014/main" id="{A9EDD069-83C5-46F7-BB02-DC2BD2AFF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052513"/>
            <a:ext cx="3155094" cy="3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en-US" altLang="id-ID" b="1">
                <a:cs typeface="Times New Roman" panose="02020603050405020304" pitchFamily="18" charset="0"/>
              </a:rPr>
              <a:t>1.    Perpindahan  </a:t>
            </a:r>
            <a:r>
              <a:rPr lang="en-US" altLang="id-ID" b="1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id-ID" b="1">
                <a:cs typeface="Times New Roman" panose="02020603050405020304" pitchFamily="18" charset="0"/>
              </a:rPr>
              <a:t> Vektor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>
            <a:extLst>
              <a:ext uri="{FF2B5EF4-FFF2-40B4-BE49-F238E27FC236}">
                <a16:creationId xmlns:a16="http://schemas.microsoft.com/office/drawing/2014/main" id="{54FE5916-F977-4D51-ACC7-8237BA948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836614"/>
            <a:ext cx="7959725" cy="372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A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43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lnSpc>
                <a:spcPct val="110000"/>
              </a:lnSpc>
              <a:spcBef>
                <a:spcPct val="20000"/>
              </a:spcBef>
            </a:pPr>
            <a:r>
              <a:rPr lang="en-US" altLang="id-ID">
                <a:cs typeface="Times New Roman" panose="02020603050405020304" pitchFamily="18" charset="0"/>
              </a:rPr>
              <a:t>Bila benda memerlukan waktu </a:t>
            </a:r>
            <a:r>
              <a:rPr lang="en-US" altLang="id-ID">
                <a:cs typeface="Times New Roman" panose="02020603050405020304" pitchFamily="18" charset="0"/>
                <a:sym typeface="Symbol" panose="05050102010706020507" pitchFamily="18" charset="2"/>
              </a:rPr>
              <a:t>t untuk mengalami perpindahan X, maka :</a:t>
            </a:r>
          </a:p>
        </p:txBody>
      </p:sp>
      <p:grpSp>
        <p:nvGrpSpPr>
          <p:cNvPr id="1110" name="Group 86">
            <a:extLst>
              <a:ext uri="{FF2B5EF4-FFF2-40B4-BE49-F238E27FC236}">
                <a16:creationId xmlns:a16="http://schemas.microsoft.com/office/drawing/2014/main" id="{51A0A942-CE2B-43DF-BC79-46FAFB67503B}"/>
              </a:ext>
            </a:extLst>
          </p:cNvPr>
          <p:cNvGrpSpPr>
            <a:grpSpLocks/>
          </p:cNvGrpSpPr>
          <p:nvPr/>
        </p:nvGrpSpPr>
        <p:grpSpPr bwMode="auto">
          <a:xfrm>
            <a:off x="2408239" y="2438401"/>
            <a:ext cx="3241675" cy="2060575"/>
            <a:chOff x="557" y="1536"/>
            <a:chExt cx="2042" cy="1298"/>
          </a:xfrm>
        </p:grpSpPr>
        <p:sp>
          <p:nvSpPr>
            <p:cNvPr id="1029" name="Line 32">
              <a:extLst>
                <a:ext uri="{FF2B5EF4-FFF2-40B4-BE49-F238E27FC236}">
                  <a16:creationId xmlns:a16="http://schemas.microsoft.com/office/drawing/2014/main" id="{3F28E84E-EA51-4931-9851-81793EA9BB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2" y="1643"/>
              <a:ext cx="0" cy="9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30" name="Line 33">
              <a:extLst>
                <a:ext uri="{FF2B5EF4-FFF2-40B4-BE49-F238E27FC236}">
                  <a16:creationId xmlns:a16="http://schemas.microsoft.com/office/drawing/2014/main" id="{C82F5F94-6B96-49C5-9AE1-9A25FE34CD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8" y="2625"/>
              <a:ext cx="1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31" name="Rectangle 34">
              <a:extLst>
                <a:ext uri="{FF2B5EF4-FFF2-40B4-BE49-F238E27FC236}">
                  <a16:creationId xmlns:a16="http://schemas.microsoft.com/office/drawing/2014/main" id="{714056E4-6426-4541-B7C2-2E7EA0DF6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2568"/>
              <a:ext cx="15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 i="1"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032" name="Rectangle 35">
              <a:extLst>
                <a:ext uri="{FF2B5EF4-FFF2-40B4-BE49-F238E27FC236}">
                  <a16:creationId xmlns:a16="http://schemas.microsoft.com/office/drawing/2014/main" id="{7E61CD42-FAE6-46FA-9AEA-007A00EF8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" y="1536"/>
              <a:ext cx="188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 i="1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033" name="Arc 36">
              <a:extLst>
                <a:ext uri="{FF2B5EF4-FFF2-40B4-BE49-F238E27FC236}">
                  <a16:creationId xmlns:a16="http://schemas.microsoft.com/office/drawing/2014/main" id="{51F5ACED-DF69-4E1C-BBF4-5149EAE8A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" y="1825"/>
              <a:ext cx="1052" cy="990"/>
            </a:xfrm>
            <a:custGeom>
              <a:avLst/>
              <a:gdLst>
                <a:gd name="T0" fmla="*/ 0 w 21600"/>
                <a:gd name="T1" fmla="*/ 1571625 h 21600"/>
                <a:gd name="T2" fmla="*/ 1668426 w 21600"/>
                <a:gd name="T3" fmla="*/ 0 h 21600"/>
                <a:gd name="T4" fmla="*/ 1670050 w 21600"/>
                <a:gd name="T5" fmla="*/ 1571625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8"/>
                    <a:pt x="9657" y="11"/>
                    <a:pt x="21579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8"/>
                    <a:pt x="9657" y="11"/>
                    <a:pt x="2157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1034" name="Line 37">
              <a:extLst>
                <a:ext uri="{FF2B5EF4-FFF2-40B4-BE49-F238E27FC236}">
                  <a16:creationId xmlns:a16="http://schemas.microsoft.com/office/drawing/2014/main" id="{1E8C54C0-091C-4672-B69B-8FADBC28B1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2" y="2576"/>
              <a:ext cx="0" cy="1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35" name="Line 38">
              <a:extLst>
                <a:ext uri="{FF2B5EF4-FFF2-40B4-BE49-F238E27FC236}">
                  <a16:creationId xmlns:a16="http://schemas.microsoft.com/office/drawing/2014/main" id="{96E3B54C-C3EA-46CF-A7ED-B295C2B949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2" y="2576"/>
              <a:ext cx="0" cy="1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36" name="Rectangle 39">
              <a:extLst>
                <a:ext uri="{FF2B5EF4-FFF2-40B4-BE49-F238E27FC236}">
                  <a16:creationId xmlns:a16="http://schemas.microsoft.com/office/drawing/2014/main" id="{5C10AB15-FF79-4FB2-AE9D-F6863011A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" y="2620"/>
              <a:ext cx="2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 i="1">
                  <a:cs typeface="Times New Roman" panose="02020603050405020304" pitchFamily="18" charset="0"/>
                </a:rPr>
                <a:t>t</a:t>
              </a:r>
              <a:r>
                <a:rPr lang="en-US" altLang="id-ID" i="1" baseline="-25000"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37" name="Rectangle 40">
              <a:extLst>
                <a:ext uri="{FF2B5EF4-FFF2-40B4-BE49-F238E27FC236}">
                  <a16:creationId xmlns:a16="http://schemas.microsoft.com/office/drawing/2014/main" id="{B4681FA0-8304-47CC-BA1B-E2517BA0B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2620"/>
              <a:ext cx="20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 i="1">
                  <a:cs typeface="Times New Roman" panose="02020603050405020304" pitchFamily="18" charset="0"/>
                </a:rPr>
                <a:t>t</a:t>
              </a:r>
              <a:r>
                <a:rPr lang="en-US" altLang="id-ID" i="1" baseline="-25000"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38" name="Oval 41">
              <a:extLst>
                <a:ext uri="{FF2B5EF4-FFF2-40B4-BE49-F238E27FC236}">
                  <a16:creationId xmlns:a16="http://schemas.microsoft.com/office/drawing/2014/main" id="{B4B2CD93-1A8C-4214-B625-8E8A0437E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" y="2276"/>
              <a:ext cx="40" cy="37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1039" name="Oval 42">
              <a:extLst>
                <a:ext uri="{FF2B5EF4-FFF2-40B4-BE49-F238E27FC236}">
                  <a16:creationId xmlns:a16="http://schemas.microsoft.com/office/drawing/2014/main" id="{92317A27-3F17-4AE8-8A29-5B63008DA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" y="1869"/>
              <a:ext cx="40" cy="3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1040" name="Line 43">
              <a:extLst>
                <a:ext uri="{FF2B5EF4-FFF2-40B4-BE49-F238E27FC236}">
                  <a16:creationId xmlns:a16="http://schemas.microsoft.com/office/drawing/2014/main" id="{D23A507C-EE70-4BF1-AD4B-113A9A8ADE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3" y="1916"/>
              <a:ext cx="469" cy="3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41" name="Rectangle 44">
              <a:extLst>
                <a:ext uri="{FF2B5EF4-FFF2-40B4-BE49-F238E27FC236}">
                  <a16:creationId xmlns:a16="http://schemas.microsoft.com/office/drawing/2014/main" id="{12FF44AE-F236-4C6F-9750-28888A666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" y="1948"/>
              <a:ext cx="29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>
                  <a:cs typeface="Times New Roman" panose="02020603050405020304" pitchFamily="18" charset="0"/>
                </a:rPr>
                <a:t></a:t>
              </a:r>
              <a:r>
                <a:rPr lang="en-US" altLang="id-ID" i="1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042" name="Line 45">
              <a:extLst>
                <a:ext uri="{FF2B5EF4-FFF2-40B4-BE49-F238E27FC236}">
                  <a16:creationId xmlns:a16="http://schemas.microsoft.com/office/drawing/2014/main" id="{FD99D806-AF46-4BD8-87D0-2B3193E90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1" y="1865"/>
              <a:ext cx="88" cy="0"/>
            </a:xfrm>
            <a:prstGeom prst="line">
              <a:avLst/>
            </a:prstGeom>
            <a:noFill/>
            <a:ln w="28575">
              <a:solidFill>
                <a:srgbClr val="F2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43" name="Line 46">
              <a:extLst>
                <a:ext uri="{FF2B5EF4-FFF2-40B4-BE49-F238E27FC236}">
                  <a16:creationId xmlns:a16="http://schemas.microsoft.com/office/drawing/2014/main" id="{EB97C7AD-5BA5-4E12-9375-BB0479CF03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1" y="2272"/>
              <a:ext cx="88" cy="0"/>
            </a:xfrm>
            <a:prstGeom prst="line">
              <a:avLst/>
            </a:prstGeom>
            <a:noFill/>
            <a:ln w="28575">
              <a:solidFill>
                <a:srgbClr val="F2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44" name="Rectangle 47">
              <a:extLst>
                <a:ext uri="{FF2B5EF4-FFF2-40B4-BE49-F238E27FC236}">
                  <a16:creationId xmlns:a16="http://schemas.microsoft.com/office/drawing/2014/main" id="{9F4D3BEA-1737-4700-BDF4-693ECEC3B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" y="2168"/>
              <a:ext cx="25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 i="1">
                  <a:cs typeface="Times New Roman" panose="02020603050405020304" pitchFamily="18" charset="0"/>
                </a:rPr>
                <a:t>x</a:t>
              </a:r>
              <a:r>
                <a:rPr lang="en-US" altLang="id-ID" i="1" baseline="-25000"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45" name="Rectangle 48">
              <a:extLst>
                <a:ext uri="{FF2B5EF4-FFF2-40B4-BE49-F238E27FC236}">
                  <a16:creationId xmlns:a16="http://schemas.microsoft.com/office/drawing/2014/main" id="{389A02C9-9113-4CFB-942F-A9607AC8E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" y="1762"/>
              <a:ext cx="25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 i="1">
                  <a:cs typeface="Times New Roman" panose="02020603050405020304" pitchFamily="18" charset="0"/>
                </a:rPr>
                <a:t>x</a:t>
              </a:r>
              <a:r>
                <a:rPr lang="en-US" altLang="id-ID" i="1" baseline="-25000"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46" name="Rectangle 49">
              <a:extLst>
                <a:ext uri="{FF2B5EF4-FFF2-40B4-BE49-F238E27FC236}">
                  <a16:creationId xmlns:a16="http://schemas.microsoft.com/office/drawing/2014/main" id="{820E6A15-FB38-41CB-92CA-115D8657C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5" y="1755"/>
              <a:ext cx="66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altLang="id-ID">
                  <a:cs typeface="Times New Roman" panose="02020603050405020304" pitchFamily="18" charset="0"/>
                </a:rPr>
                <a:t>Lintasan</a:t>
              </a:r>
            </a:p>
          </p:txBody>
        </p:sp>
      </p:grpSp>
      <p:sp>
        <p:nvSpPr>
          <p:cNvPr id="1047" name="Rectangle 50">
            <a:extLst>
              <a:ext uri="{FF2B5EF4-FFF2-40B4-BE49-F238E27FC236}">
                <a16:creationId xmlns:a16="http://schemas.microsoft.com/office/drawing/2014/main" id="{C6E88EC3-5E7B-4917-8828-76B5E15AA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4365626"/>
            <a:ext cx="419988" cy="339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id-ID">
                <a:cs typeface="Times New Roman" panose="02020603050405020304" pitchFamily="18" charset="0"/>
              </a:rPr>
              <a:t></a:t>
            </a:r>
            <a:r>
              <a:rPr lang="en-US" altLang="id-ID" i="1"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048" name="Text Box 58">
            <a:extLst>
              <a:ext uri="{FF2B5EF4-FFF2-40B4-BE49-F238E27FC236}">
                <a16:creationId xmlns:a16="http://schemas.microsoft.com/office/drawing/2014/main" id="{7209BAAC-CA08-4EA3-BA2C-73448051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4652963"/>
            <a:ext cx="4537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B.  Kecepatan Sesaat</a:t>
            </a:r>
          </a:p>
        </p:txBody>
      </p:sp>
      <p:sp>
        <p:nvSpPr>
          <p:cNvPr id="1049" name="Text Box 59">
            <a:extLst>
              <a:ext uri="{FF2B5EF4-FFF2-40B4-BE49-F238E27FC236}">
                <a16:creationId xmlns:a16="http://schemas.microsoft.com/office/drawing/2014/main" id="{C39EBA00-22F8-42F1-B436-C79BECD6F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4941888"/>
            <a:ext cx="7991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dirty="0" err="1">
                <a:cs typeface="Times New Roman" panose="02020603050405020304" pitchFamily="18" charset="0"/>
              </a:rPr>
              <a:t>Kecepatan</a:t>
            </a:r>
            <a:r>
              <a:rPr lang="en-US" altLang="id-ID" dirty="0">
                <a:cs typeface="Times New Roman" panose="02020603050405020304" pitchFamily="18" charset="0"/>
              </a:rPr>
              <a:t> rata-rata </a:t>
            </a:r>
            <a:r>
              <a:rPr lang="en-US" altLang="id-ID" dirty="0" err="1">
                <a:cs typeface="Times New Roman" panose="02020603050405020304" pitchFamily="18" charset="0"/>
              </a:rPr>
              <a:t>apabila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  <a:r>
              <a:rPr lang="en-US" altLang="id-ID" dirty="0" err="1">
                <a:cs typeface="Times New Roman" panose="02020603050405020304" pitchFamily="18" charset="0"/>
              </a:rPr>
              <a:t>selang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  <a:r>
              <a:rPr lang="en-US" altLang="id-ID" dirty="0" err="1">
                <a:cs typeface="Times New Roman" panose="02020603050405020304" pitchFamily="18" charset="0"/>
              </a:rPr>
              <a:t>waktu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  <a:r>
              <a:rPr lang="en-US" altLang="id-ID" dirty="0" err="1">
                <a:cs typeface="Times New Roman" panose="02020603050405020304" pitchFamily="18" charset="0"/>
              </a:rPr>
              <a:t>mendekati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  <a:r>
              <a:rPr lang="en-US" altLang="id-ID" dirty="0" err="1">
                <a:cs typeface="Times New Roman" panose="02020603050405020304" pitchFamily="18" charset="0"/>
              </a:rPr>
              <a:t>nol</a:t>
            </a:r>
            <a:r>
              <a:rPr lang="en-US" altLang="id-ID" dirty="0">
                <a:cs typeface="Times New Roman" panose="02020603050405020304" pitchFamily="18" charset="0"/>
              </a:rPr>
              <a:t> (</a:t>
            </a:r>
            <a:r>
              <a:rPr lang="en-US" altLang="id-ID" dirty="0" err="1">
                <a:cs typeface="Times New Roman" panose="02020603050405020304" pitchFamily="18" charset="0"/>
              </a:rPr>
              <a:t>kecepatan</a:t>
            </a:r>
            <a:r>
              <a:rPr lang="en-US" altLang="id-ID" dirty="0">
                <a:cs typeface="Times New Roman" panose="02020603050405020304" pitchFamily="18" charset="0"/>
              </a:rPr>
              <a:t> pada </a:t>
            </a:r>
            <a:r>
              <a:rPr lang="en-US" altLang="id-ID" dirty="0" err="1">
                <a:cs typeface="Times New Roman" panose="02020603050405020304" pitchFamily="18" charset="0"/>
              </a:rPr>
              <a:t>suatu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  <a:r>
              <a:rPr lang="en-US" altLang="id-ID" dirty="0" err="1">
                <a:cs typeface="Times New Roman" panose="02020603050405020304" pitchFamily="18" charset="0"/>
              </a:rPr>
              <a:t>saat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  <a:r>
              <a:rPr lang="en-US" altLang="id-ID" dirty="0" err="1">
                <a:cs typeface="Times New Roman" panose="02020603050405020304" pitchFamily="18" charset="0"/>
              </a:rPr>
              <a:t>tertentu</a:t>
            </a:r>
            <a:r>
              <a:rPr lang="en-US" altLang="id-ID" dirty="0"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050" name="Text Box 61">
            <a:extLst>
              <a:ext uri="{FF2B5EF4-FFF2-40B4-BE49-F238E27FC236}">
                <a16:creationId xmlns:a16="http://schemas.microsoft.com/office/drawing/2014/main" id="{FBB3C564-6C5E-498F-9205-901E82F83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3.4</a:t>
            </a:r>
          </a:p>
        </p:txBody>
      </p:sp>
      <p:sp>
        <p:nvSpPr>
          <p:cNvPr id="1051" name="Rectangle 65">
            <a:extLst>
              <a:ext uri="{FF2B5EF4-FFF2-40B4-BE49-F238E27FC236}">
                <a16:creationId xmlns:a16="http://schemas.microsoft.com/office/drawing/2014/main" id="{BD902504-70BA-4BE6-8C12-AA2049153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3429000"/>
            <a:ext cx="6173788" cy="393700"/>
          </a:xfrm>
          <a:prstGeom prst="rect">
            <a:avLst/>
          </a:prstGeom>
          <a:solidFill>
            <a:srgbClr val="99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id-ID">
                <a:cs typeface="Times New Roman" panose="02020603050405020304" pitchFamily="18" charset="0"/>
              </a:rPr>
              <a:t>V</a:t>
            </a:r>
            <a:r>
              <a:rPr lang="en-US" altLang="id-ID" baseline="-30000">
                <a:cs typeface="Times New Roman" panose="02020603050405020304" pitchFamily="18" charset="0"/>
              </a:rPr>
              <a:t>rata-rata</a:t>
            </a:r>
            <a:r>
              <a:rPr lang="en-US" altLang="id-ID">
                <a:cs typeface="Times New Roman" panose="02020603050405020304" pitchFamily="18" charset="0"/>
              </a:rPr>
              <a:t> = kemiringan garis yang menghubungkan X</a:t>
            </a:r>
            <a:r>
              <a:rPr lang="en-US" altLang="id-ID" baseline="-30000">
                <a:cs typeface="Times New Roman" panose="02020603050405020304" pitchFamily="18" charset="0"/>
              </a:rPr>
              <a:t>1 </a:t>
            </a:r>
            <a:r>
              <a:rPr lang="en-US" altLang="id-ID">
                <a:cs typeface="Times New Roman" panose="02020603050405020304" pitchFamily="18" charset="0"/>
              </a:rPr>
              <a:t>dan X</a:t>
            </a:r>
            <a:r>
              <a:rPr lang="en-US" altLang="id-ID" baseline="-30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58" name="Rectangle 13">
            <a:extLst>
              <a:ext uri="{FF2B5EF4-FFF2-40B4-BE49-F238E27FC236}">
                <a16:creationId xmlns:a16="http://schemas.microsoft.com/office/drawing/2014/main" id="{73B0719E-67CA-4317-8179-1B4DB8848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1619251"/>
            <a:ext cx="4537075" cy="7207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1060" name="Text Box 67">
            <a:extLst>
              <a:ext uri="{FF2B5EF4-FFF2-40B4-BE49-F238E27FC236}">
                <a16:creationId xmlns:a16="http://schemas.microsoft.com/office/drawing/2014/main" id="{D899A186-A54D-4BF7-A483-55C05FC96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1773238"/>
            <a:ext cx="2779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1600" b="1">
                <a:cs typeface="Times New Roman" panose="02020603050405020304" pitchFamily="18" charset="0"/>
              </a:rPr>
              <a:t>Kecepatan Rata-rata   =</a:t>
            </a:r>
          </a:p>
        </p:txBody>
      </p:sp>
      <p:sp>
        <p:nvSpPr>
          <p:cNvPr id="1061" name="Rectangle 68">
            <a:extLst>
              <a:ext uri="{FF2B5EF4-FFF2-40B4-BE49-F238E27FC236}">
                <a16:creationId xmlns:a16="http://schemas.microsoft.com/office/drawing/2014/main" id="{62DD4C06-EB11-4481-A08A-9DF58E549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5364" y="1651000"/>
            <a:ext cx="1412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1600" b="1">
                <a:cs typeface="Times New Roman" panose="02020603050405020304" pitchFamily="18" charset="0"/>
              </a:rPr>
              <a:t>Perpindahan</a:t>
            </a:r>
          </a:p>
        </p:txBody>
      </p:sp>
      <p:sp>
        <p:nvSpPr>
          <p:cNvPr id="1062" name="Line 69">
            <a:extLst>
              <a:ext uri="{FF2B5EF4-FFF2-40B4-BE49-F238E27FC236}">
                <a16:creationId xmlns:a16="http://schemas.microsoft.com/office/drawing/2014/main" id="{D0DD77DE-E47B-46FB-9391-F5A13B836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4" y="1981200"/>
            <a:ext cx="2166937" cy="7938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063" name="Rectangle 70">
            <a:extLst>
              <a:ext uri="{FF2B5EF4-FFF2-40B4-BE49-F238E27FC236}">
                <a16:creationId xmlns:a16="http://schemas.microsoft.com/office/drawing/2014/main" id="{1AE9346C-98DD-4433-B428-56AEE2F9C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1989138"/>
            <a:ext cx="2408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1600" b="1">
                <a:cs typeface="Times New Roman" panose="02020603050405020304" pitchFamily="18" charset="0"/>
              </a:rPr>
              <a:t>Waktu yang diperlukan</a:t>
            </a:r>
          </a:p>
        </p:txBody>
      </p:sp>
      <p:grpSp>
        <p:nvGrpSpPr>
          <p:cNvPr id="1053" name="Group 82">
            <a:extLst>
              <a:ext uri="{FF2B5EF4-FFF2-40B4-BE49-F238E27FC236}">
                <a16:creationId xmlns:a16="http://schemas.microsoft.com/office/drawing/2014/main" id="{99DD3BE2-B19C-40FE-BE9F-67DD4D446EF1}"/>
              </a:ext>
            </a:extLst>
          </p:cNvPr>
          <p:cNvGrpSpPr>
            <a:grpSpLocks/>
          </p:cNvGrpSpPr>
          <p:nvPr/>
        </p:nvGrpSpPr>
        <p:grpSpPr bwMode="auto">
          <a:xfrm>
            <a:off x="1920876" y="234950"/>
            <a:ext cx="4175125" cy="407988"/>
            <a:chOff x="349" y="148"/>
            <a:chExt cx="2630" cy="257"/>
          </a:xfrm>
        </p:grpSpPr>
        <p:sp>
          <p:nvSpPr>
            <p:cNvPr id="1055" name="AutoShape 80">
              <a:extLst>
                <a:ext uri="{FF2B5EF4-FFF2-40B4-BE49-F238E27FC236}">
                  <a16:creationId xmlns:a16="http://schemas.microsoft.com/office/drawing/2014/main" id="{E95A070D-BB09-4907-A450-E73B2BD62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" y="178"/>
              <a:ext cx="2630" cy="227"/>
            </a:xfrm>
            <a:prstGeom prst="flowChartDelay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1056" name="Line 8">
              <a:extLst>
                <a:ext uri="{FF2B5EF4-FFF2-40B4-BE49-F238E27FC236}">
                  <a16:creationId xmlns:a16="http://schemas.microsoft.com/office/drawing/2014/main" id="{96B7BDAA-278A-42E3-9CAA-C04DE30A3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3" y="292"/>
              <a:ext cx="499" cy="0"/>
            </a:xfrm>
            <a:prstGeom prst="line">
              <a:avLst/>
            </a:prstGeom>
            <a:noFill/>
            <a:ln w="38100">
              <a:solidFill>
                <a:srgbClr val="F2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57" name="Rectangle 78">
              <a:extLst>
                <a:ext uri="{FF2B5EF4-FFF2-40B4-BE49-F238E27FC236}">
                  <a16:creationId xmlns:a16="http://schemas.microsoft.com/office/drawing/2014/main" id="{1095AD6C-25B2-42BC-9090-317458318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" y="148"/>
              <a:ext cx="2306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2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2.   Kecepatan 		Vektor</a:t>
              </a:r>
            </a:p>
          </p:txBody>
        </p:sp>
      </p:grpSp>
      <p:cxnSp>
        <p:nvCxnSpPr>
          <p:cNvPr id="1054" name="AutoShape 85">
            <a:extLst>
              <a:ext uri="{FF2B5EF4-FFF2-40B4-BE49-F238E27FC236}">
                <a16:creationId xmlns:a16="http://schemas.microsoft.com/office/drawing/2014/main" id="{200A021F-6B93-46BE-9D01-C07B8FD2CE0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716588" y="890588"/>
            <a:ext cx="360362" cy="2557462"/>
          </a:xfrm>
          <a:prstGeom prst="bentConnector4">
            <a:avLst>
              <a:gd name="adj1" fmla="val -63435"/>
              <a:gd name="adj2" fmla="val 91468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5" name="Text Box 58">
            <a:extLst>
              <a:ext uri="{FF2B5EF4-FFF2-40B4-BE49-F238E27FC236}">
                <a16:creationId xmlns:a16="http://schemas.microsoft.com/office/drawing/2014/main" id="{54CA684F-83F6-40C1-8253-7EE5E8DD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1268413"/>
            <a:ext cx="4537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A.  Kecepatan Rata-rata</a:t>
            </a:r>
          </a:p>
        </p:txBody>
      </p:sp>
      <p:grpSp>
        <p:nvGrpSpPr>
          <p:cNvPr id="1067" name="Group 43">
            <a:extLst>
              <a:ext uri="{FF2B5EF4-FFF2-40B4-BE49-F238E27FC236}">
                <a16:creationId xmlns:a16="http://schemas.microsoft.com/office/drawing/2014/main" id="{B72B57F1-A66F-4600-9EBE-2A1BD04F677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14251" y="5381624"/>
            <a:ext cx="2519362" cy="727075"/>
            <a:chOff x="1655" y="3604"/>
            <a:chExt cx="1587" cy="458"/>
          </a:xfrm>
        </p:grpSpPr>
        <p:sp>
          <p:nvSpPr>
            <p:cNvPr id="1066" name="AutoShape 42">
              <a:extLst>
                <a:ext uri="{FF2B5EF4-FFF2-40B4-BE49-F238E27FC236}">
                  <a16:creationId xmlns:a16="http://schemas.microsoft.com/office/drawing/2014/main" id="{03F0FD23-25CD-44C6-87E4-4D6A0F90D44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55" y="3612"/>
              <a:ext cx="1587" cy="432"/>
            </a:xfrm>
            <a:prstGeom prst="rect">
              <a:avLst/>
            </a:prstGeom>
            <a:solidFill>
              <a:srgbClr val="FF99CC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68" name="Line 44">
              <a:extLst>
                <a:ext uri="{FF2B5EF4-FFF2-40B4-BE49-F238E27FC236}">
                  <a16:creationId xmlns:a16="http://schemas.microsoft.com/office/drawing/2014/main" id="{8B5196D5-E380-428D-AC77-966AAE8EC5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3" y="3835"/>
              <a:ext cx="273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69" name="Line 45">
              <a:extLst>
                <a:ext uri="{FF2B5EF4-FFF2-40B4-BE49-F238E27FC236}">
                  <a16:creationId xmlns:a16="http://schemas.microsoft.com/office/drawing/2014/main" id="{85599ACC-B170-4A52-9FAF-C36EB1A220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3" y="3835"/>
              <a:ext cx="19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70" name="Rectangle 46">
              <a:extLst>
                <a:ext uri="{FF2B5EF4-FFF2-40B4-BE49-F238E27FC236}">
                  <a16:creationId xmlns:a16="http://schemas.microsoft.com/office/drawing/2014/main" id="{6D41A2E7-3D38-4A28-B991-44CB9D1F1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3858"/>
              <a:ext cx="13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dt</a:t>
              </a:r>
              <a:endParaRPr lang="en-US" altLang="id-ID"/>
            </a:p>
          </p:txBody>
        </p:sp>
        <p:sp>
          <p:nvSpPr>
            <p:cNvPr id="1071" name="Rectangle 47">
              <a:extLst>
                <a:ext uri="{FF2B5EF4-FFF2-40B4-BE49-F238E27FC236}">
                  <a16:creationId xmlns:a16="http://schemas.microsoft.com/office/drawing/2014/main" id="{2BE466F9-C4BF-43B9-A006-C80EB3100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" y="3623"/>
              <a:ext cx="16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dx</a:t>
              </a:r>
              <a:endParaRPr lang="en-US" altLang="id-ID"/>
            </a:p>
          </p:txBody>
        </p:sp>
        <p:sp>
          <p:nvSpPr>
            <p:cNvPr id="1072" name="Rectangle 48">
              <a:extLst>
                <a:ext uri="{FF2B5EF4-FFF2-40B4-BE49-F238E27FC236}">
                  <a16:creationId xmlns:a16="http://schemas.microsoft.com/office/drawing/2014/main" id="{859496D5-E695-4F63-AFDF-021ABD956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6" y="3858"/>
              <a:ext cx="4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1073" name="Rectangle 49">
              <a:extLst>
                <a:ext uri="{FF2B5EF4-FFF2-40B4-BE49-F238E27FC236}">
                  <a16:creationId xmlns:a16="http://schemas.microsoft.com/office/drawing/2014/main" id="{32FC3DA2-326A-4908-A6DE-0B1DF8B59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3623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id-ID"/>
            </a:p>
          </p:txBody>
        </p:sp>
        <p:sp>
          <p:nvSpPr>
            <p:cNvPr id="1074" name="Rectangle 50">
              <a:extLst>
                <a:ext uri="{FF2B5EF4-FFF2-40B4-BE49-F238E27FC236}">
                  <a16:creationId xmlns:a16="http://schemas.microsoft.com/office/drawing/2014/main" id="{F417BD7A-3FFD-4B71-A3ED-E87C3AE6C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728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id-ID"/>
            </a:p>
          </p:txBody>
        </p:sp>
        <p:sp>
          <p:nvSpPr>
            <p:cNvPr id="1075" name="Rectangle 51">
              <a:extLst>
                <a:ext uri="{FF2B5EF4-FFF2-40B4-BE49-F238E27FC236}">
                  <a16:creationId xmlns:a16="http://schemas.microsoft.com/office/drawing/2014/main" id="{49C356DA-780A-4368-B6C8-23A296531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3887"/>
              <a:ext cx="2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1076" name="Rectangle 52">
              <a:extLst>
                <a:ext uri="{FF2B5EF4-FFF2-40B4-BE49-F238E27FC236}">
                  <a16:creationId xmlns:a16="http://schemas.microsoft.com/office/drawing/2014/main" id="{01873DBC-E9D5-477B-85FE-79137DEF3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" y="3832"/>
              <a:ext cx="24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sesaat</a:t>
              </a:r>
              <a:endParaRPr lang="en-US" altLang="id-ID"/>
            </a:p>
          </p:txBody>
        </p:sp>
        <p:sp>
          <p:nvSpPr>
            <p:cNvPr id="1077" name="Rectangle 53">
              <a:extLst>
                <a:ext uri="{FF2B5EF4-FFF2-40B4-BE49-F238E27FC236}">
                  <a16:creationId xmlns:a16="http://schemas.microsoft.com/office/drawing/2014/main" id="{A7EA116A-734D-472B-B2D4-0589493A6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" y="3709"/>
              <a:ext cx="9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  <p:sp>
          <p:nvSpPr>
            <p:cNvPr id="1078" name="Rectangle 54">
              <a:extLst>
                <a:ext uri="{FF2B5EF4-FFF2-40B4-BE49-F238E27FC236}">
                  <a16:creationId xmlns:a16="http://schemas.microsoft.com/office/drawing/2014/main" id="{CC13500A-3DF8-4F86-9B0C-89B6E91C0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3839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1079" name="Rectangle 55">
              <a:extLst>
                <a:ext uri="{FF2B5EF4-FFF2-40B4-BE49-F238E27FC236}">
                  <a16:creationId xmlns:a16="http://schemas.microsoft.com/office/drawing/2014/main" id="{DEBCB4DA-8000-44E7-94F0-919EAEDA7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5" y="3604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1080" name="Rectangle 56">
              <a:extLst>
                <a:ext uri="{FF2B5EF4-FFF2-40B4-BE49-F238E27FC236}">
                  <a16:creationId xmlns:a16="http://schemas.microsoft.com/office/drawing/2014/main" id="{3B6CC0F7-3484-480B-A749-4A9A7305E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7" y="3709"/>
              <a:ext cx="9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  <p:sp>
          <p:nvSpPr>
            <p:cNvPr id="1081" name="Rectangle 57">
              <a:extLst>
                <a:ext uri="{FF2B5EF4-FFF2-40B4-BE49-F238E27FC236}">
                  <a16:creationId xmlns:a16="http://schemas.microsoft.com/office/drawing/2014/main" id="{095C9E8E-1214-4AE5-B42D-A4129582F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3876"/>
              <a:ext cx="96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>
                  <a:solidFill>
                    <a:srgbClr val="000000"/>
                  </a:solidFill>
                  <a:latin typeface="Symbol" panose="05050102010706020507" pitchFamily="18" charset="2"/>
                </a:rPr>
                <a:t>®</a:t>
              </a:r>
              <a:endParaRPr lang="en-US" altLang="id-ID"/>
            </a:p>
          </p:txBody>
        </p:sp>
        <p:sp>
          <p:nvSpPr>
            <p:cNvPr id="1082" name="Rectangle 58">
              <a:extLst>
                <a:ext uri="{FF2B5EF4-FFF2-40B4-BE49-F238E27FC236}">
                  <a16:creationId xmlns:a16="http://schemas.microsoft.com/office/drawing/2014/main" id="{FC99F136-0B37-4F48-B74E-15A882190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" y="3876"/>
              <a:ext cx="6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1083" name="Rectangle 59">
              <a:extLst>
                <a:ext uri="{FF2B5EF4-FFF2-40B4-BE49-F238E27FC236}">
                  <a16:creationId xmlns:a16="http://schemas.microsoft.com/office/drawing/2014/main" id="{7F5E286C-332F-4F2D-93E3-EC6CFC3B8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3" y="3886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>
                  <a:solidFill>
                    <a:srgbClr val="00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id-ID"/>
            </a:p>
          </p:txBody>
        </p:sp>
        <p:sp>
          <p:nvSpPr>
            <p:cNvPr id="1084" name="Rectangle 60">
              <a:extLst>
                <a:ext uri="{FF2B5EF4-FFF2-40B4-BE49-F238E27FC236}">
                  <a16:creationId xmlns:a16="http://schemas.microsoft.com/office/drawing/2014/main" id="{B7AF2B48-2F4A-4DCE-AAC3-B9DCAE950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" y="3728"/>
              <a:ext cx="22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lim</a:t>
              </a:r>
              <a:endParaRPr lang="en-US" altLang="id-ID"/>
            </a:p>
          </p:txBody>
        </p:sp>
      </p:grpSp>
      <p:grpSp>
        <p:nvGrpSpPr>
          <p:cNvPr id="1086" name="Group 62">
            <a:extLst>
              <a:ext uri="{FF2B5EF4-FFF2-40B4-BE49-F238E27FC236}">
                <a16:creationId xmlns:a16="http://schemas.microsoft.com/office/drawing/2014/main" id="{CF954386-AE80-41ED-B9EB-2AAD647041E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05664" y="1616076"/>
            <a:ext cx="2530475" cy="733425"/>
            <a:chOff x="3579" y="1018"/>
            <a:chExt cx="1594" cy="462"/>
          </a:xfrm>
        </p:grpSpPr>
        <p:sp>
          <p:nvSpPr>
            <p:cNvPr id="1085" name="AutoShape 61">
              <a:extLst>
                <a:ext uri="{FF2B5EF4-FFF2-40B4-BE49-F238E27FC236}">
                  <a16:creationId xmlns:a16="http://schemas.microsoft.com/office/drawing/2014/main" id="{F897D5B8-3D18-4EFA-825E-34C6577857B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579" y="1026"/>
              <a:ext cx="1594" cy="454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87" name="Line 63">
              <a:extLst>
                <a:ext uri="{FF2B5EF4-FFF2-40B4-BE49-F238E27FC236}">
                  <a16:creationId xmlns:a16="http://schemas.microsoft.com/office/drawing/2014/main" id="{453596B1-D41E-4031-8B5F-1DD7402177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3" y="1240"/>
              <a:ext cx="5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88" name="Line 64">
              <a:extLst>
                <a:ext uri="{FF2B5EF4-FFF2-40B4-BE49-F238E27FC236}">
                  <a16:creationId xmlns:a16="http://schemas.microsoft.com/office/drawing/2014/main" id="{112B1353-4BA3-4E06-AB71-31E9BC912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2" y="1240"/>
              <a:ext cx="23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89" name="Rectangle 65">
              <a:extLst>
                <a:ext uri="{FF2B5EF4-FFF2-40B4-BE49-F238E27FC236}">
                  <a16:creationId xmlns:a16="http://schemas.microsoft.com/office/drawing/2014/main" id="{C001BA85-7024-4EA6-BB20-05303D6CD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1262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 b="1"/>
            </a:p>
          </p:txBody>
        </p:sp>
        <p:sp>
          <p:nvSpPr>
            <p:cNvPr id="1090" name="Rectangle 66">
              <a:extLst>
                <a:ext uri="{FF2B5EF4-FFF2-40B4-BE49-F238E27FC236}">
                  <a16:creationId xmlns:a16="http://schemas.microsoft.com/office/drawing/2014/main" id="{C1C787A0-748B-4B90-9F16-C3118B8C3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1036"/>
              <a:ext cx="10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id-ID" b="1"/>
            </a:p>
          </p:txBody>
        </p:sp>
        <p:sp>
          <p:nvSpPr>
            <p:cNvPr id="1091" name="Rectangle 67">
              <a:extLst>
                <a:ext uri="{FF2B5EF4-FFF2-40B4-BE49-F238E27FC236}">
                  <a16:creationId xmlns:a16="http://schemas.microsoft.com/office/drawing/2014/main" id="{DE6EA815-5C24-4D47-BF17-DE1E542BB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4" y="1262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 b="1"/>
            </a:p>
          </p:txBody>
        </p:sp>
        <p:sp>
          <p:nvSpPr>
            <p:cNvPr id="1092" name="Rectangle 68">
              <a:extLst>
                <a:ext uri="{FF2B5EF4-FFF2-40B4-BE49-F238E27FC236}">
                  <a16:creationId xmlns:a16="http://schemas.microsoft.com/office/drawing/2014/main" id="{D66B3FEC-8E0B-4652-90DF-95D1BD7B9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1262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 b="1"/>
            </a:p>
          </p:txBody>
        </p:sp>
        <p:sp>
          <p:nvSpPr>
            <p:cNvPr id="1093" name="Rectangle 69">
              <a:extLst>
                <a:ext uri="{FF2B5EF4-FFF2-40B4-BE49-F238E27FC236}">
                  <a16:creationId xmlns:a16="http://schemas.microsoft.com/office/drawing/2014/main" id="{DD40E374-13DC-4071-958D-DE4002D00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" y="1036"/>
              <a:ext cx="10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id-ID" b="1"/>
            </a:p>
          </p:txBody>
        </p:sp>
        <p:sp>
          <p:nvSpPr>
            <p:cNvPr id="1094" name="Rectangle 70">
              <a:extLst>
                <a:ext uri="{FF2B5EF4-FFF2-40B4-BE49-F238E27FC236}">
                  <a16:creationId xmlns:a16="http://schemas.microsoft.com/office/drawing/2014/main" id="{C79C7A53-550A-49B7-B764-8FCD0E8A1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6" y="1036"/>
              <a:ext cx="10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id-ID" b="1"/>
            </a:p>
          </p:txBody>
        </p:sp>
        <p:sp>
          <p:nvSpPr>
            <p:cNvPr id="1095" name="Rectangle 71">
              <a:extLst>
                <a:ext uri="{FF2B5EF4-FFF2-40B4-BE49-F238E27FC236}">
                  <a16:creationId xmlns:a16="http://schemas.microsoft.com/office/drawing/2014/main" id="{44488574-1099-443F-9F8E-E9994E211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8" y="1137"/>
              <a:ext cx="10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id-ID" b="1"/>
            </a:p>
          </p:txBody>
        </p:sp>
        <p:sp>
          <p:nvSpPr>
            <p:cNvPr id="1096" name="Rectangle 72">
              <a:extLst>
                <a:ext uri="{FF2B5EF4-FFF2-40B4-BE49-F238E27FC236}">
                  <a16:creationId xmlns:a16="http://schemas.microsoft.com/office/drawing/2014/main" id="{C1710B4C-9C8A-42C0-9B49-F7E69EB72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4" y="1237"/>
              <a:ext cx="16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rata</a:t>
              </a:r>
              <a:endParaRPr lang="en-US" altLang="id-ID" b="1"/>
            </a:p>
          </p:txBody>
        </p:sp>
        <p:sp>
          <p:nvSpPr>
            <p:cNvPr id="1097" name="Rectangle 73">
              <a:extLst>
                <a:ext uri="{FF2B5EF4-FFF2-40B4-BE49-F238E27FC236}">
                  <a16:creationId xmlns:a16="http://schemas.microsoft.com/office/drawing/2014/main" id="{0C7740A8-C949-47B0-81D9-49DB0C9E4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0" y="1237"/>
              <a:ext cx="16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rata</a:t>
              </a:r>
              <a:endParaRPr lang="en-US" altLang="id-ID" b="1"/>
            </a:p>
          </p:txBody>
        </p:sp>
        <p:sp>
          <p:nvSpPr>
            <p:cNvPr id="1098" name="Rectangle 74">
              <a:extLst>
                <a:ext uri="{FF2B5EF4-FFF2-40B4-BE49-F238E27FC236}">
                  <a16:creationId xmlns:a16="http://schemas.microsoft.com/office/drawing/2014/main" id="{B7555E2F-4279-4E40-AD82-619518504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7" y="1244"/>
              <a:ext cx="9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 b="1"/>
            </a:p>
          </p:txBody>
        </p:sp>
        <p:sp>
          <p:nvSpPr>
            <p:cNvPr id="1099" name="Rectangle 75">
              <a:extLst>
                <a:ext uri="{FF2B5EF4-FFF2-40B4-BE49-F238E27FC236}">
                  <a16:creationId xmlns:a16="http://schemas.microsoft.com/office/drawing/2014/main" id="{5877B5A4-B185-4020-8035-AF761CE2B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3" y="1018"/>
              <a:ext cx="9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 b="1"/>
            </a:p>
          </p:txBody>
        </p:sp>
        <p:sp>
          <p:nvSpPr>
            <p:cNvPr id="1100" name="Rectangle 76">
              <a:extLst>
                <a:ext uri="{FF2B5EF4-FFF2-40B4-BE49-F238E27FC236}">
                  <a16:creationId xmlns:a16="http://schemas.microsoft.com/office/drawing/2014/main" id="{DB146429-C568-4807-80B0-6D8D8F684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8" y="1119"/>
              <a:ext cx="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 b="1"/>
            </a:p>
          </p:txBody>
        </p:sp>
        <p:sp>
          <p:nvSpPr>
            <p:cNvPr id="1101" name="Rectangle 77">
              <a:extLst>
                <a:ext uri="{FF2B5EF4-FFF2-40B4-BE49-F238E27FC236}">
                  <a16:creationId xmlns:a16="http://schemas.microsoft.com/office/drawing/2014/main" id="{FE234037-D8C3-49E5-8126-88E377ED7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" y="1244"/>
              <a:ext cx="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endParaRPr lang="en-US" altLang="id-ID" b="1"/>
            </a:p>
          </p:txBody>
        </p:sp>
        <p:sp>
          <p:nvSpPr>
            <p:cNvPr id="1102" name="Rectangle 78">
              <a:extLst>
                <a:ext uri="{FF2B5EF4-FFF2-40B4-BE49-F238E27FC236}">
                  <a16:creationId xmlns:a16="http://schemas.microsoft.com/office/drawing/2014/main" id="{6CFA00DE-2EC9-420F-BDF1-F56FC958F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7" y="1018"/>
              <a:ext cx="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endParaRPr lang="en-US" altLang="id-ID" b="1"/>
            </a:p>
          </p:txBody>
        </p:sp>
        <p:sp>
          <p:nvSpPr>
            <p:cNvPr id="1103" name="Rectangle 79">
              <a:extLst>
                <a:ext uri="{FF2B5EF4-FFF2-40B4-BE49-F238E27FC236}">
                  <a16:creationId xmlns:a16="http://schemas.microsoft.com/office/drawing/2014/main" id="{656AEA91-88CF-4699-967C-8DAF6BA33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9" y="1119"/>
              <a:ext cx="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000" b="1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 b="1"/>
            </a:p>
          </p:txBody>
        </p:sp>
        <p:sp>
          <p:nvSpPr>
            <p:cNvPr id="1104" name="Rectangle 80">
              <a:extLst>
                <a:ext uri="{FF2B5EF4-FFF2-40B4-BE49-F238E27FC236}">
                  <a16:creationId xmlns:a16="http://schemas.microsoft.com/office/drawing/2014/main" id="{13791697-0C1D-4CE1-870B-D0561B02D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122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b="1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endParaRPr lang="en-US" altLang="id-ID" b="1"/>
            </a:p>
          </p:txBody>
        </p:sp>
        <p:sp>
          <p:nvSpPr>
            <p:cNvPr id="1105" name="Rectangle 81">
              <a:extLst>
                <a:ext uri="{FF2B5EF4-FFF2-40B4-BE49-F238E27FC236}">
                  <a16:creationId xmlns:a16="http://schemas.microsoft.com/office/drawing/2014/main" id="{333EA6F1-5087-454C-BED9-936FBB935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3" y="1361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id-ID" b="1"/>
            </a:p>
          </p:txBody>
        </p:sp>
        <p:sp>
          <p:nvSpPr>
            <p:cNvPr id="1106" name="Rectangle 82">
              <a:extLst>
                <a:ext uri="{FF2B5EF4-FFF2-40B4-BE49-F238E27FC236}">
                  <a16:creationId xmlns:a16="http://schemas.microsoft.com/office/drawing/2014/main" id="{9B8F4C10-407E-406F-B942-552E9ADE8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0" y="1361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id-ID" b="1"/>
            </a:p>
          </p:txBody>
        </p:sp>
        <p:sp>
          <p:nvSpPr>
            <p:cNvPr id="1107" name="Rectangle 83">
              <a:extLst>
                <a:ext uri="{FF2B5EF4-FFF2-40B4-BE49-F238E27FC236}">
                  <a16:creationId xmlns:a16="http://schemas.microsoft.com/office/drawing/2014/main" id="{01F428C2-A4DD-4A47-893C-641565330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5" y="1135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id-ID" b="1"/>
            </a:p>
          </p:txBody>
        </p:sp>
        <p:sp>
          <p:nvSpPr>
            <p:cNvPr id="1108" name="Rectangle 84">
              <a:extLst>
                <a:ext uri="{FF2B5EF4-FFF2-40B4-BE49-F238E27FC236}">
                  <a16:creationId xmlns:a16="http://schemas.microsoft.com/office/drawing/2014/main" id="{2A8E07A2-6A0E-4B2D-A6C8-B561CF61A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0" y="1135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id-ID" b="1"/>
            </a:p>
          </p:txBody>
        </p:sp>
      </p:grpSp>
      <p:pic>
        <p:nvPicPr>
          <p:cNvPr id="82" name="Gambar 81">
            <a:extLst>
              <a:ext uri="{FF2B5EF4-FFF2-40B4-BE49-F238E27FC236}">
                <a16:creationId xmlns:a16="http://schemas.microsoft.com/office/drawing/2014/main" id="{CCDDCDE4-A57F-40D4-B6E5-0AF64D8960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9">
            <a:extLst>
              <a:ext uri="{FF2B5EF4-FFF2-40B4-BE49-F238E27FC236}">
                <a16:creationId xmlns:a16="http://schemas.microsoft.com/office/drawing/2014/main" id="{BECB6784-C85F-4DF4-9F9E-08585B54F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194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2055" name="Text Box 10">
            <a:extLst>
              <a:ext uri="{FF2B5EF4-FFF2-40B4-BE49-F238E27FC236}">
                <a16:creationId xmlns:a16="http://schemas.microsoft.com/office/drawing/2014/main" id="{B3B1D278-DC1B-4483-B331-EA4467654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3.5</a:t>
            </a:r>
          </a:p>
        </p:txBody>
      </p:sp>
      <p:grpSp>
        <p:nvGrpSpPr>
          <p:cNvPr id="2056" name="Group 62">
            <a:extLst>
              <a:ext uri="{FF2B5EF4-FFF2-40B4-BE49-F238E27FC236}">
                <a16:creationId xmlns:a16="http://schemas.microsoft.com/office/drawing/2014/main" id="{A570B6FA-EE28-41A6-9517-D5A95800EA1A}"/>
              </a:ext>
            </a:extLst>
          </p:cNvPr>
          <p:cNvGrpSpPr>
            <a:grpSpLocks/>
          </p:cNvGrpSpPr>
          <p:nvPr/>
        </p:nvGrpSpPr>
        <p:grpSpPr bwMode="auto">
          <a:xfrm>
            <a:off x="1776414" y="115889"/>
            <a:ext cx="7488237" cy="1150937"/>
            <a:chOff x="522" y="119"/>
            <a:chExt cx="4717" cy="725"/>
          </a:xfrm>
        </p:grpSpPr>
        <p:sp>
          <p:nvSpPr>
            <p:cNvPr id="2067" name="Text Box 12">
              <a:extLst>
                <a:ext uri="{FF2B5EF4-FFF2-40B4-BE49-F238E27FC236}">
                  <a16:creationId xmlns:a16="http://schemas.microsoft.com/office/drawing/2014/main" id="{312A0C94-0ED5-40AD-B04D-6863E5B72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" y="119"/>
              <a:ext cx="4717" cy="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143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lnSpc>
                  <a:spcPct val="115000"/>
                </a:lnSpc>
                <a:spcBef>
                  <a:spcPct val="20000"/>
                </a:spcBef>
              </a:pPr>
              <a:r>
                <a:rPr lang="id-ID" altLang="id-ID" b="1">
                  <a:cs typeface="Times New Roman" panose="02020603050405020304" pitchFamily="18" charset="0"/>
                </a:rPr>
                <a:t>  </a:t>
              </a:r>
              <a:r>
                <a:rPr lang="en-US" altLang="id-ID" b="1">
                  <a:cs typeface="Times New Roman" panose="02020603050405020304" pitchFamily="18" charset="0"/>
                </a:rPr>
                <a:t>Catatan</a:t>
              </a:r>
              <a:r>
                <a:rPr lang="en-US" altLang="id-ID">
                  <a:cs typeface="Times New Roman" panose="02020603050405020304" pitchFamily="18" charset="0"/>
                </a:rPr>
                <a:t>	  :</a:t>
              </a:r>
            </a:p>
            <a:p>
              <a:pPr algn="just">
                <a:lnSpc>
                  <a:spcPct val="115000"/>
                </a:lnSpc>
                <a:spcBef>
                  <a:spcPct val="20000"/>
                </a:spcBef>
              </a:pPr>
              <a:r>
                <a:rPr lang="en-US" altLang="id-ID">
                  <a:cs typeface="Times New Roman" panose="02020603050405020304" pitchFamily="18" charset="0"/>
                </a:rPr>
                <a:t>  Kelajuan	 	Skalar</a:t>
              </a:r>
            </a:p>
            <a:p>
              <a:pPr lvl="1" algn="just">
                <a:lnSpc>
                  <a:spcPct val="115000"/>
                </a:lnSpc>
                <a:spcBef>
                  <a:spcPct val="20000"/>
                </a:spcBef>
              </a:pPr>
              <a:r>
                <a:rPr lang="en-US" altLang="id-ID">
                  <a:cs typeface="Times New Roman" panose="02020603050405020304" pitchFamily="18" charset="0"/>
                </a:rPr>
                <a:t>Bila benda memerlukan waktu t untuk menempuh jarak X maka :</a:t>
              </a:r>
            </a:p>
          </p:txBody>
        </p:sp>
        <p:sp>
          <p:nvSpPr>
            <p:cNvPr id="2068" name="Line 13">
              <a:extLst>
                <a:ext uri="{FF2B5EF4-FFF2-40B4-BE49-F238E27FC236}">
                  <a16:creationId xmlns:a16="http://schemas.microsoft.com/office/drawing/2014/main" id="{570B352B-3A42-4AAC-A15C-47B47F443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482"/>
              <a:ext cx="771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057" name="Text Box 23">
            <a:extLst>
              <a:ext uri="{FF2B5EF4-FFF2-40B4-BE49-F238E27FC236}">
                <a16:creationId xmlns:a16="http://schemas.microsoft.com/office/drawing/2014/main" id="{37104E46-AB6B-4F2F-B792-E969DAABB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997201"/>
            <a:ext cx="453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A.  Percepatan Rata-rata</a:t>
            </a:r>
          </a:p>
        </p:txBody>
      </p:sp>
      <p:sp>
        <p:nvSpPr>
          <p:cNvPr id="2058" name="Text Box 24">
            <a:extLst>
              <a:ext uri="{FF2B5EF4-FFF2-40B4-BE49-F238E27FC236}">
                <a16:creationId xmlns:a16="http://schemas.microsoft.com/office/drawing/2014/main" id="{83565BD8-60F3-4BB5-BF69-6271A320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3284538"/>
            <a:ext cx="46085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Perubahan kecepatan per satuan waktu.</a:t>
            </a:r>
          </a:p>
        </p:txBody>
      </p:sp>
      <p:sp>
        <p:nvSpPr>
          <p:cNvPr id="2059" name="Text Box 27">
            <a:extLst>
              <a:ext uri="{FF2B5EF4-FFF2-40B4-BE49-F238E27FC236}">
                <a16:creationId xmlns:a16="http://schemas.microsoft.com/office/drawing/2014/main" id="{C198AA6E-35CC-48C0-B252-5BADE885C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4038601"/>
            <a:ext cx="453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B.  Percepatan Sesaat</a:t>
            </a:r>
          </a:p>
        </p:txBody>
      </p:sp>
      <p:sp>
        <p:nvSpPr>
          <p:cNvPr id="2060" name="Text Box 28">
            <a:extLst>
              <a:ext uri="{FF2B5EF4-FFF2-40B4-BE49-F238E27FC236}">
                <a16:creationId xmlns:a16="http://schemas.microsoft.com/office/drawing/2014/main" id="{66D12A15-DB2D-4A56-AE57-844048D51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4327526"/>
            <a:ext cx="63373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Perubahan kecepatan pada suatu saat tertentu</a:t>
            </a:r>
          </a:p>
          <a:p>
            <a:pPr>
              <a:spcBef>
                <a:spcPct val="15000"/>
              </a:spcBef>
            </a:pPr>
            <a:r>
              <a:rPr lang="en-US" altLang="id-ID">
                <a:cs typeface="Times New Roman" panose="02020603050405020304" pitchFamily="18" charset="0"/>
              </a:rPr>
              <a:t>(percepatan rata-rata apabila selang waktu mendekati nol).</a:t>
            </a:r>
          </a:p>
        </p:txBody>
      </p:sp>
      <p:grpSp>
        <p:nvGrpSpPr>
          <p:cNvPr id="3" name="Group 51">
            <a:extLst>
              <a:ext uri="{FF2B5EF4-FFF2-40B4-BE49-F238E27FC236}">
                <a16:creationId xmlns:a16="http://schemas.microsoft.com/office/drawing/2014/main" id="{7C01DA6A-234B-4EBF-BD82-D9093E4B3107}"/>
              </a:ext>
            </a:extLst>
          </p:cNvPr>
          <p:cNvGrpSpPr>
            <a:grpSpLocks/>
          </p:cNvGrpSpPr>
          <p:nvPr/>
        </p:nvGrpSpPr>
        <p:grpSpPr bwMode="auto">
          <a:xfrm>
            <a:off x="2233613" y="1543050"/>
            <a:ext cx="4679950" cy="730250"/>
            <a:chOff x="521" y="1116"/>
            <a:chExt cx="2948" cy="460"/>
          </a:xfrm>
          <a:solidFill>
            <a:schemeClr val="accent1"/>
          </a:solidFill>
        </p:grpSpPr>
        <p:sp>
          <p:nvSpPr>
            <p:cNvPr id="43026" name="Rectangle 18">
              <a:extLst>
                <a:ext uri="{FF2B5EF4-FFF2-40B4-BE49-F238E27FC236}">
                  <a16:creationId xmlns:a16="http://schemas.microsoft.com/office/drawing/2014/main" id="{FAB16AF8-E019-467B-B39A-DC1A30CB9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1116"/>
              <a:ext cx="2948" cy="4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d-ID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042" name="Text Box 34">
              <a:extLst>
                <a:ext uri="{FF2B5EF4-FFF2-40B4-BE49-F238E27FC236}">
                  <a16:creationId xmlns:a16="http://schemas.microsoft.com/office/drawing/2014/main" id="{F7101C2D-E16E-46B8-9AA4-29A6637E1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248"/>
              <a:ext cx="1588" cy="213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 dirty="0" err="1">
                  <a:latin typeface="Times New Roman" pitchFamily="18" charset="0"/>
                  <a:cs typeface="Times New Roman" pitchFamily="18" charset="0"/>
                </a:rPr>
                <a:t>Kelajuan</a:t>
              </a:r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 Rata-rata   =</a:t>
              </a:r>
            </a:p>
          </p:txBody>
        </p:sp>
        <p:sp>
          <p:nvSpPr>
            <p:cNvPr id="43043" name="Rectangle 35">
              <a:extLst>
                <a:ext uri="{FF2B5EF4-FFF2-40B4-BE49-F238E27FC236}">
                  <a16:creationId xmlns:a16="http://schemas.microsoft.com/office/drawing/2014/main" id="{8D58E946-C67F-40B2-8FD1-1D9448556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" y="1126"/>
              <a:ext cx="1498" cy="19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Jarak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total yang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ditempuh</a:t>
              </a:r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044" name="Line 36">
              <a:extLst>
                <a:ext uri="{FF2B5EF4-FFF2-40B4-BE49-F238E27FC236}">
                  <a16:creationId xmlns:a16="http://schemas.microsoft.com/office/drawing/2014/main" id="{150F19E4-9DA9-4D23-BF3C-1C55AB62D5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344"/>
              <a:ext cx="1496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id-ID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045" name="Rectangle 37">
              <a:extLst>
                <a:ext uri="{FF2B5EF4-FFF2-40B4-BE49-F238E27FC236}">
                  <a16:creationId xmlns:a16="http://schemas.microsoft.com/office/drawing/2014/main" id="{EA5DE92A-7715-47FD-93F2-56AB4C9CB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1351"/>
              <a:ext cx="1337" cy="19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Waktu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yang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diperlukan</a:t>
              </a:r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062" name="AutoShape 54">
            <a:extLst>
              <a:ext uri="{FF2B5EF4-FFF2-40B4-BE49-F238E27FC236}">
                <a16:creationId xmlns:a16="http://schemas.microsoft.com/office/drawing/2014/main" id="{9FC02DC2-5E92-420F-9106-85DCAFEA6DE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6242845" y="-126206"/>
            <a:ext cx="658813" cy="3997325"/>
          </a:xfrm>
          <a:prstGeom prst="bentConnector4">
            <a:avLst>
              <a:gd name="adj1" fmla="val -34699"/>
              <a:gd name="adj2" fmla="val 79269"/>
            </a:avLst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22" name="Group 74">
            <a:extLst>
              <a:ext uri="{FF2B5EF4-FFF2-40B4-BE49-F238E27FC236}">
                <a16:creationId xmlns:a16="http://schemas.microsoft.com/office/drawing/2014/main" id="{07F85344-6BBD-4221-AB37-AF2E2A11DB8B}"/>
              </a:ext>
            </a:extLst>
          </p:cNvPr>
          <p:cNvGrpSpPr>
            <a:grpSpLocks/>
          </p:cNvGrpSpPr>
          <p:nvPr/>
        </p:nvGrpSpPr>
        <p:grpSpPr bwMode="auto">
          <a:xfrm>
            <a:off x="1919288" y="2565404"/>
            <a:ext cx="4189412" cy="373063"/>
            <a:chOff x="249" y="1616"/>
            <a:chExt cx="2639" cy="235"/>
          </a:xfrm>
        </p:grpSpPr>
        <p:sp>
          <p:nvSpPr>
            <p:cNvPr id="2065" name="AutoShape 56">
              <a:extLst>
                <a:ext uri="{FF2B5EF4-FFF2-40B4-BE49-F238E27FC236}">
                  <a16:creationId xmlns:a16="http://schemas.microsoft.com/office/drawing/2014/main" id="{97C204AB-0FDB-4274-A69A-9CCE58F7C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622"/>
              <a:ext cx="2630" cy="227"/>
            </a:xfrm>
            <a:prstGeom prst="flowChartDelay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2066" name="Text Box 22">
              <a:extLst>
                <a:ext uri="{FF2B5EF4-FFF2-40B4-BE49-F238E27FC236}">
                  <a16:creationId xmlns:a16="http://schemas.microsoft.com/office/drawing/2014/main" id="{FFECDA7D-B15F-4B7E-AC79-B7E15CE028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1616"/>
              <a:ext cx="1406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63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2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3.   Percepatan</a:t>
              </a:r>
            </a:p>
          </p:txBody>
        </p:sp>
      </p:grpSp>
      <p:cxnSp>
        <p:nvCxnSpPr>
          <p:cNvPr id="2064" name="AutoShape 61">
            <a:extLst>
              <a:ext uri="{FF2B5EF4-FFF2-40B4-BE49-F238E27FC236}">
                <a16:creationId xmlns:a16="http://schemas.microsoft.com/office/drawing/2014/main" id="{DD4C8FCE-E3F4-4C0D-B370-7A3457508CC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660233" y="4233069"/>
            <a:ext cx="344487" cy="2711450"/>
          </a:xfrm>
          <a:prstGeom prst="bentConnector4">
            <a:avLst>
              <a:gd name="adj1" fmla="val -65898"/>
              <a:gd name="adj2" fmla="val 59894"/>
            </a:avLst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71" name="Group 23">
            <a:extLst>
              <a:ext uri="{FF2B5EF4-FFF2-40B4-BE49-F238E27FC236}">
                <a16:creationId xmlns:a16="http://schemas.microsoft.com/office/drawing/2014/main" id="{785298A5-9CE7-4A17-869C-21265B8350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32625" y="3124201"/>
            <a:ext cx="2520950" cy="809625"/>
            <a:chOff x="3470" y="1968"/>
            <a:chExt cx="1588" cy="510"/>
          </a:xfrm>
        </p:grpSpPr>
        <p:sp>
          <p:nvSpPr>
            <p:cNvPr id="2070" name="AutoShape 22">
              <a:extLst>
                <a:ext uri="{FF2B5EF4-FFF2-40B4-BE49-F238E27FC236}">
                  <a16:creationId xmlns:a16="http://schemas.microsoft.com/office/drawing/2014/main" id="{4E408D54-811B-46D3-BF8B-03D757C2EF1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0" y="1978"/>
              <a:ext cx="1588" cy="500"/>
            </a:xfrm>
            <a:prstGeom prst="rect">
              <a:avLst/>
            </a:prstGeom>
            <a:solidFill>
              <a:srgbClr val="FF99CC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72" name="Line 24">
              <a:extLst>
                <a:ext uri="{FF2B5EF4-FFF2-40B4-BE49-F238E27FC236}">
                  <a16:creationId xmlns:a16="http://schemas.microsoft.com/office/drawing/2014/main" id="{63EFD938-1CD6-49AC-A711-AEBC455E55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2" y="2213"/>
              <a:ext cx="44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73" name="Line 25">
              <a:extLst>
                <a:ext uri="{FF2B5EF4-FFF2-40B4-BE49-F238E27FC236}">
                  <a16:creationId xmlns:a16="http://schemas.microsoft.com/office/drawing/2014/main" id="{EFF6FEDC-3212-4B7E-93F9-B0A08C4015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8" y="2213"/>
              <a:ext cx="24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74" name="Rectangle 26">
              <a:extLst>
                <a:ext uri="{FF2B5EF4-FFF2-40B4-BE49-F238E27FC236}">
                  <a16:creationId xmlns:a16="http://schemas.microsoft.com/office/drawing/2014/main" id="{2DF49B85-AB07-48D1-B10A-08EB73F9F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6" y="2240"/>
              <a:ext cx="4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2075" name="Rectangle 27">
              <a:extLst>
                <a:ext uri="{FF2B5EF4-FFF2-40B4-BE49-F238E27FC236}">
                  <a16:creationId xmlns:a16="http://schemas.microsoft.com/office/drawing/2014/main" id="{C9CF688B-46AF-450D-A019-2346C7BB4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" y="1988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id-ID"/>
            </a:p>
          </p:txBody>
        </p:sp>
        <p:sp>
          <p:nvSpPr>
            <p:cNvPr id="2076" name="Rectangle 28">
              <a:extLst>
                <a:ext uri="{FF2B5EF4-FFF2-40B4-BE49-F238E27FC236}">
                  <a16:creationId xmlns:a16="http://schemas.microsoft.com/office/drawing/2014/main" id="{FE9C9EC4-8821-486D-A92E-8D976E732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5" y="2240"/>
              <a:ext cx="4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2077" name="Rectangle 29">
              <a:extLst>
                <a:ext uri="{FF2B5EF4-FFF2-40B4-BE49-F238E27FC236}">
                  <a16:creationId xmlns:a16="http://schemas.microsoft.com/office/drawing/2014/main" id="{3CEF4FEF-097A-4334-AFE1-DB52645B7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240"/>
              <a:ext cx="4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2078" name="Rectangle 30">
              <a:extLst>
                <a:ext uri="{FF2B5EF4-FFF2-40B4-BE49-F238E27FC236}">
                  <a16:creationId xmlns:a16="http://schemas.microsoft.com/office/drawing/2014/main" id="{24513876-0627-4AFF-8F5B-C714F4756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" y="1988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id-ID"/>
            </a:p>
          </p:txBody>
        </p:sp>
        <p:sp>
          <p:nvSpPr>
            <p:cNvPr id="2079" name="Rectangle 31">
              <a:extLst>
                <a:ext uri="{FF2B5EF4-FFF2-40B4-BE49-F238E27FC236}">
                  <a16:creationId xmlns:a16="http://schemas.microsoft.com/office/drawing/2014/main" id="{36A7D2CB-FA06-4D35-A745-726DFE232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7" y="1988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id-ID"/>
            </a:p>
          </p:txBody>
        </p:sp>
        <p:sp>
          <p:nvSpPr>
            <p:cNvPr id="2080" name="Rectangle 32">
              <a:extLst>
                <a:ext uri="{FF2B5EF4-FFF2-40B4-BE49-F238E27FC236}">
                  <a16:creationId xmlns:a16="http://schemas.microsoft.com/office/drawing/2014/main" id="{29F6CB4A-CF9C-4B43-82EF-E7C995BBD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5" y="2100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  <a:endParaRPr lang="en-US" altLang="id-ID"/>
            </a:p>
          </p:txBody>
        </p:sp>
        <p:sp>
          <p:nvSpPr>
            <p:cNvPr id="2081" name="Rectangle 33">
              <a:extLst>
                <a:ext uri="{FF2B5EF4-FFF2-40B4-BE49-F238E27FC236}">
                  <a16:creationId xmlns:a16="http://schemas.microsoft.com/office/drawing/2014/main" id="{CD60CD05-19FB-407E-A61E-ECA15D0DD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3" y="2210"/>
              <a:ext cx="17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rata</a:t>
              </a:r>
              <a:endParaRPr lang="en-US" altLang="id-ID"/>
            </a:p>
          </p:txBody>
        </p:sp>
        <p:sp>
          <p:nvSpPr>
            <p:cNvPr id="2082" name="Rectangle 34">
              <a:extLst>
                <a:ext uri="{FF2B5EF4-FFF2-40B4-BE49-F238E27FC236}">
                  <a16:creationId xmlns:a16="http://schemas.microsoft.com/office/drawing/2014/main" id="{FB6B5AD5-6E95-4E5C-B287-2E11D81CA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" y="2210"/>
              <a:ext cx="17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rata</a:t>
              </a:r>
              <a:endParaRPr lang="en-US" altLang="id-ID"/>
            </a:p>
          </p:txBody>
        </p:sp>
        <p:sp>
          <p:nvSpPr>
            <p:cNvPr id="2083" name="Rectangle 35">
              <a:extLst>
                <a:ext uri="{FF2B5EF4-FFF2-40B4-BE49-F238E27FC236}">
                  <a16:creationId xmlns:a16="http://schemas.microsoft.com/office/drawing/2014/main" id="{85B0939E-A389-4842-B50F-F4E341E9D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4" y="2220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2084" name="Rectangle 36">
              <a:extLst>
                <a:ext uri="{FF2B5EF4-FFF2-40B4-BE49-F238E27FC236}">
                  <a16:creationId xmlns:a16="http://schemas.microsoft.com/office/drawing/2014/main" id="{58D1B66B-5587-4108-948E-3D5949A4D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9" y="1968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2085" name="Rectangle 37">
              <a:extLst>
                <a:ext uri="{FF2B5EF4-FFF2-40B4-BE49-F238E27FC236}">
                  <a16:creationId xmlns:a16="http://schemas.microsoft.com/office/drawing/2014/main" id="{56A30458-3DEE-4700-8F00-644A927F7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6" y="2080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  <p:sp>
          <p:nvSpPr>
            <p:cNvPr id="2086" name="Rectangle 38">
              <a:extLst>
                <a:ext uri="{FF2B5EF4-FFF2-40B4-BE49-F238E27FC236}">
                  <a16:creationId xmlns:a16="http://schemas.microsoft.com/office/drawing/2014/main" id="{034E8E78-B7D8-4421-BD30-D2A1DAAB2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8" y="2220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endParaRPr lang="en-US" altLang="id-ID"/>
            </a:p>
          </p:txBody>
        </p:sp>
        <p:sp>
          <p:nvSpPr>
            <p:cNvPr id="2087" name="Rectangle 39">
              <a:extLst>
                <a:ext uri="{FF2B5EF4-FFF2-40B4-BE49-F238E27FC236}">
                  <a16:creationId xmlns:a16="http://schemas.microsoft.com/office/drawing/2014/main" id="{9FF93B88-1899-44FD-AE9D-F5F9E1931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8" y="1968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endParaRPr lang="en-US" altLang="id-ID"/>
            </a:p>
          </p:txBody>
        </p:sp>
        <p:sp>
          <p:nvSpPr>
            <p:cNvPr id="2088" name="Rectangle 40">
              <a:extLst>
                <a:ext uri="{FF2B5EF4-FFF2-40B4-BE49-F238E27FC236}">
                  <a16:creationId xmlns:a16="http://schemas.microsoft.com/office/drawing/2014/main" id="{A358C6EA-FF9B-497A-A9B9-14CA63FC2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0" y="2080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  <p:sp>
          <p:nvSpPr>
            <p:cNvPr id="2089" name="Rectangle 41">
              <a:extLst>
                <a:ext uri="{FF2B5EF4-FFF2-40B4-BE49-F238E27FC236}">
                  <a16:creationId xmlns:a16="http://schemas.microsoft.com/office/drawing/2014/main" id="{A10B9A1B-F766-4A08-81F1-9AE4A86CB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99"/>
              <a:ext cx="5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endParaRPr lang="en-US" altLang="id-ID"/>
            </a:p>
          </p:txBody>
        </p:sp>
        <p:sp>
          <p:nvSpPr>
            <p:cNvPr id="2090" name="Rectangle 42">
              <a:extLst>
                <a:ext uri="{FF2B5EF4-FFF2-40B4-BE49-F238E27FC236}">
                  <a16:creationId xmlns:a16="http://schemas.microsoft.com/office/drawing/2014/main" id="{3728119D-9F6A-4432-894B-D7BB66F29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3" y="2349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id-ID"/>
            </a:p>
          </p:txBody>
        </p:sp>
        <p:sp>
          <p:nvSpPr>
            <p:cNvPr id="2091" name="Rectangle 43">
              <a:extLst>
                <a:ext uri="{FF2B5EF4-FFF2-40B4-BE49-F238E27FC236}">
                  <a16:creationId xmlns:a16="http://schemas.microsoft.com/office/drawing/2014/main" id="{7B6D455A-B708-445E-ABD3-323C61F44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4" y="2349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id-ID"/>
            </a:p>
          </p:txBody>
        </p:sp>
        <p:sp>
          <p:nvSpPr>
            <p:cNvPr id="2092" name="Rectangle 44">
              <a:extLst>
                <a:ext uri="{FF2B5EF4-FFF2-40B4-BE49-F238E27FC236}">
                  <a16:creationId xmlns:a16="http://schemas.microsoft.com/office/drawing/2014/main" id="{4C73FD63-9A86-4871-8F61-B26E23274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2097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id-ID"/>
            </a:p>
          </p:txBody>
        </p:sp>
        <p:sp>
          <p:nvSpPr>
            <p:cNvPr id="2093" name="Rectangle 45">
              <a:extLst>
                <a:ext uri="{FF2B5EF4-FFF2-40B4-BE49-F238E27FC236}">
                  <a16:creationId xmlns:a16="http://schemas.microsoft.com/office/drawing/2014/main" id="{BFC95401-78B0-4374-BB26-2A50449E0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4" y="2097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id-ID"/>
            </a:p>
          </p:txBody>
        </p:sp>
      </p:grpSp>
      <p:grpSp>
        <p:nvGrpSpPr>
          <p:cNvPr id="2095" name="Group 47">
            <a:extLst>
              <a:ext uri="{FF2B5EF4-FFF2-40B4-BE49-F238E27FC236}">
                <a16:creationId xmlns:a16="http://schemas.microsoft.com/office/drawing/2014/main" id="{E2429465-AA6B-425C-9C58-DECA9202FD4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638551" y="5018092"/>
            <a:ext cx="1676400" cy="771525"/>
            <a:chOff x="1325" y="3328"/>
            <a:chExt cx="1056" cy="486"/>
          </a:xfrm>
        </p:grpSpPr>
        <p:sp>
          <p:nvSpPr>
            <p:cNvPr id="2094" name="AutoShape 46">
              <a:extLst>
                <a:ext uri="{FF2B5EF4-FFF2-40B4-BE49-F238E27FC236}">
                  <a16:creationId xmlns:a16="http://schemas.microsoft.com/office/drawing/2014/main" id="{7198D13A-F4FC-4D53-8017-3AF2FEEDA2B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325" y="3339"/>
              <a:ext cx="1056" cy="457"/>
            </a:xfrm>
            <a:prstGeom prst="rect">
              <a:avLst/>
            </a:prstGeom>
            <a:solidFill>
              <a:srgbClr val="99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096" name="Line 48">
              <a:extLst>
                <a:ext uri="{FF2B5EF4-FFF2-40B4-BE49-F238E27FC236}">
                  <a16:creationId xmlns:a16="http://schemas.microsoft.com/office/drawing/2014/main" id="{AB2C784B-81B8-4AB4-B925-D9CCD0A8F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7" y="3575"/>
              <a:ext cx="30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97" name="Rectangle 49">
              <a:extLst>
                <a:ext uri="{FF2B5EF4-FFF2-40B4-BE49-F238E27FC236}">
                  <a16:creationId xmlns:a16="http://schemas.microsoft.com/office/drawing/2014/main" id="{1394AA23-56C0-48D5-8952-D8F3ED828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1" y="3601"/>
              <a:ext cx="4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2098" name="Rectangle 50">
              <a:extLst>
                <a:ext uri="{FF2B5EF4-FFF2-40B4-BE49-F238E27FC236}">
                  <a16:creationId xmlns:a16="http://schemas.microsoft.com/office/drawing/2014/main" id="{B180A91D-D73A-40CA-853A-A1389D035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348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id-ID"/>
            </a:p>
          </p:txBody>
        </p:sp>
        <p:sp>
          <p:nvSpPr>
            <p:cNvPr id="2099" name="Rectangle 51">
              <a:extLst>
                <a:ext uri="{FF2B5EF4-FFF2-40B4-BE49-F238E27FC236}">
                  <a16:creationId xmlns:a16="http://schemas.microsoft.com/office/drawing/2014/main" id="{E0BFF1FE-77EF-4B2F-99B9-763DE8D46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6" y="3461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  <a:endParaRPr lang="en-US" altLang="id-ID"/>
            </a:p>
          </p:txBody>
        </p:sp>
        <p:sp>
          <p:nvSpPr>
            <p:cNvPr id="2100" name="Rectangle 52">
              <a:extLst>
                <a:ext uri="{FF2B5EF4-FFF2-40B4-BE49-F238E27FC236}">
                  <a16:creationId xmlns:a16="http://schemas.microsoft.com/office/drawing/2014/main" id="{CE5C57CF-2AF2-44ED-9447-199C7F030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1" y="3630"/>
              <a:ext cx="2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2101" name="Rectangle 53">
              <a:extLst>
                <a:ext uri="{FF2B5EF4-FFF2-40B4-BE49-F238E27FC236}">
                  <a16:creationId xmlns:a16="http://schemas.microsoft.com/office/drawing/2014/main" id="{E0B01F60-7F97-450D-B169-1B51351EE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3581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2102" name="Rectangle 54">
              <a:extLst>
                <a:ext uri="{FF2B5EF4-FFF2-40B4-BE49-F238E27FC236}">
                  <a16:creationId xmlns:a16="http://schemas.microsoft.com/office/drawing/2014/main" id="{C2C8FF45-87F1-4DE5-8E14-C492A2273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" y="3328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2103" name="Rectangle 55">
              <a:extLst>
                <a:ext uri="{FF2B5EF4-FFF2-40B4-BE49-F238E27FC236}">
                  <a16:creationId xmlns:a16="http://schemas.microsoft.com/office/drawing/2014/main" id="{26C401E1-83C0-4E3D-9A81-3D255B2B0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3" y="3441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  <p:sp>
          <p:nvSpPr>
            <p:cNvPr id="2104" name="Rectangle 56">
              <a:extLst>
                <a:ext uri="{FF2B5EF4-FFF2-40B4-BE49-F238E27FC236}">
                  <a16:creationId xmlns:a16="http://schemas.microsoft.com/office/drawing/2014/main" id="{4B06D2B6-4164-49C9-A214-10AEF8649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" y="3618"/>
              <a:ext cx="10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Symbol" panose="05050102010706020507" pitchFamily="18" charset="2"/>
                </a:rPr>
                <a:t>®</a:t>
              </a:r>
              <a:endParaRPr lang="en-US" altLang="id-ID"/>
            </a:p>
          </p:txBody>
        </p:sp>
        <p:sp>
          <p:nvSpPr>
            <p:cNvPr id="2105" name="Rectangle 57">
              <a:extLst>
                <a:ext uri="{FF2B5EF4-FFF2-40B4-BE49-F238E27FC236}">
                  <a16:creationId xmlns:a16="http://schemas.microsoft.com/office/drawing/2014/main" id="{767196D1-9397-4065-A5A4-38A07F2D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" y="3618"/>
              <a:ext cx="6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en-US" altLang="id-ID"/>
            </a:p>
          </p:txBody>
        </p:sp>
        <p:sp>
          <p:nvSpPr>
            <p:cNvPr id="2106" name="Rectangle 58">
              <a:extLst>
                <a:ext uri="{FF2B5EF4-FFF2-40B4-BE49-F238E27FC236}">
                  <a16:creationId xmlns:a16="http://schemas.microsoft.com/office/drawing/2014/main" id="{7ED7C907-1474-4CF3-9649-05CC30593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8" y="3629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id-ID"/>
            </a:p>
          </p:txBody>
        </p:sp>
        <p:sp>
          <p:nvSpPr>
            <p:cNvPr id="2107" name="Rectangle 59">
              <a:extLst>
                <a:ext uri="{FF2B5EF4-FFF2-40B4-BE49-F238E27FC236}">
                  <a16:creationId xmlns:a16="http://schemas.microsoft.com/office/drawing/2014/main" id="{90BDB94E-263C-4BAE-BE42-E9D764268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3461"/>
              <a:ext cx="23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Times New Roman" panose="02020603050405020304" pitchFamily="18" charset="0"/>
                </a:rPr>
                <a:t>lim</a:t>
              </a:r>
              <a:endParaRPr lang="en-US" altLang="id-ID"/>
            </a:p>
          </p:txBody>
        </p:sp>
      </p:grpSp>
      <p:grpSp>
        <p:nvGrpSpPr>
          <p:cNvPr id="2109" name="Group 61">
            <a:extLst>
              <a:ext uri="{FF2B5EF4-FFF2-40B4-BE49-F238E27FC236}">
                <a16:creationId xmlns:a16="http://schemas.microsoft.com/office/drawing/2014/main" id="{B3A75FBC-B1FC-49D3-88E8-43B2717E3C2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88201" y="5035551"/>
            <a:ext cx="2159000" cy="796925"/>
            <a:chOff x="3561" y="3339"/>
            <a:chExt cx="1360" cy="502"/>
          </a:xfrm>
        </p:grpSpPr>
        <p:sp>
          <p:nvSpPr>
            <p:cNvPr id="2108" name="AutoShape 60">
              <a:extLst>
                <a:ext uri="{FF2B5EF4-FFF2-40B4-BE49-F238E27FC236}">
                  <a16:creationId xmlns:a16="http://schemas.microsoft.com/office/drawing/2014/main" id="{9C4A8A5B-2DB4-4E6D-8BDE-24F3D1596B2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561" y="3339"/>
              <a:ext cx="1360" cy="480"/>
            </a:xfrm>
            <a:prstGeom prst="rect">
              <a:avLst/>
            </a:prstGeom>
            <a:solidFill>
              <a:srgbClr val="99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10" name="Line 62">
              <a:extLst>
                <a:ext uri="{FF2B5EF4-FFF2-40B4-BE49-F238E27FC236}">
                  <a16:creationId xmlns:a16="http://schemas.microsoft.com/office/drawing/2014/main" id="{543BA9AD-51FB-445D-A9F5-D9CFCB89BE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8" y="3601"/>
              <a:ext cx="303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11" name="Line 63">
              <a:extLst>
                <a:ext uri="{FF2B5EF4-FFF2-40B4-BE49-F238E27FC236}">
                  <a16:creationId xmlns:a16="http://schemas.microsoft.com/office/drawing/2014/main" id="{09F2ACA3-C811-4698-90C1-5140C4F2E2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8" y="3601"/>
              <a:ext cx="350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12" name="Rectangle 64">
              <a:extLst>
                <a:ext uri="{FF2B5EF4-FFF2-40B4-BE49-F238E27FC236}">
                  <a16:creationId xmlns:a16="http://schemas.microsoft.com/office/drawing/2014/main" id="{F9850AE7-B431-4E41-95A9-820FA108C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9" y="361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id-ID"/>
            </a:p>
          </p:txBody>
        </p:sp>
        <p:sp>
          <p:nvSpPr>
            <p:cNvPr id="2113" name="Rectangle 65">
              <a:extLst>
                <a:ext uri="{FF2B5EF4-FFF2-40B4-BE49-F238E27FC236}">
                  <a16:creationId xmlns:a16="http://schemas.microsoft.com/office/drawing/2014/main" id="{C9C7B652-91F9-452E-9466-3E1DBE3F4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3" y="3363"/>
              <a:ext cx="5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13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id-ID"/>
            </a:p>
          </p:txBody>
        </p:sp>
        <p:sp>
          <p:nvSpPr>
            <p:cNvPr id="2114" name="Rectangle 66">
              <a:extLst>
                <a:ext uri="{FF2B5EF4-FFF2-40B4-BE49-F238E27FC236}">
                  <a16:creationId xmlns:a16="http://schemas.microsoft.com/office/drawing/2014/main" id="{88DD8B88-45C9-4DD6-AC78-2BE1ADF0E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7" y="3628"/>
              <a:ext cx="1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dt</a:t>
              </a:r>
              <a:endParaRPr lang="en-US" altLang="id-ID"/>
            </a:p>
          </p:txBody>
        </p:sp>
        <p:sp>
          <p:nvSpPr>
            <p:cNvPr id="2115" name="Rectangle 67">
              <a:extLst>
                <a:ext uri="{FF2B5EF4-FFF2-40B4-BE49-F238E27FC236}">
                  <a16:creationId xmlns:a16="http://schemas.microsoft.com/office/drawing/2014/main" id="{0AD97AC4-1B88-4782-B522-2515AC2F1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3378"/>
              <a:ext cx="7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id-ID"/>
            </a:p>
          </p:txBody>
        </p:sp>
        <p:sp>
          <p:nvSpPr>
            <p:cNvPr id="2116" name="Rectangle 68">
              <a:extLst>
                <a:ext uri="{FF2B5EF4-FFF2-40B4-BE49-F238E27FC236}">
                  <a16:creationId xmlns:a16="http://schemas.microsoft.com/office/drawing/2014/main" id="{C3D7A65D-FD6C-4ED7-A35C-E9A27E3CA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" y="3378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</a:t>
              </a:r>
              <a:endParaRPr lang="en-US" altLang="id-ID"/>
            </a:p>
          </p:txBody>
        </p:sp>
        <p:sp>
          <p:nvSpPr>
            <p:cNvPr id="2117" name="Rectangle 69">
              <a:extLst>
                <a:ext uri="{FF2B5EF4-FFF2-40B4-BE49-F238E27FC236}">
                  <a16:creationId xmlns:a16="http://schemas.microsoft.com/office/drawing/2014/main" id="{0DCBBFA4-7597-4972-B803-1D332579A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0" y="3628"/>
              <a:ext cx="1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dt</a:t>
              </a:r>
              <a:endParaRPr lang="en-US" altLang="id-ID"/>
            </a:p>
          </p:txBody>
        </p:sp>
        <p:sp>
          <p:nvSpPr>
            <p:cNvPr id="2118" name="Rectangle 70">
              <a:extLst>
                <a:ext uri="{FF2B5EF4-FFF2-40B4-BE49-F238E27FC236}">
                  <a16:creationId xmlns:a16="http://schemas.microsoft.com/office/drawing/2014/main" id="{52FC7DB1-BF52-4CF9-AB9C-6F4A06AB7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3" y="3378"/>
              <a:ext cx="1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dV</a:t>
              </a:r>
              <a:endParaRPr lang="en-US" altLang="id-ID"/>
            </a:p>
          </p:txBody>
        </p:sp>
        <p:sp>
          <p:nvSpPr>
            <p:cNvPr id="2119" name="Rectangle 71">
              <a:extLst>
                <a:ext uri="{FF2B5EF4-FFF2-40B4-BE49-F238E27FC236}">
                  <a16:creationId xmlns:a16="http://schemas.microsoft.com/office/drawing/2014/main" id="{71E8C754-1B2F-4575-97C2-E5F88831E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4" y="3489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  <a:endParaRPr lang="en-US" altLang="id-ID"/>
            </a:p>
          </p:txBody>
        </p:sp>
        <p:sp>
          <p:nvSpPr>
            <p:cNvPr id="2120" name="Rectangle 72">
              <a:extLst>
                <a:ext uri="{FF2B5EF4-FFF2-40B4-BE49-F238E27FC236}">
                  <a16:creationId xmlns:a16="http://schemas.microsoft.com/office/drawing/2014/main" id="{DDFA50AC-A4C9-4F12-A22C-899F4FFB5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1" y="3469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  <p:sp>
          <p:nvSpPr>
            <p:cNvPr id="2121" name="Rectangle 73">
              <a:extLst>
                <a:ext uri="{FF2B5EF4-FFF2-40B4-BE49-F238E27FC236}">
                  <a16:creationId xmlns:a16="http://schemas.microsoft.com/office/drawing/2014/main" id="{68CF9F0C-FC83-4DCB-AF1D-F19277470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1" y="3469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</p:grpSp>
      <p:grpSp>
        <p:nvGrpSpPr>
          <p:cNvPr id="2124" name="Group 76">
            <a:extLst>
              <a:ext uri="{FF2B5EF4-FFF2-40B4-BE49-F238E27FC236}">
                <a16:creationId xmlns:a16="http://schemas.microsoft.com/office/drawing/2014/main" id="{F586A36D-F254-4BDE-97B0-A94C2D6F1B3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620125" y="1844676"/>
            <a:ext cx="863600" cy="750888"/>
            <a:chOff x="4470" y="1162"/>
            <a:chExt cx="544" cy="473"/>
          </a:xfrm>
        </p:grpSpPr>
        <p:sp>
          <p:nvSpPr>
            <p:cNvPr id="2123" name="AutoShape 75">
              <a:extLst>
                <a:ext uri="{FF2B5EF4-FFF2-40B4-BE49-F238E27FC236}">
                  <a16:creationId xmlns:a16="http://schemas.microsoft.com/office/drawing/2014/main" id="{4C4E1EA4-BD95-4D3B-B30C-EC28DB07B07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70" y="1162"/>
              <a:ext cx="544" cy="454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125" name="Line 77">
              <a:extLst>
                <a:ext uri="{FF2B5EF4-FFF2-40B4-BE49-F238E27FC236}">
                  <a16:creationId xmlns:a16="http://schemas.microsoft.com/office/drawing/2014/main" id="{21A8D901-8841-430F-8650-C896272D2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3" y="1396"/>
              <a:ext cx="1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26" name="Rectangle 78">
              <a:extLst>
                <a:ext uri="{FF2B5EF4-FFF2-40B4-BE49-F238E27FC236}">
                  <a16:creationId xmlns:a16="http://schemas.microsoft.com/office/drawing/2014/main" id="{C204C2DB-D92F-45FB-9708-CD0790111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7" y="1422"/>
              <a:ext cx="4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id-ID"/>
            </a:p>
          </p:txBody>
        </p:sp>
        <p:sp>
          <p:nvSpPr>
            <p:cNvPr id="2127" name="Rectangle 79">
              <a:extLst>
                <a:ext uri="{FF2B5EF4-FFF2-40B4-BE49-F238E27FC236}">
                  <a16:creationId xmlns:a16="http://schemas.microsoft.com/office/drawing/2014/main" id="{3E946914-0DBD-413C-80A7-F23D7F24F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" y="1171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id-ID"/>
            </a:p>
          </p:txBody>
        </p:sp>
        <p:sp>
          <p:nvSpPr>
            <p:cNvPr id="2128" name="Rectangle 80">
              <a:extLst>
                <a:ext uri="{FF2B5EF4-FFF2-40B4-BE49-F238E27FC236}">
                  <a16:creationId xmlns:a16="http://schemas.microsoft.com/office/drawing/2014/main" id="{53C3A8E0-F2A6-437B-AF58-22A5F09B6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0" y="1283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id-ID"/>
            </a:p>
          </p:txBody>
        </p:sp>
        <p:sp>
          <p:nvSpPr>
            <p:cNvPr id="2129" name="Rectangle 81">
              <a:extLst>
                <a:ext uri="{FF2B5EF4-FFF2-40B4-BE49-F238E27FC236}">
                  <a16:creationId xmlns:a16="http://schemas.microsoft.com/office/drawing/2014/main" id="{6A7306A4-4CD4-4F76-AF7B-DA03F4995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1263"/>
              <a:ext cx="9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id-ID" sz="2200">
                  <a:solidFill>
                    <a:srgbClr val="000000"/>
                  </a:solidFill>
                  <a:latin typeface="Symbol" panose="05050102010706020507" pitchFamily="18" charset="2"/>
                </a:rPr>
                <a:t>=</a:t>
              </a:r>
              <a:endParaRPr lang="en-US" altLang="id-ID"/>
            </a:p>
          </p:txBody>
        </p:sp>
      </p:grpSp>
      <p:pic>
        <p:nvPicPr>
          <p:cNvPr id="82" name="Gambar 81">
            <a:extLst>
              <a:ext uri="{FF2B5EF4-FFF2-40B4-BE49-F238E27FC236}">
                <a16:creationId xmlns:a16="http://schemas.microsoft.com/office/drawing/2014/main" id="{0515FE9D-F6A2-4513-BBD2-68B403C4DF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0">
            <a:extLst>
              <a:ext uri="{FF2B5EF4-FFF2-40B4-BE49-F238E27FC236}">
                <a16:creationId xmlns:a16="http://schemas.microsoft.com/office/drawing/2014/main" id="{A6932DC5-930C-4244-90F6-6062F570E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75911"/>
            <a:ext cx="6983413" cy="562630"/>
          </a:xfrm>
          <a:prstGeom prst="flowChartTerminator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cs typeface="Times New Roman" panose="02020603050405020304" pitchFamily="18" charset="0"/>
              </a:rPr>
              <a:t>3.3    GERAK LURUS BERATURAN (GLB)</a:t>
            </a:r>
          </a:p>
        </p:txBody>
      </p:sp>
      <p:sp>
        <p:nvSpPr>
          <p:cNvPr id="6147" name="Text Box 5">
            <a:extLst>
              <a:ext uri="{FF2B5EF4-FFF2-40B4-BE49-F238E27FC236}">
                <a16:creationId xmlns:a16="http://schemas.microsoft.com/office/drawing/2014/main" id="{50E2D0FA-82F0-4071-8DB3-D5894F1AF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1" y="1052513"/>
            <a:ext cx="6143625" cy="394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Gerak benda pada lintasan lurus dengan kecepatan tetap</a:t>
            </a:r>
          </a:p>
        </p:txBody>
      </p:sp>
      <p:sp>
        <p:nvSpPr>
          <p:cNvPr id="6148" name="Text Box 7">
            <a:extLst>
              <a:ext uri="{FF2B5EF4-FFF2-40B4-BE49-F238E27FC236}">
                <a16:creationId xmlns:a16="http://schemas.microsoft.com/office/drawing/2014/main" id="{9B400C54-75B3-4E3C-8348-CF0BA2771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025" y="4724401"/>
            <a:ext cx="19685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X = x</a:t>
            </a:r>
            <a:r>
              <a:rPr lang="en-US" altLang="id-ID" b="1" baseline="-25000">
                <a:cs typeface="Times New Roman" panose="02020603050405020304" pitchFamily="18" charset="0"/>
              </a:rPr>
              <a:t>0</a:t>
            </a:r>
            <a:r>
              <a:rPr lang="en-US" altLang="id-ID" b="1">
                <a:cs typeface="Times New Roman" panose="02020603050405020304" pitchFamily="18" charset="0"/>
              </a:rPr>
              <a:t> + vt</a:t>
            </a:r>
          </a:p>
        </p:txBody>
      </p:sp>
      <p:grpSp>
        <p:nvGrpSpPr>
          <p:cNvPr id="6149" name="Group 15">
            <a:extLst>
              <a:ext uri="{FF2B5EF4-FFF2-40B4-BE49-F238E27FC236}">
                <a16:creationId xmlns:a16="http://schemas.microsoft.com/office/drawing/2014/main" id="{5999EC60-CA34-4384-B161-D3813D60B7DD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2746375"/>
            <a:ext cx="2160588" cy="1720850"/>
            <a:chOff x="2563" y="1525"/>
            <a:chExt cx="1406" cy="1211"/>
          </a:xfrm>
        </p:grpSpPr>
        <p:sp>
          <p:nvSpPr>
            <p:cNvPr id="6172" name="Line 8">
              <a:extLst>
                <a:ext uri="{FF2B5EF4-FFF2-40B4-BE49-F238E27FC236}">
                  <a16:creationId xmlns:a16="http://schemas.microsoft.com/office/drawing/2014/main" id="{B3F48532-A10E-49CF-BB87-0B186176B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1616"/>
              <a:ext cx="0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173" name="Line 9">
              <a:extLst>
                <a:ext uri="{FF2B5EF4-FFF2-40B4-BE49-F238E27FC236}">
                  <a16:creationId xmlns:a16="http://schemas.microsoft.com/office/drawing/2014/main" id="{10C38198-6867-4ED3-ABE9-794F3E61B0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523"/>
              <a:ext cx="9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174" name="Line 10">
              <a:extLst>
                <a:ext uri="{FF2B5EF4-FFF2-40B4-BE49-F238E27FC236}">
                  <a16:creationId xmlns:a16="http://schemas.microsoft.com/office/drawing/2014/main" id="{B19F7333-45C3-4C6A-AA33-F98DC5A700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9" y="1752"/>
              <a:ext cx="771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175" name="Text Box 11">
              <a:extLst>
                <a:ext uri="{FF2B5EF4-FFF2-40B4-BE49-F238E27FC236}">
                  <a16:creationId xmlns:a16="http://schemas.microsoft.com/office/drawing/2014/main" id="{128CAEAA-2219-4247-84AD-A69021C78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478"/>
              <a:ext cx="272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76" name="Text Box 12">
              <a:extLst>
                <a:ext uri="{FF2B5EF4-FFF2-40B4-BE49-F238E27FC236}">
                  <a16:creationId xmlns:a16="http://schemas.microsoft.com/office/drawing/2014/main" id="{62458D4C-79A8-4B62-AB94-4654F00F32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3" y="2129"/>
              <a:ext cx="272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x</a:t>
              </a:r>
              <a:r>
                <a:rPr lang="en-US" altLang="id-ID" b="1" baseline="-25000"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77" name="Text Box 13">
              <a:extLst>
                <a:ext uri="{FF2B5EF4-FFF2-40B4-BE49-F238E27FC236}">
                  <a16:creationId xmlns:a16="http://schemas.microsoft.com/office/drawing/2014/main" id="{50040C32-2FD9-42C6-8469-E8F2C5645B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3" y="1525"/>
              <a:ext cx="272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x</a:t>
              </a:r>
              <a:endParaRPr lang="en-US" altLang="id-ID" b="1" baseline="-25000">
                <a:cs typeface="Times New Roman" panose="02020603050405020304" pitchFamily="18" charset="0"/>
              </a:endParaRPr>
            </a:p>
          </p:txBody>
        </p:sp>
        <p:sp>
          <p:nvSpPr>
            <p:cNvPr id="6178" name="Text Box 14">
              <a:extLst>
                <a:ext uri="{FF2B5EF4-FFF2-40B4-BE49-F238E27FC236}">
                  <a16:creationId xmlns:a16="http://schemas.microsoft.com/office/drawing/2014/main" id="{FA88F8A4-C5BF-4D9A-B40C-5BA17AB19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7" y="2478"/>
              <a:ext cx="272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t</a:t>
              </a:r>
              <a:endParaRPr lang="en-US" altLang="id-ID" b="1" baseline="-25000">
                <a:cs typeface="Times New Roman" panose="02020603050405020304" pitchFamily="18" charset="0"/>
              </a:endParaRPr>
            </a:p>
          </p:txBody>
        </p:sp>
      </p:grpSp>
      <p:sp>
        <p:nvSpPr>
          <p:cNvPr id="6150" name="Text Box 17">
            <a:extLst>
              <a:ext uri="{FF2B5EF4-FFF2-40B4-BE49-F238E27FC236}">
                <a16:creationId xmlns:a16="http://schemas.microsoft.com/office/drawing/2014/main" id="{1EBACFF0-8875-4A33-B9BB-DB90E2CF9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7225" y="4762501"/>
            <a:ext cx="1944688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id-ID" b="1">
                <a:cs typeface="Times New Roman" panose="02020603050405020304" pitchFamily="18" charset="0"/>
              </a:rPr>
              <a:t>V = Konstan</a:t>
            </a:r>
          </a:p>
        </p:txBody>
      </p:sp>
      <p:grpSp>
        <p:nvGrpSpPr>
          <p:cNvPr id="6151" name="Group 27">
            <a:extLst>
              <a:ext uri="{FF2B5EF4-FFF2-40B4-BE49-F238E27FC236}">
                <a16:creationId xmlns:a16="http://schemas.microsoft.com/office/drawing/2014/main" id="{A0C99334-BFEF-43B7-82FC-A678B418AB39}"/>
              </a:ext>
            </a:extLst>
          </p:cNvPr>
          <p:cNvGrpSpPr>
            <a:grpSpLocks/>
          </p:cNvGrpSpPr>
          <p:nvPr/>
        </p:nvGrpSpPr>
        <p:grpSpPr bwMode="auto">
          <a:xfrm>
            <a:off x="6961188" y="2746375"/>
            <a:ext cx="2087562" cy="1720850"/>
            <a:chOff x="2835" y="2478"/>
            <a:chExt cx="1406" cy="1211"/>
          </a:xfrm>
        </p:grpSpPr>
        <p:sp>
          <p:nvSpPr>
            <p:cNvPr id="6165" name="Line 19">
              <a:extLst>
                <a:ext uri="{FF2B5EF4-FFF2-40B4-BE49-F238E27FC236}">
                  <a16:creationId xmlns:a16="http://schemas.microsoft.com/office/drawing/2014/main" id="{8046002E-8CD5-4E4A-8254-9AE43E7EAC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569"/>
              <a:ext cx="0" cy="9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166" name="Line 20">
              <a:extLst>
                <a:ext uri="{FF2B5EF4-FFF2-40B4-BE49-F238E27FC236}">
                  <a16:creationId xmlns:a16="http://schemas.microsoft.com/office/drawing/2014/main" id="{8934A221-51E4-441B-A556-9A489DF476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3476"/>
              <a:ext cx="9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167" name="Text Box 22">
              <a:extLst>
                <a:ext uri="{FF2B5EF4-FFF2-40B4-BE49-F238E27FC236}">
                  <a16:creationId xmlns:a16="http://schemas.microsoft.com/office/drawing/2014/main" id="{826E574B-D14F-4748-BB44-F14F65399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431"/>
              <a:ext cx="271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68" name="Text Box 23">
              <a:extLst>
                <a:ext uri="{FF2B5EF4-FFF2-40B4-BE49-F238E27FC236}">
                  <a16:creationId xmlns:a16="http://schemas.microsoft.com/office/drawing/2014/main" id="{CC2389BB-296D-4B87-9FF3-6627B7E1F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3" y="2849"/>
              <a:ext cx="86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 baseline="-25000">
                  <a:cs typeface="Times New Roman" panose="02020603050405020304" pitchFamily="18" charset="0"/>
                </a:rPr>
                <a:t>V = konstan</a:t>
              </a:r>
            </a:p>
          </p:txBody>
        </p:sp>
        <p:sp>
          <p:nvSpPr>
            <p:cNvPr id="6169" name="Text Box 24">
              <a:extLst>
                <a:ext uri="{FF2B5EF4-FFF2-40B4-BE49-F238E27FC236}">
                  <a16:creationId xmlns:a16="http://schemas.microsoft.com/office/drawing/2014/main" id="{5AD06E66-7CC4-4CAC-9804-8C83E88009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478"/>
              <a:ext cx="272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v</a:t>
              </a:r>
              <a:endParaRPr lang="en-US" altLang="id-ID" b="1" baseline="-25000">
                <a:cs typeface="Times New Roman" panose="02020603050405020304" pitchFamily="18" charset="0"/>
              </a:endParaRPr>
            </a:p>
          </p:txBody>
        </p:sp>
        <p:sp>
          <p:nvSpPr>
            <p:cNvPr id="6170" name="Text Box 25">
              <a:extLst>
                <a:ext uri="{FF2B5EF4-FFF2-40B4-BE49-F238E27FC236}">
                  <a16:creationId xmlns:a16="http://schemas.microsoft.com/office/drawing/2014/main" id="{66F5240D-63F9-4832-ABF2-0CABF38CEF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3431"/>
              <a:ext cx="272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t</a:t>
              </a:r>
              <a:endParaRPr lang="en-US" altLang="id-ID" b="1" baseline="-25000">
                <a:cs typeface="Times New Roman" panose="02020603050405020304" pitchFamily="18" charset="0"/>
              </a:endParaRPr>
            </a:p>
          </p:txBody>
        </p:sp>
        <p:sp>
          <p:nvSpPr>
            <p:cNvPr id="6171" name="Line 26">
              <a:extLst>
                <a:ext uri="{FF2B5EF4-FFF2-40B4-BE49-F238E27FC236}">
                  <a16:creationId xmlns:a16="http://schemas.microsoft.com/office/drawing/2014/main" id="{F9D9E722-A2AB-4418-9A61-3138706BE4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3067"/>
              <a:ext cx="8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6153" name="Text Box 29">
            <a:extLst>
              <a:ext uri="{FF2B5EF4-FFF2-40B4-BE49-F238E27FC236}">
                <a16:creationId xmlns:a16="http://schemas.microsoft.com/office/drawing/2014/main" id="{CB9CCDBC-2A4A-436D-852B-37C61C713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3.6</a:t>
            </a:r>
          </a:p>
        </p:txBody>
      </p:sp>
      <p:grpSp>
        <p:nvGrpSpPr>
          <p:cNvPr id="6155" name="Group 35">
            <a:extLst>
              <a:ext uri="{FF2B5EF4-FFF2-40B4-BE49-F238E27FC236}">
                <a16:creationId xmlns:a16="http://schemas.microsoft.com/office/drawing/2014/main" id="{54A08F02-D5F0-47AF-BD0C-D189081397DF}"/>
              </a:ext>
            </a:extLst>
          </p:cNvPr>
          <p:cNvGrpSpPr>
            <a:grpSpLocks/>
          </p:cNvGrpSpPr>
          <p:nvPr/>
        </p:nvGrpSpPr>
        <p:grpSpPr bwMode="auto">
          <a:xfrm>
            <a:off x="3144839" y="1798639"/>
            <a:ext cx="1944687" cy="549275"/>
            <a:chOff x="612" y="1133"/>
            <a:chExt cx="1225" cy="346"/>
          </a:xfrm>
        </p:grpSpPr>
        <p:sp>
          <p:nvSpPr>
            <p:cNvPr id="6163" name="AutoShape 32">
              <a:extLst>
                <a:ext uri="{FF2B5EF4-FFF2-40B4-BE49-F238E27FC236}">
                  <a16:creationId xmlns:a16="http://schemas.microsoft.com/office/drawing/2014/main" id="{8DDFB432-B810-4E60-A590-3FEBDF19B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" y="1162"/>
              <a:ext cx="1225" cy="317"/>
            </a:xfrm>
            <a:prstGeom prst="downArrowCallout">
              <a:avLst>
                <a:gd name="adj1" fmla="val 96609"/>
                <a:gd name="adj2" fmla="val 96609"/>
                <a:gd name="adj3" fmla="val 16667"/>
                <a:gd name="adj4" fmla="val 66667"/>
              </a:avLst>
            </a:prstGeom>
            <a:solidFill>
              <a:srgbClr val="FFA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6164" name="Text Box 6">
              <a:extLst>
                <a:ext uri="{FF2B5EF4-FFF2-40B4-BE49-F238E27FC236}">
                  <a16:creationId xmlns:a16="http://schemas.microsoft.com/office/drawing/2014/main" id="{EECA847B-A016-49D7-8C9B-70208912D7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" y="1133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id-ID">
                  <a:cs typeface="Times New Roman" panose="02020603050405020304" pitchFamily="18" charset="0"/>
                </a:rPr>
                <a:t>  Posisi</a:t>
              </a:r>
            </a:p>
          </p:txBody>
        </p:sp>
      </p:grpSp>
      <p:grpSp>
        <p:nvGrpSpPr>
          <p:cNvPr id="6156" name="Group 36">
            <a:extLst>
              <a:ext uri="{FF2B5EF4-FFF2-40B4-BE49-F238E27FC236}">
                <a16:creationId xmlns:a16="http://schemas.microsoft.com/office/drawing/2014/main" id="{8E89E959-357B-4654-AB3F-0E5AA7567BED}"/>
              </a:ext>
            </a:extLst>
          </p:cNvPr>
          <p:cNvGrpSpPr>
            <a:grpSpLocks/>
          </p:cNvGrpSpPr>
          <p:nvPr/>
        </p:nvGrpSpPr>
        <p:grpSpPr bwMode="auto">
          <a:xfrm>
            <a:off x="7032625" y="1811339"/>
            <a:ext cx="1944688" cy="536575"/>
            <a:chOff x="3198" y="1141"/>
            <a:chExt cx="1225" cy="338"/>
          </a:xfrm>
        </p:grpSpPr>
        <p:sp>
          <p:nvSpPr>
            <p:cNvPr id="6161" name="AutoShape 34">
              <a:extLst>
                <a:ext uri="{FF2B5EF4-FFF2-40B4-BE49-F238E27FC236}">
                  <a16:creationId xmlns:a16="http://schemas.microsoft.com/office/drawing/2014/main" id="{FDDE205F-F6AC-4171-9898-D374AD3D6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1162"/>
              <a:ext cx="1225" cy="317"/>
            </a:xfrm>
            <a:prstGeom prst="downArrowCallout">
              <a:avLst>
                <a:gd name="adj1" fmla="val 96609"/>
                <a:gd name="adj2" fmla="val 96609"/>
                <a:gd name="adj3" fmla="val 16667"/>
                <a:gd name="adj4" fmla="val 66667"/>
              </a:avLst>
            </a:prstGeom>
            <a:solidFill>
              <a:srgbClr val="FFA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6162" name="Text Box 16">
              <a:extLst>
                <a:ext uri="{FF2B5EF4-FFF2-40B4-BE49-F238E27FC236}">
                  <a16:creationId xmlns:a16="http://schemas.microsoft.com/office/drawing/2014/main" id="{D5E89223-30D6-40B5-8615-A5BE84B770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2" y="1141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id-ID">
                  <a:cs typeface="Times New Roman" panose="02020603050405020304" pitchFamily="18" charset="0"/>
                </a:rPr>
                <a:t>Kecepatan</a:t>
              </a:r>
            </a:p>
          </p:txBody>
        </p:sp>
      </p:grpSp>
      <p:grpSp>
        <p:nvGrpSpPr>
          <p:cNvPr id="6157" name="Group 44">
            <a:extLst>
              <a:ext uri="{FF2B5EF4-FFF2-40B4-BE49-F238E27FC236}">
                <a16:creationId xmlns:a16="http://schemas.microsoft.com/office/drawing/2014/main" id="{5AF9F702-7E44-47B8-A500-CE69C2152A14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2420939"/>
            <a:ext cx="8137525" cy="2808287"/>
            <a:chOff x="295" y="1525"/>
            <a:chExt cx="5126" cy="1769"/>
          </a:xfrm>
        </p:grpSpPr>
        <p:sp>
          <p:nvSpPr>
            <p:cNvPr id="6158" name="AutoShape 40">
              <a:extLst>
                <a:ext uri="{FF2B5EF4-FFF2-40B4-BE49-F238E27FC236}">
                  <a16:creationId xmlns:a16="http://schemas.microsoft.com/office/drawing/2014/main" id="{0A7F2C71-0870-499F-A816-5C0FEE7F9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1525"/>
              <a:ext cx="2722" cy="1769"/>
            </a:xfrm>
            <a:prstGeom prst="hexagon">
              <a:avLst>
                <a:gd name="adj" fmla="val 38468"/>
                <a:gd name="vf" fmla="val 115470"/>
              </a:avLst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6159" name="AutoShape 42">
              <a:extLst>
                <a:ext uri="{FF2B5EF4-FFF2-40B4-BE49-F238E27FC236}">
                  <a16:creationId xmlns:a16="http://schemas.microsoft.com/office/drawing/2014/main" id="{94928356-3451-4911-815D-A18192275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1525"/>
              <a:ext cx="2722" cy="1769"/>
            </a:xfrm>
            <a:prstGeom prst="hexagon">
              <a:avLst>
                <a:gd name="adj" fmla="val 38468"/>
                <a:gd name="vf" fmla="val 115470"/>
              </a:avLst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6160" name="AutoShape 43">
              <a:extLst>
                <a:ext uri="{FF2B5EF4-FFF2-40B4-BE49-F238E27FC236}">
                  <a16:creationId xmlns:a16="http://schemas.microsoft.com/office/drawing/2014/main" id="{F5619A6F-DF50-4D93-B8BC-83E834315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197"/>
              <a:ext cx="317" cy="414"/>
            </a:xfrm>
            <a:prstGeom prst="flowChartDecision">
              <a:avLst/>
            </a:prstGeom>
            <a:gradFill rotWithShape="1">
              <a:gsLst>
                <a:gs pos="0">
                  <a:srgbClr val="FFCAE5"/>
                </a:gs>
                <a:gs pos="50000">
                  <a:srgbClr val="FF3399"/>
                </a:gs>
                <a:gs pos="100000">
                  <a:srgbClr val="FFCAE5"/>
                </a:gs>
              </a:gsLst>
              <a:lin ang="0" scaled="1"/>
            </a:gra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</p:grpSp>
      <p:sp>
        <p:nvSpPr>
          <p:cNvPr id="6180" name="Text Box 5">
            <a:extLst>
              <a:ext uri="{FF2B5EF4-FFF2-40B4-BE49-F238E27FC236}">
                <a16:creationId xmlns:a16="http://schemas.microsoft.com/office/drawing/2014/main" id="{853D9707-62AC-4FA4-8792-51BCD0758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13" y="5795963"/>
            <a:ext cx="3333750" cy="39421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id-ID" b="1"/>
              <a:t>Catatan	:  </a:t>
            </a:r>
            <a:r>
              <a:rPr lang="en-US" altLang="id-ID"/>
              <a:t>Percepatan (a) = 0</a:t>
            </a:r>
          </a:p>
        </p:txBody>
      </p:sp>
      <p:pic>
        <p:nvPicPr>
          <p:cNvPr id="34" name="Gambar 33">
            <a:extLst>
              <a:ext uri="{FF2B5EF4-FFF2-40B4-BE49-F238E27FC236}">
                <a16:creationId xmlns:a16="http://schemas.microsoft.com/office/drawing/2014/main" id="{998C4825-424C-4B24-8044-2A21CC7F91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>
            <a:extLst>
              <a:ext uri="{FF2B5EF4-FFF2-40B4-BE49-F238E27FC236}">
                <a16:creationId xmlns:a16="http://schemas.microsoft.com/office/drawing/2014/main" id="{44D76CC5-57A8-45F4-B2EF-390E50DDE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3.7</a:t>
            </a:r>
          </a:p>
        </p:txBody>
      </p:sp>
      <p:sp>
        <p:nvSpPr>
          <p:cNvPr id="7172" name="AutoShape 42">
            <a:extLst>
              <a:ext uri="{FF2B5EF4-FFF2-40B4-BE49-F238E27FC236}">
                <a16:creationId xmlns:a16="http://schemas.microsoft.com/office/drawing/2014/main" id="{9783984A-ACA7-4076-99D2-B24ED5B2F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64798"/>
            <a:ext cx="7488238" cy="562630"/>
          </a:xfrm>
          <a:prstGeom prst="flowChartTerminator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cs typeface="Times New Roman" panose="02020603050405020304" pitchFamily="18" charset="0"/>
              </a:rPr>
              <a:t>3.4    GERAK LURUS BERUBAH BERATURAN (GLBB)</a:t>
            </a:r>
          </a:p>
        </p:txBody>
      </p:sp>
      <p:sp>
        <p:nvSpPr>
          <p:cNvPr id="7197" name="Text Box 5">
            <a:extLst>
              <a:ext uri="{FF2B5EF4-FFF2-40B4-BE49-F238E27FC236}">
                <a16:creationId xmlns:a16="http://schemas.microsoft.com/office/drawing/2014/main" id="{87ED2184-D430-4019-A22D-75905762F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947739"/>
            <a:ext cx="6408737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15000"/>
              </a:spcBef>
            </a:pPr>
            <a:r>
              <a:rPr lang="en-US" altLang="id-ID">
                <a:cs typeface="Times New Roman" panose="02020603050405020304" pitchFamily="18" charset="0"/>
              </a:rPr>
              <a:t>Gerak lurus yang percepatannya tidak berubah (tetap) terhadap waktu </a:t>
            </a:r>
            <a:r>
              <a:rPr lang="en-US" altLang="id-ID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id-ID">
                <a:cs typeface="Times New Roman" panose="02020603050405020304" pitchFamily="18" charset="0"/>
              </a:rPr>
              <a:t> dipercepat beraturan</a:t>
            </a:r>
          </a:p>
        </p:txBody>
      </p:sp>
      <p:grpSp>
        <p:nvGrpSpPr>
          <p:cNvPr id="7211" name="Group 43">
            <a:extLst>
              <a:ext uri="{FF2B5EF4-FFF2-40B4-BE49-F238E27FC236}">
                <a16:creationId xmlns:a16="http://schemas.microsoft.com/office/drawing/2014/main" id="{BEA6938D-169E-49ED-85EA-70F9C9BBC7F5}"/>
              </a:ext>
            </a:extLst>
          </p:cNvPr>
          <p:cNvGrpSpPr>
            <a:grpSpLocks/>
          </p:cNvGrpSpPr>
          <p:nvPr/>
        </p:nvGrpSpPr>
        <p:grpSpPr bwMode="auto">
          <a:xfrm>
            <a:off x="2281239" y="2419350"/>
            <a:ext cx="7343775" cy="3817938"/>
            <a:chOff x="484" y="1480"/>
            <a:chExt cx="4800" cy="2767"/>
          </a:xfrm>
        </p:grpSpPr>
        <p:grpSp>
          <p:nvGrpSpPr>
            <p:cNvPr id="7171" name="Group 68">
              <a:extLst>
                <a:ext uri="{FF2B5EF4-FFF2-40B4-BE49-F238E27FC236}">
                  <a16:creationId xmlns:a16="http://schemas.microsoft.com/office/drawing/2014/main" id="{4A3951EB-78D2-4BBD-BF82-D513F1436E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6" y="2614"/>
              <a:ext cx="2358" cy="1633"/>
              <a:chOff x="1746" y="2614"/>
              <a:chExt cx="2358" cy="1633"/>
            </a:xfrm>
          </p:grpSpPr>
          <p:sp>
            <p:nvSpPr>
              <p:cNvPr id="7199" name="AutoShape 59">
                <a:extLst>
                  <a:ext uri="{FF2B5EF4-FFF2-40B4-BE49-F238E27FC236}">
                    <a16:creationId xmlns:a16="http://schemas.microsoft.com/office/drawing/2014/main" id="{6B99B251-F553-402E-AF63-D42A0D6006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6" y="2614"/>
                <a:ext cx="2358" cy="1633"/>
              </a:xfrm>
              <a:prstGeom prst="octagon">
                <a:avLst>
                  <a:gd name="adj" fmla="val 29287"/>
                </a:avLst>
              </a:prstGeom>
              <a:solidFill>
                <a:srgbClr val="FFFF99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Times New Roman" panose="02020603050405020304" pitchFamily="18" charset="0"/>
                </a:endParaRPr>
              </a:p>
            </p:txBody>
          </p:sp>
          <p:sp>
            <p:nvSpPr>
              <p:cNvPr id="7200" name="Text Box 31">
                <a:extLst>
                  <a:ext uri="{FF2B5EF4-FFF2-40B4-BE49-F238E27FC236}">
                    <a16:creationId xmlns:a16="http://schemas.microsoft.com/office/drawing/2014/main" id="{D4551336-6322-4C9E-9B4E-CEF4301B78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1" y="2659"/>
                <a:ext cx="1044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id-ID" b="1" u="sng">
                    <a:cs typeface="Times New Roman" panose="02020603050405020304" pitchFamily="18" charset="0"/>
                  </a:rPr>
                  <a:t>Percepatan</a:t>
                </a:r>
              </a:p>
            </p:txBody>
          </p:sp>
          <p:grpSp>
            <p:nvGrpSpPr>
              <p:cNvPr id="7201" name="Group 40">
                <a:extLst>
                  <a:ext uri="{FF2B5EF4-FFF2-40B4-BE49-F238E27FC236}">
                    <a16:creationId xmlns:a16="http://schemas.microsoft.com/office/drawing/2014/main" id="{D14EF096-D03B-489D-B0B4-332ACDA437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36" y="2963"/>
                <a:ext cx="1270" cy="1065"/>
                <a:chOff x="1474" y="2886"/>
                <a:chExt cx="1270" cy="1065"/>
              </a:xfrm>
            </p:grpSpPr>
            <p:sp>
              <p:nvSpPr>
                <p:cNvPr id="7203" name="Line 33">
                  <a:extLst>
                    <a:ext uri="{FF2B5EF4-FFF2-40B4-BE49-F238E27FC236}">
                      <a16:creationId xmlns:a16="http://schemas.microsoft.com/office/drawing/2014/main" id="{D5F6EA19-346C-477A-9CE0-343C3FA85B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78" y="2962"/>
                  <a:ext cx="0" cy="761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204" name="Line 34">
                  <a:extLst>
                    <a:ext uri="{FF2B5EF4-FFF2-40B4-BE49-F238E27FC236}">
                      <a16:creationId xmlns:a16="http://schemas.microsoft.com/office/drawing/2014/main" id="{CEB7CE0D-07BE-4488-B8A3-56CD05FF8A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78" y="3723"/>
                  <a:ext cx="861" cy="0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205" name="Text Box 35">
                  <a:extLst>
                    <a:ext uri="{FF2B5EF4-FFF2-40B4-BE49-F238E27FC236}">
                      <a16:creationId xmlns:a16="http://schemas.microsoft.com/office/drawing/2014/main" id="{E554171A-4B63-4060-891E-66C1D211D13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14" y="3685"/>
                  <a:ext cx="245" cy="2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7206" name="Text Box 36">
                  <a:extLst>
                    <a:ext uri="{FF2B5EF4-FFF2-40B4-BE49-F238E27FC236}">
                      <a16:creationId xmlns:a16="http://schemas.microsoft.com/office/drawing/2014/main" id="{E99D95E0-190C-4149-B4CC-909F5BE6EEE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61" y="3157"/>
                  <a:ext cx="778" cy="1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 baseline="-25000">
                      <a:cs typeface="Times New Roman" panose="02020603050405020304" pitchFamily="18" charset="0"/>
                    </a:rPr>
                    <a:t>a = konstan</a:t>
                  </a:r>
                </a:p>
              </p:txBody>
            </p:sp>
            <p:sp>
              <p:nvSpPr>
                <p:cNvPr id="7207" name="Text Box 37">
                  <a:extLst>
                    <a:ext uri="{FF2B5EF4-FFF2-40B4-BE49-F238E27FC236}">
                      <a16:creationId xmlns:a16="http://schemas.microsoft.com/office/drawing/2014/main" id="{7AD9D25D-A537-42F4-93CA-B6AE6F072F8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74" y="2886"/>
                  <a:ext cx="246" cy="2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>
                      <a:cs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7208" name="Text Box 38">
                  <a:extLst>
                    <a:ext uri="{FF2B5EF4-FFF2-40B4-BE49-F238E27FC236}">
                      <a16:creationId xmlns:a16="http://schemas.microsoft.com/office/drawing/2014/main" id="{5E0D5399-586A-406D-9F87-00A4CEE4B20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8" y="3685"/>
                  <a:ext cx="246" cy="2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>
                      <a:cs typeface="Times New Roman" panose="02020603050405020304" pitchFamily="18" charset="0"/>
                    </a:rPr>
                    <a:t>t</a:t>
                  </a:r>
                  <a:endParaRPr lang="en-US" altLang="id-ID" b="1" baseline="-250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209" name="Line 39">
                  <a:extLst>
                    <a:ext uri="{FF2B5EF4-FFF2-40B4-BE49-F238E27FC236}">
                      <a16:creationId xmlns:a16="http://schemas.microsoft.com/office/drawing/2014/main" id="{832EFE8B-AB07-4B2E-A895-67357EE4A3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78" y="3380"/>
                  <a:ext cx="779" cy="0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7202" name="Text Box 41">
                <a:extLst>
                  <a:ext uri="{FF2B5EF4-FFF2-40B4-BE49-F238E27FC236}">
                    <a16:creationId xmlns:a16="http://schemas.microsoft.com/office/drawing/2014/main" id="{9B308F71-9AE1-47D5-9069-58B192721D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1" y="3929"/>
                <a:ext cx="1134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id-ID" b="1">
                    <a:cs typeface="Times New Roman" panose="02020603050405020304" pitchFamily="18" charset="0"/>
                  </a:rPr>
                  <a:t>a = Konstan</a:t>
                </a:r>
              </a:p>
            </p:txBody>
          </p:sp>
        </p:grpSp>
        <p:grpSp>
          <p:nvGrpSpPr>
            <p:cNvPr id="7175" name="Group 66">
              <a:extLst>
                <a:ext uri="{FF2B5EF4-FFF2-40B4-BE49-F238E27FC236}">
                  <a16:creationId xmlns:a16="http://schemas.microsoft.com/office/drawing/2014/main" id="{D575CFB3-33F1-457E-B5E9-5A7747DF1F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" y="1480"/>
              <a:ext cx="1942" cy="2144"/>
              <a:chOff x="484" y="1480"/>
              <a:chExt cx="1942" cy="2144"/>
            </a:xfrm>
          </p:grpSpPr>
          <p:sp>
            <p:nvSpPr>
              <p:cNvPr id="7188" name="AutoShape 60">
                <a:extLst>
                  <a:ext uri="{FF2B5EF4-FFF2-40B4-BE49-F238E27FC236}">
                    <a16:creationId xmlns:a16="http://schemas.microsoft.com/office/drawing/2014/main" id="{6B1A2305-16E0-419D-A217-7BA7E3BA1C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656474">
                <a:off x="484" y="1480"/>
                <a:ext cx="1942" cy="2144"/>
              </a:xfrm>
              <a:prstGeom prst="homePlate">
                <a:avLst>
                  <a:gd name="adj" fmla="val 25000"/>
                </a:avLst>
              </a:prstGeom>
              <a:solidFill>
                <a:srgbClr val="FFFF99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89" name="Group 29">
                <a:extLst>
                  <a:ext uri="{FF2B5EF4-FFF2-40B4-BE49-F238E27FC236}">
                    <a16:creationId xmlns:a16="http://schemas.microsoft.com/office/drawing/2014/main" id="{28C8E609-0108-45B3-94FF-1A838059DA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94" y="2026"/>
                <a:ext cx="1270" cy="1004"/>
                <a:chOff x="1247" y="1117"/>
                <a:chExt cx="1361" cy="1160"/>
              </a:xfrm>
            </p:grpSpPr>
            <p:sp>
              <p:nvSpPr>
                <p:cNvPr id="7192" name="Line 10">
                  <a:extLst>
                    <a:ext uri="{FF2B5EF4-FFF2-40B4-BE49-F238E27FC236}">
                      <a16:creationId xmlns:a16="http://schemas.microsoft.com/office/drawing/2014/main" id="{5C132CF5-6CCF-4DFD-A07E-A441A31AFD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6" y="1198"/>
                  <a:ext cx="0" cy="812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193" name="Line 11">
                  <a:extLst>
                    <a:ext uri="{FF2B5EF4-FFF2-40B4-BE49-F238E27FC236}">
                      <a16:creationId xmlns:a16="http://schemas.microsoft.com/office/drawing/2014/main" id="{5D0336E5-0A6A-4A7B-BA52-4730F3F5DF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6" y="2010"/>
                  <a:ext cx="922" cy="0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194" name="Text Box 15">
                  <a:extLst>
                    <a:ext uri="{FF2B5EF4-FFF2-40B4-BE49-F238E27FC236}">
                      <a16:creationId xmlns:a16="http://schemas.microsoft.com/office/drawing/2014/main" id="{C2484DAB-2A30-4F2D-BF3C-D556D5D058A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47" y="1117"/>
                  <a:ext cx="265" cy="3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>
                      <a:cs typeface="Times New Roman" panose="02020603050405020304" pitchFamily="18" charset="0"/>
                    </a:rPr>
                    <a:t>x</a:t>
                  </a:r>
                  <a:endParaRPr lang="en-US" altLang="id-ID" b="1" baseline="-250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95" name="Text Box 16">
                  <a:extLst>
                    <a:ext uri="{FF2B5EF4-FFF2-40B4-BE49-F238E27FC236}">
                      <a16:creationId xmlns:a16="http://schemas.microsoft.com/office/drawing/2014/main" id="{6D438280-75DA-4769-8F1D-9DE87A7C6B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43" y="1970"/>
                  <a:ext cx="265" cy="3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>
                      <a:cs typeface="Times New Roman" panose="02020603050405020304" pitchFamily="18" charset="0"/>
                    </a:rPr>
                    <a:t>t</a:t>
                  </a:r>
                  <a:endParaRPr lang="en-US" altLang="id-ID" b="1" baseline="-250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96" name="Arc 18">
                  <a:extLst>
                    <a:ext uri="{FF2B5EF4-FFF2-40B4-BE49-F238E27FC236}">
                      <a16:creationId xmlns:a16="http://schemas.microsoft.com/office/drawing/2014/main" id="{B142454A-9648-4DD6-B027-65CF954733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9594" flipV="1">
                  <a:off x="1485" y="1343"/>
                  <a:ext cx="674" cy="454"/>
                </a:xfrm>
                <a:custGeom>
                  <a:avLst/>
                  <a:gdLst>
                    <a:gd name="T0" fmla="*/ 0 w 21452"/>
                    <a:gd name="T1" fmla="*/ 0 h 21600"/>
                    <a:gd name="T2" fmla="*/ 674 w 21452"/>
                    <a:gd name="T3" fmla="*/ 401 h 21600"/>
                    <a:gd name="T4" fmla="*/ 0 w 21452"/>
                    <a:gd name="T5" fmla="*/ 454 h 21600"/>
                    <a:gd name="T6" fmla="*/ 0 60000 65536"/>
                    <a:gd name="T7" fmla="*/ 0 60000 65536"/>
                    <a:gd name="T8" fmla="*/ 0 60000 65536"/>
                    <a:gd name="T9" fmla="*/ 0 w 21452"/>
                    <a:gd name="T10" fmla="*/ 0 h 21600"/>
                    <a:gd name="T11" fmla="*/ 21452 w 2145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452" h="21600" fill="none" extrusionOk="0">
                      <a:moveTo>
                        <a:pt x="-1" y="0"/>
                      </a:moveTo>
                      <a:cubicBezTo>
                        <a:pt x="10952" y="0"/>
                        <a:pt x="20172" y="8198"/>
                        <a:pt x="21452" y="19075"/>
                      </a:cubicBezTo>
                    </a:path>
                    <a:path w="21452" h="21600" stroke="0" extrusionOk="0">
                      <a:moveTo>
                        <a:pt x="-1" y="0"/>
                      </a:moveTo>
                      <a:cubicBezTo>
                        <a:pt x="10952" y="0"/>
                        <a:pt x="20172" y="8198"/>
                        <a:pt x="21452" y="19075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2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10800000"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id-ID" altLang="id-ID"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190" name="Text Box 19">
                <a:extLst>
                  <a:ext uri="{FF2B5EF4-FFF2-40B4-BE49-F238E27FC236}">
                    <a16:creationId xmlns:a16="http://schemas.microsoft.com/office/drawing/2014/main" id="{2F62F1F1-E184-4E1E-B975-028CE00B73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" y="2972"/>
                <a:ext cx="1452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id-ID" b="1">
                    <a:cs typeface="Times New Roman" panose="02020603050405020304" pitchFamily="18" charset="0"/>
                  </a:rPr>
                  <a:t>x = x</a:t>
                </a:r>
                <a:r>
                  <a:rPr lang="en-US" altLang="id-ID" b="1" baseline="-25000">
                    <a:cs typeface="Times New Roman" panose="02020603050405020304" pitchFamily="18" charset="0"/>
                  </a:rPr>
                  <a:t>0 </a:t>
                </a:r>
                <a:r>
                  <a:rPr lang="en-US" altLang="id-ID" b="1">
                    <a:cs typeface="Times New Roman" panose="02020603050405020304" pitchFamily="18" charset="0"/>
                  </a:rPr>
                  <a:t>+ v</a:t>
                </a:r>
                <a:r>
                  <a:rPr lang="en-US" altLang="id-ID" b="1" baseline="-25000">
                    <a:cs typeface="Times New Roman" panose="02020603050405020304" pitchFamily="18" charset="0"/>
                  </a:rPr>
                  <a:t>0</a:t>
                </a:r>
                <a:r>
                  <a:rPr lang="en-US" altLang="id-ID" b="1">
                    <a:cs typeface="Times New Roman" panose="02020603050405020304" pitchFamily="18" charset="0"/>
                  </a:rPr>
                  <a:t>t + ½ at</a:t>
                </a:r>
                <a:r>
                  <a:rPr lang="en-US" altLang="id-ID" b="1" baseline="30000"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7191" name="Text Box 64">
                <a:extLst>
                  <a:ext uri="{FF2B5EF4-FFF2-40B4-BE49-F238E27FC236}">
                    <a16:creationId xmlns:a16="http://schemas.microsoft.com/office/drawing/2014/main" id="{04255915-02BB-4067-9267-38B821FDC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9" y="1611"/>
                <a:ext cx="104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id-ID" b="1" u="sng">
                    <a:cs typeface="Times New Roman" panose="02020603050405020304" pitchFamily="18" charset="0"/>
                  </a:rPr>
                  <a:t>Posisi</a:t>
                </a:r>
              </a:p>
            </p:txBody>
          </p:sp>
        </p:grpSp>
        <p:grpSp>
          <p:nvGrpSpPr>
            <p:cNvPr id="7176" name="Group 67">
              <a:extLst>
                <a:ext uri="{FF2B5EF4-FFF2-40B4-BE49-F238E27FC236}">
                  <a16:creationId xmlns:a16="http://schemas.microsoft.com/office/drawing/2014/main" id="{70DD4CE5-152B-483E-AD43-C15808ED60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2" y="1513"/>
              <a:ext cx="1942" cy="2144"/>
              <a:chOff x="3342" y="1513"/>
              <a:chExt cx="1942" cy="2144"/>
            </a:xfrm>
          </p:grpSpPr>
          <p:sp>
            <p:nvSpPr>
              <p:cNvPr id="7177" name="AutoShape 61">
                <a:extLst>
                  <a:ext uri="{FF2B5EF4-FFF2-40B4-BE49-F238E27FC236}">
                    <a16:creationId xmlns:a16="http://schemas.microsoft.com/office/drawing/2014/main" id="{6B44AF3F-54BE-414F-825A-E9881B36A4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329502">
                <a:off x="3342" y="1513"/>
                <a:ext cx="1942" cy="2144"/>
              </a:xfrm>
              <a:prstGeom prst="homePlate">
                <a:avLst>
                  <a:gd name="adj" fmla="val 25000"/>
                </a:avLst>
              </a:prstGeom>
              <a:solidFill>
                <a:srgbClr val="FFFF99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d-ID" altLang="id-ID"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78" name="Group 20">
                <a:extLst>
                  <a:ext uri="{FF2B5EF4-FFF2-40B4-BE49-F238E27FC236}">
                    <a16:creationId xmlns:a16="http://schemas.microsoft.com/office/drawing/2014/main" id="{9DCDB594-1B53-4A1E-A3B0-E1EA998FC8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2" y="2065"/>
                <a:ext cx="1270" cy="1011"/>
                <a:chOff x="2563" y="1525"/>
                <a:chExt cx="1406" cy="1294"/>
              </a:xfrm>
            </p:grpSpPr>
            <p:sp>
              <p:nvSpPr>
                <p:cNvPr id="7181" name="Line 21">
                  <a:extLst>
                    <a:ext uri="{FF2B5EF4-FFF2-40B4-BE49-F238E27FC236}">
                      <a16:creationId xmlns:a16="http://schemas.microsoft.com/office/drawing/2014/main" id="{4B601594-AFF2-4813-89E8-DC1113807F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9" y="1616"/>
                  <a:ext cx="0" cy="907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182" name="Line 22">
                  <a:extLst>
                    <a:ext uri="{FF2B5EF4-FFF2-40B4-BE49-F238E27FC236}">
                      <a16:creationId xmlns:a16="http://schemas.microsoft.com/office/drawing/2014/main" id="{4D121E4F-CE31-4B08-8FA2-7F871AC910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9" y="2523"/>
                  <a:ext cx="953" cy="0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183" name="Line 23">
                  <a:extLst>
                    <a:ext uri="{FF2B5EF4-FFF2-40B4-BE49-F238E27FC236}">
                      <a16:creationId xmlns:a16="http://schemas.microsoft.com/office/drawing/2014/main" id="{B87BD261-29DA-42D5-9737-180D7A5176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89" y="1752"/>
                  <a:ext cx="771" cy="499"/>
                </a:xfrm>
                <a:prstGeom prst="line">
                  <a:avLst/>
                </a:prstGeom>
                <a:noFill/>
                <a:ln w="28575">
                  <a:solidFill>
                    <a:srgbClr val="F2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7184" name="Text Box 24">
                  <a:extLst>
                    <a:ext uri="{FF2B5EF4-FFF2-40B4-BE49-F238E27FC236}">
                      <a16:creationId xmlns:a16="http://schemas.microsoft.com/office/drawing/2014/main" id="{0737ABE1-DECB-413B-B86D-8C8ADAC4F8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08" y="2479"/>
                  <a:ext cx="272" cy="3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id-ID" altLang="id-ID" b="1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5" name="Text Box 25">
                  <a:extLst>
                    <a:ext uri="{FF2B5EF4-FFF2-40B4-BE49-F238E27FC236}">
                      <a16:creationId xmlns:a16="http://schemas.microsoft.com/office/drawing/2014/main" id="{7B18652B-ABE2-4189-A846-ABB0F4035D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63" y="2129"/>
                  <a:ext cx="272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id-ID" altLang="id-ID" b="1" baseline="-250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6" name="Text Box 26">
                  <a:extLst>
                    <a:ext uri="{FF2B5EF4-FFF2-40B4-BE49-F238E27FC236}">
                      <a16:creationId xmlns:a16="http://schemas.microsoft.com/office/drawing/2014/main" id="{ABAD92B7-B92C-4938-A370-E5FEA7BCC73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63" y="1525"/>
                  <a:ext cx="272" cy="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>
                      <a:cs typeface="Times New Roman" panose="02020603050405020304" pitchFamily="18" charset="0"/>
                    </a:rPr>
                    <a:t>v</a:t>
                  </a:r>
                  <a:endParaRPr lang="en-US" altLang="id-ID" b="1" baseline="-250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7" name="Text Box 27">
                  <a:extLst>
                    <a:ext uri="{FF2B5EF4-FFF2-40B4-BE49-F238E27FC236}">
                      <a16:creationId xmlns:a16="http://schemas.microsoft.com/office/drawing/2014/main" id="{016EDDEA-8929-4FCF-A914-C1813583926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97" y="2478"/>
                  <a:ext cx="272" cy="3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id-ID" b="1">
                      <a:cs typeface="Times New Roman" panose="02020603050405020304" pitchFamily="18" charset="0"/>
                    </a:rPr>
                    <a:t>t</a:t>
                  </a:r>
                  <a:endParaRPr lang="en-US" altLang="id-ID" b="1" baseline="-25000"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179" name="Text Box 30">
                <a:extLst>
                  <a:ext uri="{FF2B5EF4-FFF2-40B4-BE49-F238E27FC236}">
                    <a16:creationId xmlns:a16="http://schemas.microsoft.com/office/drawing/2014/main" id="{92AD05FC-7BF2-4CC2-82CE-2BDF3D8B2C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14" y="3022"/>
                <a:ext cx="99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id-ID" b="1">
                    <a:cs typeface="Times New Roman" panose="02020603050405020304" pitchFamily="18" charset="0"/>
                  </a:rPr>
                  <a:t>v = v</a:t>
                </a:r>
                <a:r>
                  <a:rPr lang="en-US" altLang="id-ID" b="1" baseline="-25000">
                    <a:cs typeface="Times New Roman" panose="02020603050405020304" pitchFamily="18" charset="0"/>
                  </a:rPr>
                  <a:t>0</a:t>
                </a:r>
                <a:r>
                  <a:rPr lang="en-US" altLang="id-ID" b="1">
                    <a:cs typeface="Times New Roman" panose="02020603050405020304" pitchFamily="18" charset="0"/>
                  </a:rPr>
                  <a:t> + at</a:t>
                </a:r>
              </a:p>
            </p:txBody>
          </p:sp>
          <p:sp>
            <p:nvSpPr>
              <p:cNvPr id="7180" name="Text Box 65">
                <a:extLst>
                  <a:ext uri="{FF2B5EF4-FFF2-40B4-BE49-F238E27FC236}">
                    <a16:creationId xmlns:a16="http://schemas.microsoft.com/office/drawing/2014/main" id="{9DFFFE6E-E848-4DA1-AA68-95DF265806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7" y="1657"/>
                <a:ext cx="953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id-ID" b="1" u="sng">
                    <a:cs typeface="Times New Roman" panose="02020603050405020304" pitchFamily="18" charset="0"/>
                  </a:rPr>
                  <a:t>Kecepatan</a:t>
                </a:r>
              </a:p>
            </p:txBody>
          </p:sp>
        </p:grpSp>
      </p:grpSp>
      <p:pic>
        <p:nvPicPr>
          <p:cNvPr id="40" name="Gambar 39">
            <a:extLst>
              <a:ext uri="{FF2B5EF4-FFF2-40B4-BE49-F238E27FC236}">
                <a16:creationId xmlns:a16="http://schemas.microsoft.com/office/drawing/2014/main" id="{A362941B-6C36-48F7-B723-6DF3AA2AD4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>
            <a:extLst>
              <a:ext uri="{FF2B5EF4-FFF2-40B4-BE49-F238E27FC236}">
                <a16:creationId xmlns:a16="http://schemas.microsoft.com/office/drawing/2014/main" id="{D40DC61B-CCED-4E39-B838-F70D145A0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052514"/>
            <a:ext cx="74168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40000"/>
              </a:lnSpc>
              <a:spcBef>
                <a:spcPct val="15000"/>
              </a:spcBef>
              <a:buFont typeface="Wingdings" panose="05000000000000000000" pitchFamily="2" charset="2"/>
              <a:buChar char="ü"/>
            </a:pPr>
            <a:r>
              <a:rPr lang="en-US" altLang="id-ID">
                <a:cs typeface="Times New Roman" panose="02020603050405020304" pitchFamily="18" charset="0"/>
              </a:rPr>
              <a:t>Merupakan contoh dari gerak lurus berubah beraturan</a:t>
            </a:r>
          </a:p>
          <a:p>
            <a:pPr algn="just">
              <a:lnSpc>
                <a:spcPct val="140000"/>
              </a:lnSpc>
              <a:spcBef>
                <a:spcPct val="15000"/>
              </a:spcBef>
              <a:buFont typeface="Wingdings" panose="05000000000000000000" pitchFamily="2" charset="2"/>
              <a:buChar char="ü"/>
            </a:pPr>
            <a:r>
              <a:rPr lang="en-US" altLang="id-ID">
                <a:cs typeface="Times New Roman" panose="02020603050405020304" pitchFamily="18" charset="0"/>
              </a:rPr>
              <a:t>Percepatan yang digunakan untuk benda jatuh bebas adalah percepatan gravitasi (biasanya g = 9,8 m/det</a:t>
            </a:r>
            <a:r>
              <a:rPr lang="en-US" altLang="id-ID" baseline="30000">
                <a:cs typeface="Times New Roman" panose="02020603050405020304" pitchFamily="18" charset="0"/>
              </a:rPr>
              <a:t>2</a:t>
            </a:r>
            <a:r>
              <a:rPr lang="en-US" altLang="id-ID"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40000"/>
              </a:lnSpc>
              <a:spcBef>
                <a:spcPct val="15000"/>
              </a:spcBef>
              <a:buFont typeface="Wingdings" panose="05000000000000000000" pitchFamily="2" charset="2"/>
              <a:buChar char="ü"/>
            </a:pPr>
            <a:r>
              <a:rPr lang="en-US" altLang="id-ID">
                <a:cs typeface="Times New Roman" panose="02020603050405020304" pitchFamily="18" charset="0"/>
              </a:rPr>
              <a:t>Sumbu koordinat yang dipakai adalah sumbu y</a:t>
            </a:r>
          </a:p>
        </p:txBody>
      </p:sp>
      <p:sp>
        <p:nvSpPr>
          <p:cNvPr id="8196" name="Text Box 7">
            <a:extLst>
              <a:ext uri="{FF2B5EF4-FFF2-40B4-BE49-F238E27FC236}">
                <a16:creationId xmlns:a16="http://schemas.microsoft.com/office/drawing/2014/main" id="{CDD23B5C-3F34-48E4-8269-C27AFD5C0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2155826"/>
            <a:ext cx="4681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>
              <a:cs typeface="Times New Roman" panose="02020603050405020304" pitchFamily="18" charset="0"/>
            </a:endParaRPr>
          </a:p>
        </p:txBody>
      </p:sp>
      <p:sp>
        <p:nvSpPr>
          <p:cNvPr id="8197" name="Text Box 8">
            <a:extLst>
              <a:ext uri="{FF2B5EF4-FFF2-40B4-BE49-F238E27FC236}">
                <a16:creationId xmlns:a16="http://schemas.microsoft.com/office/drawing/2014/main" id="{B105E771-B4C4-4392-90D3-EBBE4EE05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3.8</a:t>
            </a:r>
          </a:p>
        </p:txBody>
      </p:sp>
      <p:sp>
        <p:nvSpPr>
          <p:cNvPr id="8198" name="Text Box 13">
            <a:extLst>
              <a:ext uri="{FF2B5EF4-FFF2-40B4-BE49-F238E27FC236}">
                <a16:creationId xmlns:a16="http://schemas.microsoft.com/office/drawing/2014/main" id="{CDAD2446-B95D-4A71-A763-91AE669C3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5013326"/>
            <a:ext cx="3529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id-ID">
                <a:cs typeface="Times New Roman" panose="02020603050405020304" pitchFamily="18" charset="0"/>
              </a:rPr>
              <a:t>Hati-hati mengambil acuan</a:t>
            </a:r>
          </a:p>
        </p:txBody>
      </p:sp>
      <p:sp>
        <p:nvSpPr>
          <p:cNvPr id="8199" name="Text Box 14">
            <a:extLst>
              <a:ext uri="{FF2B5EF4-FFF2-40B4-BE49-F238E27FC236}">
                <a16:creationId xmlns:a16="http://schemas.microsoft.com/office/drawing/2014/main" id="{ACC45973-D5FD-4F49-9640-63323CA0C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9239" y="4868863"/>
            <a:ext cx="3241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id-ID">
                <a:cs typeface="Times New Roman" panose="02020603050405020304" pitchFamily="18" charset="0"/>
              </a:rPr>
              <a:t>  Arah ke atas positif (+)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id-ID">
                <a:cs typeface="Times New Roman" panose="02020603050405020304" pitchFamily="18" charset="0"/>
              </a:rPr>
              <a:t>  Arah ke bawah negatif (-)</a:t>
            </a:r>
          </a:p>
        </p:txBody>
      </p:sp>
      <p:sp>
        <p:nvSpPr>
          <p:cNvPr id="8200" name="AutoShape 15">
            <a:extLst>
              <a:ext uri="{FF2B5EF4-FFF2-40B4-BE49-F238E27FC236}">
                <a16:creationId xmlns:a16="http://schemas.microsoft.com/office/drawing/2014/main" id="{A8921E70-86D0-449F-9976-C34F8A5B1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258436"/>
            <a:ext cx="7416800" cy="562630"/>
          </a:xfrm>
          <a:prstGeom prst="flowChartTerminator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000" b="1">
                <a:cs typeface="Times New Roman" panose="02020603050405020304" pitchFamily="18" charset="0"/>
              </a:rPr>
              <a:t>3.5    GERAK JATUH BEBAS</a:t>
            </a:r>
          </a:p>
        </p:txBody>
      </p:sp>
      <p:grpSp>
        <p:nvGrpSpPr>
          <p:cNvPr id="8201" name="Group 20">
            <a:extLst>
              <a:ext uri="{FF2B5EF4-FFF2-40B4-BE49-F238E27FC236}">
                <a16:creationId xmlns:a16="http://schemas.microsoft.com/office/drawing/2014/main" id="{CC2815F0-D9CF-4A53-AD2F-F617965F3217}"/>
              </a:ext>
            </a:extLst>
          </p:cNvPr>
          <p:cNvGrpSpPr>
            <a:grpSpLocks/>
          </p:cNvGrpSpPr>
          <p:nvPr/>
        </p:nvGrpSpPr>
        <p:grpSpPr bwMode="auto">
          <a:xfrm>
            <a:off x="3792538" y="2852738"/>
            <a:ext cx="4032250" cy="1871662"/>
            <a:chOff x="1746" y="2024"/>
            <a:chExt cx="2540" cy="1179"/>
          </a:xfrm>
        </p:grpSpPr>
        <p:sp>
          <p:nvSpPr>
            <p:cNvPr id="8203" name="AutoShape 18">
              <a:extLst>
                <a:ext uri="{FF2B5EF4-FFF2-40B4-BE49-F238E27FC236}">
                  <a16:creationId xmlns:a16="http://schemas.microsoft.com/office/drawing/2014/main" id="{4AF8C511-FCB5-4256-A37A-2DA10F39C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024"/>
              <a:ext cx="2540" cy="1179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d-ID" altLang="id-ID">
                <a:cs typeface="Times New Roman" panose="02020603050405020304" pitchFamily="18" charset="0"/>
              </a:endParaRPr>
            </a:p>
          </p:txBody>
        </p:sp>
        <p:sp>
          <p:nvSpPr>
            <p:cNvPr id="8204" name="Text Box 12">
              <a:extLst>
                <a:ext uri="{FF2B5EF4-FFF2-40B4-BE49-F238E27FC236}">
                  <a16:creationId xmlns:a16="http://schemas.microsoft.com/office/drawing/2014/main" id="{3EAA0F7B-2319-4675-98E4-7DE8868DED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" y="2772"/>
              <a:ext cx="2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v</a:t>
              </a:r>
              <a:r>
                <a:rPr lang="en-US" altLang="id-ID" b="1" baseline="30000">
                  <a:cs typeface="Times New Roman" panose="02020603050405020304" pitchFamily="18" charset="0"/>
                </a:rPr>
                <a:t>2</a:t>
              </a:r>
              <a:r>
                <a:rPr lang="en-US" altLang="id-ID" b="1">
                  <a:cs typeface="Times New Roman" panose="02020603050405020304" pitchFamily="18" charset="0"/>
                </a:rPr>
                <a:t> = v</a:t>
              </a:r>
              <a:r>
                <a:rPr lang="en-US" altLang="id-ID" b="1" baseline="-25000">
                  <a:cs typeface="Times New Roman" panose="02020603050405020304" pitchFamily="18" charset="0"/>
                </a:rPr>
                <a:t>0</a:t>
              </a:r>
              <a:r>
                <a:rPr lang="en-US" altLang="id-ID" b="1" baseline="30000">
                  <a:cs typeface="Times New Roman" panose="02020603050405020304" pitchFamily="18" charset="0"/>
                </a:rPr>
                <a:t>2</a:t>
              </a:r>
              <a:r>
                <a:rPr lang="en-US" altLang="id-ID" b="1">
                  <a:cs typeface="Times New Roman" panose="02020603050405020304" pitchFamily="18" charset="0"/>
                </a:rPr>
                <a:t> - 2g (y – y</a:t>
              </a:r>
              <a:r>
                <a:rPr lang="en-US" altLang="id-ID" b="1" baseline="-25000">
                  <a:cs typeface="Times New Roman" panose="02020603050405020304" pitchFamily="18" charset="0"/>
                </a:rPr>
                <a:t>0</a:t>
              </a:r>
              <a:r>
                <a:rPr lang="en-US" altLang="id-ID" b="1">
                  <a:cs typeface="Times New Roman" panose="02020603050405020304" pitchFamily="18" charset="0"/>
                </a:rPr>
                <a:t>)</a:t>
              </a:r>
              <a:endParaRPr lang="en-US" altLang="id-ID" b="1" baseline="-25000">
                <a:cs typeface="Times New Roman" panose="02020603050405020304" pitchFamily="18" charset="0"/>
              </a:endParaRPr>
            </a:p>
          </p:txBody>
        </p:sp>
        <p:sp>
          <p:nvSpPr>
            <p:cNvPr id="8205" name="Text Box 11">
              <a:extLst>
                <a:ext uri="{FF2B5EF4-FFF2-40B4-BE49-F238E27FC236}">
                  <a16:creationId xmlns:a16="http://schemas.microsoft.com/office/drawing/2014/main" id="{89731375-4556-47A7-80EF-34D7AF9F3A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2" y="2478"/>
              <a:ext cx="20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y = y</a:t>
              </a:r>
              <a:r>
                <a:rPr lang="en-US" altLang="id-ID" b="1" baseline="-25000">
                  <a:cs typeface="Times New Roman" panose="02020603050405020304" pitchFamily="18" charset="0"/>
                </a:rPr>
                <a:t>0</a:t>
              </a:r>
              <a:r>
                <a:rPr lang="en-US" altLang="id-ID" b="1">
                  <a:cs typeface="Times New Roman" panose="02020603050405020304" pitchFamily="18" charset="0"/>
                </a:rPr>
                <a:t> + v</a:t>
              </a:r>
              <a:r>
                <a:rPr lang="en-US" altLang="id-ID" b="1" baseline="-25000">
                  <a:cs typeface="Times New Roman" panose="02020603050405020304" pitchFamily="18" charset="0"/>
                </a:rPr>
                <a:t>o</a:t>
              </a:r>
              <a:r>
                <a:rPr lang="en-US" altLang="id-ID" b="1">
                  <a:cs typeface="Times New Roman" panose="02020603050405020304" pitchFamily="18" charset="0"/>
                </a:rPr>
                <a:t>t – ½ gt</a:t>
              </a:r>
              <a:r>
                <a:rPr lang="en-US" altLang="id-ID" b="1" baseline="30000"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06" name="Text Box 10">
              <a:extLst>
                <a:ext uri="{FF2B5EF4-FFF2-40B4-BE49-F238E27FC236}">
                  <a16:creationId xmlns:a16="http://schemas.microsoft.com/office/drawing/2014/main" id="{F8620D2A-8340-47B8-8000-D41F9A23C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3" y="2182"/>
              <a:ext cx="1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id-ID" b="1">
                  <a:cs typeface="Times New Roman" panose="02020603050405020304" pitchFamily="18" charset="0"/>
                </a:rPr>
                <a:t>v = v</a:t>
              </a:r>
              <a:r>
                <a:rPr lang="en-US" altLang="id-ID" b="1" baseline="-25000">
                  <a:cs typeface="Times New Roman" panose="02020603050405020304" pitchFamily="18" charset="0"/>
                </a:rPr>
                <a:t>0</a:t>
              </a:r>
              <a:r>
                <a:rPr lang="en-US" altLang="id-ID" b="1">
                  <a:cs typeface="Times New Roman" panose="02020603050405020304" pitchFamily="18" charset="0"/>
                </a:rPr>
                <a:t> - gt</a:t>
              </a:r>
            </a:p>
          </p:txBody>
        </p:sp>
      </p:grpSp>
      <p:sp>
        <p:nvSpPr>
          <p:cNvPr id="8202" name="AutoShape 21">
            <a:extLst>
              <a:ext uri="{FF2B5EF4-FFF2-40B4-BE49-F238E27FC236}">
                <a16:creationId xmlns:a16="http://schemas.microsoft.com/office/drawing/2014/main" id="{4E0EFE29-885E-4365-A827-A5667DE7E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1" y="5013325"/>
            <a:ext cx="1006475" cy="431800"/>
          </a:xfrm>
          <a:custGeom>
            <a:avLst/>
            <a:gdLst>
              <a:gd name="T0" fmla="*/ 754856 w 21600"/>
              <a:gd name="T1" fmla="*/ 0 h 21600"/>
              <a:gd name="T2" fmla="*/ 0 w 21600"/>
              <a:gd name="T3" fmla="*/ 215900 h 21600"/>
              <a:gd name="T4" fmla="*/ 754856 w 21600"/>
              <a:gd name="T5" fmla="*/ 431800 h 21600"/>
              <a:gd name="T6" fmla="*/ 1006475 w 21600"/>
              <a:gd name="T7" fmla="*/ 2159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d-ID" altLang="id-ID">
              <a:cs typeface="Times New Roman" panose="02020603050405020304" pitchFamily="18" charset="0"/>
            </a:endParaRPr>
          </a:p>
        </p:txBody>
      </p:sp>
      <p:pic>
        <p:nvPicPr>
          <p:cNvPr id="14" name="Gambar 13">
            <a:extLst>
              <a:ext uri="{FF2B5EF4-FFF2-40B4-BE49-F238E27FC236}">
                <a16:creationId xmlns:a16="http://schemas.microsoft.com/office/drawing/2014/main" id="{B492437C-3F60-4F3A-9F5C-FAE5214436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6" name="Rectangle 26">
            <a:extLst>
              <a:ext uri="{FF2B5EF4-FFF2-40B4-BE49-F238E27FC236}">
                <a16:creationId xmlns:a16="http://schemas.microsoft.com/office/drawing/2014/main" id="{D3179AFF-9110-4901-924B-5AFE264CA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0" y="676275"/>
            <a:ext cx="8229600" cy="1384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282575" indent="-282575"/>
            <a:r>
              <a:rPr lang="en-US" altLang="id-ID" sz="1400" b="1">
                <a:latin typeface="Arial" panose="020B0604020202020204" pitchFamily="34" charset="0"/>
              </a:rPr>
              <a:t>1.  Sebuah mobil bergerak dengan kecepatan 27 km/jam, kemudian mobil dipercepat </a:t>
            </a:r>
            <a:br>
              <a:rPr lang="en-US" altLang="id-ID" sz="1400" b="1">
                <a:latin typeface="Arial" panose="020B0604020202020204" pitchFamily="34" charset="0"/>
              </a:rPr>
            </a:br>
            <a:r>
              <a:rPr lang="en-US" altLang="id-ID" sz="1400" b="1">
                <a:latin typeface="Arial" panose="020B0604020202020204" pitchFamily="34" charset="0"/>
              </a:rPr>
              <a:t>dengan percepatan 2 m/s</a:t>
            </a:r>
            <a:r>
              <a:rPr lang="en-US" altLang="id-ID" sz="1400" b="1" baseline="30000">
                <a:latin typeface="Arial" panose="020B0604020202020204" pitchFamily="34" charset="0"/>
              </a:rPr>
              <a:t>2</a:t>
            </a:r>
            <a:r>
              <a:rPr lang="en-US" altLang="id-ID" sz="1400" b="1">
                <a:latin typeface="Arial" panose="020B0604020202020204" pitchFamily="34" charset="0"/>
              </a:rPr>
              <a:t>.</a:t>
            </a:r>
            <a:br>
              <a:rPr lang="en-US" altLang="id-ID" sz="1400" b="1">
                <a:latin typeface="Arial" panose="020B0604020202020204" pitchFamily="34" charset="0"/>
              </a:rPr>
            </a:br>
            <a:r>
              <a:rPr lang="en-US" altLang="id-ID" sz="1400" b="1">
                <a:latin typeface="Arial" panose="020B0604020202020204" pitchFamily="34" charset="0"/>
              </a:rPr>
              <a:t>Hitunglah kecepatan mobil dan jarak yang ditempuhnya selama 5 detik setelah percepatan tersebut. </a:t>
            </a:r>
          </a:p>
        </p:txBody>
      </p:sp>
      <p:sp>
        <p:nvSpPr>
          <p:cNvPr id="25627" name="Text Box 27">
            <a:extLst>
              <a:ext uri="{FF2B5EF4-FFF2-40B4-BE49-F238E27FC236}">
                <a16:creationId xmlns:a16="http://schemas.microsoft.com/office/drawing/2014/main" id="{D36C93A4-A1D8-461A-A162-9DA8A50D2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3" y="1916113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Jawab :</a:t>
            </a:r>
          </a:p>
        </p:txBody>
      </p:sp>
      <p:sp>
        <p:nvSpPr>
          <p:cNvPr id="25628" name="Text Box 28">
            <a:extLst>
              <a:ext uri="{FF2B5EF4-FFF2-40B4-BE49-F238E27FC236}">
                <a16:creationId xmlns:a16="http://schemas.microsoft.com/office/drawing/2014/main" id="{9B11C216-3D15-4815-AAAF-A010B8674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362200"/>
            <a:ext cx="533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Vo = 27 km/jam = 27000 m /3600s = 7,5 m/s</a:t>
            </a:r>
          </a:p>
        </p:txBody>
      </p:sp>
      <p:sp>
        <p:nvSpPr>
          <p:cNvPr id="25629" name="Text Box 29">
            <a:extLst>
              <a:ext uri="{FF2B5EF4-FFF2-40B4-BE49-F238E27FC236}">
                <a16:creationId xmlns:a16="http://schemas.microsoft.com/office/drawing/2014/main" id="{C5818BB5-083F-47CA-8DC0-678974AF8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636838"/>
            <a:ext cx="365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Xo = 0, a = 2 m/s</a:t>
            </a:r>
            <a:r>
              <a:rPr lang="en-US" altLang="id-ID" sz="1400" b="1" baseline="30000"/>
              <a:t>2</a:t>
            </a:r>
            <a:r>
              <a:rPr lang="en-US" altLang="id-ID" sz="1400" b="1"/>
              <a:t>, t  = 5 s</a:t>
            </a:r>
          </a:p>
        </p:txBody>
      </p:sp>
      <p:sp>
        <p:nvSpPr>
          <p:cNvPr id="25630" name="Text Box 30">
            <a:extLst>
              <a:ext uri="{FF2B5EF4-FFF2-40B4-BE49-F238E27FC236}">
                <a16:creationId xmlns:a16="http://schemas.microsoft.com/office/drawing/2014/main" id="{540DB41C-6E9E-46F5-AB3E-180792A31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3141663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- Kecepatan mobil</a:t>
            </a:r>
          </a:p>
        </p:txBody>
      </p:sp>
      <p:sp>
        <p:nvSpPr>
          <p:cNvPr id="25631" name="Text Box 31">
            <a:extLst>
              <a:ext uri="{FF2B5EF4-FFF2-40B4-BE49-F238E27FC236}">
                <a16:creationId xmlns:a16="http://schemas.microsoft.com/office/drawing/2014/main" id="{3766F4C0-029B-4CFF-94F2-712CCD2CC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3500439"/>
            <a:ext cx="1905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V = Vo +at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   = 7,5 + 2,5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   = 17,5 m/s</a:t>
            </a:r>
          </a:p>
        </p:txBody>
      </p:sp>
      <p:sp>
        <p:nvSpPr>
          <p:cNvPr id="25634" name="Text Box 34">
            <a:extLst>
              <a:ext uri="{FF2B5EF4-FFF2-40B4-BE49-F238E27FC236}">
                <a16:creationId xmlns:a16="http://schemas.microsoft.com/office/drawing/2014/main" id="{F455566A-04C3-4D73-BE6E-5F114942E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124200"/>
            <a:ext cx="3505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- Jarak yang ditempuh mobil</a:t>
            </a:r>
          </a:p>
        </p:txBody>
      </p:sp>
      <p:sp>
        <p:nvSpPr>
          <p:cNvPr id="25635" name="Text Box 35">
            <a:extLst>
              <a:ext uri="{FF2B5EF4-FFF2-40B4-BE49-F238E27FC236}">
                <a16:creationId xmlns:a16="http://schemas.microsoft.com/office/drawing/2014/main" id="{4B336AEC-200D-4B9A-A89B-E5D7A4179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3505200"/>
            <a:ext cx="28194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X = Xo + Vo.t + 1/2a.t </a:t>
            </a:r>
            <a:r>
              <a:rPr lang="en-US" altLang="id-ID" sz="1400" b="1" baseline="30000"/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id-ID" sz="1400" b="1" baseline="30000"/>
              <a:t>     </a:t>
            </a:r>
            <a:r>
              <a:rPr lang="en-US" altLang="id-ID" sz="1400" b="1"/>
              <a:t>= 62,5 m</a:t>
            </a:r>
          </a:p>
        </p:txBody>
      </p:sp>
      <p:sp>
        <p:nvSpPr>
          <p:cNvPr id="25638" name="Rectangle 38">
            <a:extLst>
              <a:ext uri="{FF2B5EF4-FFF2-40B4-BE49-F238E27FC236}">
                <a16:creationId xmlns:a16="http://schemas.microsoft.com/office/drawing/2014/main" id="{A3437E7C-7BDF-4BFF-BE98-DED762E30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4525963"/>
            <a:ext cx="8208962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5640" name="Text Box 40">
            <a:extLst>
              <a:ext uri="{FF2B5EF4-FFF2-40B4-BE49-F238E27FC236}">
                <a16:creationId xmlns:a16="http://schemas.microsoft.com/office/drawing/2014/main" id="{CAB1FF90-E9A3-4E97-A327-EE9717259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75" y="5948363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    V = 17,5 m/s</a:t>
            </a:r>
          </a:p>
        </p:txBody>
      </p:sp>
      <p:sp>
        <p:nvSpPr>
          <p:cNvPr id="25641" name="Text Box 41">
            <a:extLst>
              <a:ext uri="{FF2B5EF4-FFF2-40B4-BE49-F238E27FC236}">
                <a16:creationId xmlns:a16="http://schemas.microsoft.com/office/drawing/2014/main" id="{6719B483-08D5-4490-A438-1F3C9483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5589588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      Xo = 0</a:t>
            </a:r>
          </a:p>
        </p:txBody>
      </p:sp>
      <p:sp>
        <p:nvSpPr>
          <p:cNvPr id="25642" name="Text Box 42">
            <a:extLst>
              <a:ext uri="{FF2B5EF4-FFF2-40B4-BE49-F238E27FC236}">
                <a16:creationId xmlns:a16="http://schemas.microsoft.com/office/drawing/2014/main" id="{5DF4EEA0-264E-437A-92B6-6A355A40D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0" y="5589588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      X =  62,5 m</a:t>
            </a:r>
          </a:p>
        </p:txBody>
      </p:sp>
      <p:pic>
        <p:nvPicPr>
          <p:cNvPr id="25643" name="Picture 43">
            <a:extLst>
              <a:ext uri="{FF2B5EF4-FFF2-40B4-BE49-F238E27FC236}">
                <a16:creationId xmlns:a16="http://schemas.microsoft.com/office/drawing/2014/main" id="{28279AF9-1F33-42E8-9840-56BC6B9C4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313" y="4597401"/>
            <a:ext cx="9906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44" name="Picture 44">
            <a:extLst>
              <a:ext uri="{FF2B5EF4-FFF2-40B4-BE49-F238E27FC236}">
                <a16:creationId xmlns:a16="http://schemas.microsoft.com/office/drawing/2014/main" id="{239313B4-F242-4A71-A808-51A9363C1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5" y="4597401"/>
            <a:ext cx="9906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45" name="Picture 45">
            <a:extLst>
              <a:ext uri="{FF2B5EF4-FFF2-40B4-BE49-F238E27FC236}">
                <a16:creationId xmlns:a16="http://schemas.microsoft.com/office/drawing/2014/main" id="{4D308B2B-B23A-45DF-8056-064E88137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1" y="4749801"/>
            <a:ext cx="16478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46" name="Text Box 46">
            <a:extLst>
              <a:ext uri="{FF2B5EF4-FFF2-40B4-BE49-F238E27FC236}">
                <a16:creationId xmlns:a16="http://schemas.microsoft.com/office/drawing/2014/main" id="{43FFC880-12E1-400E-93BA-B6640F366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438" y="594995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id-ID" sz="1400" b="1"/>
              <a:t>     Vo = 7,5 m/s</a:t>
            </a:r>
          </a:p>
        </p:txBody>
      </p:sp>
      <p:sp>
        <p:nvSpPr>
          <p:cNvPr id="55310" name="AutoShape 14">
            <a:extLst>
              <a:ext uri="{FF2B5EF4-FFF2-40B4-BE49-F238E27FC236}">
                <a16:creationId xmlns:a16="http://schemas.microsoft.com/office/drawing/2014/main" id="{7D30B66B-7A39-426A-87F5-6947CD407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199672"/>
            <a:ext cx="2232025" cy="569032"/>
          </a:xfrm>
          <a:prstGeom prst="flowChartTerminator">
            <a:avLst/>
          </a:prstGeom>
          <a:solidFill>
            <a:srgbClr val="99FF99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altLang="id-ID" sz="2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Contoh Soal</a:t>
            </a:r>
          </a:p>
        </p:txBody>
      </p:sp>
      <p:sp>
        <p:nvSpPr>
          <p:cNvPr id="25648" name="Text Box 8">
            <a:extLst>
              <a:ext uri="{FF2B5EF4-FFF2-40B4-BE49-F238E27FC236}">
                <a16:creationId xmlns:a16="http://schemas.microsoft.com/office/drawing/2014/main" id="{8CDE4618-5442-4243-B358-099B29DE8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064" y="623728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id-ID">
                <a:cs typeface="Times New Roman" panose="02020603050405020304" pitchFamily="18" charset="0"/>
              </a:rPr>
              <a:t>3.9</a:t>
            </a:r>
          </a:p>
        </p:txBody>
      </p:sp>
      <p:pic>
        <p:nvPicPr>
          <p:cNvPr id="20" name="Gambar 19">
            <a:extLst>
              <a:ext uri="{FF2B5EF4-FFF2-40B4-BE49-F238E27FC236}">
                <a16:creationId xmlns:a16="http://schemas.microsoft.com/office/drawing/2014/main" id="{9EB6AC3F-B646-47D8-846F-7D10CF61AC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4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3889E-18 -2.44218E-6 L 1.34167 -2.44218E-6 " pathEditMode="relative" rAng="0" ptsTypes="AA">
                                      <p:cBhvr>
                                        <p:cTn id="48" dur="3000" fill="hold"/>
                                        <p:tgtEl>
                                          <p:spTgt spid="25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8" grpId="0"/>
      <p:bldP spid="25629" grpId="0"/>
      <p:bldP spid="25630" grpId="0"/>
      <p:bldP spid="25631" grpId="0"/>
      <p:bldP spid="25634" grpId="0"/>
      <p:bldP spid="25635" grpId="0"/>
      <p:bldP spid="25640" grpId="0"/>
      <p:bldP spid="25642" grpId="0"/>
    </p:bldLst>
  </p:timing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810</Words>
  <Application>Microsoft Office PowerPoint</Application>
  <PresentationFormat>Layar Lebar</PresentationFormat>
  <Paragraphs>248</Paragraphs>
  <Slides>10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Wingdings</vt:lpstr>
      <vt:lpstr>Tema Office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1.  Sebuah mobil bergerak dengan kecepatan 27 km/jam, kemudian mobil dipercepat  dengan percepatan 2 m/s2. Hitunglah kecepatan mobil dan jarak yang ditempuhnya selama 5 detik setelah percepatan tersebut. </vt:lpstr>
      <vt:lpstr>2 . Seorang pemain baseball melempar bola sepanjang sumbu Y dengan kecepatan  awal 12 m/s. Berapa waktu yang dibutuhkan bola untuk mencapai ketinggian  maksimum dan berapa ketinggian maksimum yang dapat dicapai bola tersebut?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Hikmah Cahya Dinniah</dc:creator>
  <cp:lastModifiedBy>Hikmah Cahya Dinniah</cp:lastModifiedBy>
  <cp:revision>2</cp:revision>
  <dcterms:created xsi:type="dcterms:W3CDTF">2020-08-22T00:18:07Z</dcterms:created>
  <dcterms:modified xsi:type="dcterms:W3CDTF">2020-08-22T09:35:19Z</dcterms:modified>
</cp:coreProperties>
</file>