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36E92-2CEE-467A-A7E2-F24C31FBB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05BE3-CD62-4A3C-A1ED-3BC27B832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5D6CF-45D7-42A2-9314-34684B05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90B8A-DFC7-423E-B6F4-DEEFC734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42492-439E-4B92-8259-0EF5E43B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4045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677E-CACD-4DA8-9853-D9395379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C4359-76CD-40DB-9D10-D207FB1AE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D68C8-2935-4453-B739-CC40983C4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500D8-7C2A-484F-88A5-58C91FA0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95266-6FCA-4266-B2E1-18D4F3AA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511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3A5EA-D4A7-4F3A-83CD-B8AEAB117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2A67CB-6FB2-4C1C-876D-8E23E5634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AD8A3-0A40-4778-B7D3-ECFD3E53E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7317B-8622-4DF2-BC3E-4E6F38246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856F-3BA7-4281-BE07-5DA9A170C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784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E7B89-42F0-459B-A9D3-041B6D174FE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D0AE0-59AA-4314-A0F8-55320D61FE66}" type="datetimeFigureOut">
              <a:rPr lang="en-US"/>
              <a:pPr>
                <a:defRPr/>
              </a:pPr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F55C7-24C0-4F8D-83BA-4A76B064C8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7256C-CD3F-43DC-A300-0390E9B2EF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807EB42-EBE3-4AC5-9E72-ED1E088468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91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BA76-F668-464B-A83B-268C7BFB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9005A-AB76-43E6-9D81-FD6EC19EC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3715A-4E86-46DF-931F-E724B7E6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4092-EA78-45F4-ACD3-7E578E32F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28A10-E331-4F69-94BE-0B796EAA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930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C6CE-1CBD-488B-B11A-5C81F696D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F59E7-DF8E-4040-AB8A-E7F55170D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4DF15-2A0E-44C2-9CC0-B9F482C4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ACA92-771B-4317-8BCE-9FF60286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1409B-7C90-4254-95AA-B1BF9A41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402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B8E6-82DF-4246-84F4-39FEE470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FAB6A-3388-42CF-BDCA-E31988D87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67F39-99B5-4EED-9C4E-C99E752FB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C612C-C9D1-4DA1-BBE6-9D9DF9098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BE912-380A-4F89-BC38-36744302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BD387-1823-47B4-8E3E-5DD95FCA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884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B4C4-05B8-4E33-A549-AD0AA4BE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20F8D-EDBB-4A96-BEBC-CAF03151B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58454-408D-4D07-8D68-4FBD926CC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391C7-45EA-439F-87C6-591F418BC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FD9B54-A49F-4A8C-9D03-89CCB3559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6A5B19-B9B9-4B40-9A88-6269EE81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45C85A-B8FA-421F-BE8D-4593A7BC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C1715C-9F60-4F53-BDD0-5FDB4A04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021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37ED-019C-4546-8CB9-F4259B86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1BF32-1A83-48EA-AF5E-6E90F032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9D4D6E-4587-4A17-958A-44B8018F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AFC67-AC1B-4645-9DBA-21B7C240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411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743764-D30A-4702-B6B8-06997AA1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299C7-7A36-4E71-96B8-3CD150C6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86122-26F8-4AC9-A804-054311137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049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692A-3EE9-42D1-85C3-79F7AF8DE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93C7-4ACD-456E-BF49-3C87F6163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13D69-89EF-4C0E-A199-F0AFB95EB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59FC4-A3AD-442F-BB6D-F62640B01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1FEC8-B5CB-4005-8D7D-AC5BB2D8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1173A-6A85-40BB-BC97-EEBB7540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4541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514B-287D-4CE6-8A3A-5ABB141A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1F3223-DAFA-4102-9A3B-F1EC4442D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EC552-21E5-4634-AC0E-31DCB17D1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298AD-E34B-4AF9-8D67-4EA814DC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8CB04-0707-43DF-9193-95744C9BF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9F349-55E5-4D27-922C-D4243AC1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288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0E8B0-2DCE-4B90-A27B-9A527AC9A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EAE93-C079-4F75-8478-786310D20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11BB8-8487-49ED-9F51-9D9C83CFC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EE53-93B3-4DA3-A9AA-9D702FE2D30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41E1-2148-4135-B8A0-24A0D54B1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5E534-10E5-4C90-A2E4-0A3D6D81C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6405-9F04-4438-9E9B-5FD7091D28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746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87D1-5A84-49C1-9266-4178280F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8569440">
            <a:off x="2401889" y="2838451"/>
            <a:ext cx="6937375" cy="120332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RUMUS JUMLAH DAN SELISIH</a:t>
            </a:r>
          </a:p>
        </p:txBody>
      </p:sp>
    </p:spTree>
  </p:cSld>
  <p:clrMapOvr>
    <a:masterClrMapping/>
  </p:clrMapOvr>
  <p:transition spd="slow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4D1F77E2-1E24-4F67-B16E-C29DFE169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81001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Dari persamaan (1), (2) dan (3) maka didapat rumus sebagai berikut :</a:t>
            </a:r>
          </a:p>
          <a:p>
            <a:pPr marL="0" indent="0">
              <a:buNone/>
            </a:pPr>
            <a:endParaRPr lang="en-US" alt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1E04906C-AAE9-4ACC-991E-2D1B200D8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493659"/>
            <a:ext cx="3886200" cy="141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A37C8-14E1-44BB-8759-E1F36AFBF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Tangen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Ganda</a:t>
            </a:r>
            <a:endParaRPr lang="en-US" dirty="0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59B44E43-2957-460B-B7C4-AEFBC4985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3429001"/>
            <a:ext cx="21526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40" name="Picture 3">
            <a:extLst>
              <a:ext uri="{FF2B5EF4-FFF2-40B4-BE49-F238E27FC236}">
                <a16:creationId xmlns:a16="http://schemas.microsoft.com/office/drawing/2014/main" id="{1FE4ACEB-1BE4-4F1E-A804-D8210D995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828800"/>
            <a:ext cx="56419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1" name="TextBox 3">
            <a:extLst>
              <a:ext uri="{FF2B5EF4-FFF2-40B4-BE49-F238E27FC236}">
                <a16:creationId xmlns:a16="http://schemas.microsoft.com/office/drawing/2014/main" id="{88D43820-A3C5-4D1E-8E8C-3B85838BB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6020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0"/>
              <a:t>Rumus :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55FA4-6B70-453E-8253-BD846A8C5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2133600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tabLst>
                <a:tab pos="5310188" algn="l"/>
              </a:tabLst>
              <a:defRPr/>
            </a:pPr>
            <a:r>
              <a:rPr lang="fi-FI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Penurunan Rumus Jumlah dan Selisih Sinus dan </a:t>
            </a:r>
            <a:r>
              <a:rPr lang="en-US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Cosinus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71854-E7CF-46F8-9153-0505A1DB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Cosinus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Cosinus</a:t>
            </a:r>
            <a:endParaRPr lang="en-US" dirty="0"/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95ED5427-FD51-473D-B00A-B6FEDFAF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/>
              <a:t>Dari rumus jumlah dan selisih dua sudut, dapat diperoleh rumus sebagai berikut :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s-ES" altLang="en-US"/>
              <a:t>cos (</a:t>
            </a:r>
            <a:r>
              <a:rPr lang="es-ES" altLang="en-US" i="1"/>
              <a:t>A </a:t>
            </a:r>
            <a:r>
              <a:rPr lang="es-ES" altLang="en-US"/>
              <a:t>+ </a:t>
            </a:r>
            <a:r>
              <a:rPr lang="es-ES" altLang="en-US" i="1"/>
              <a:t>B</a:t>
            </a:r>
            <a:r>
              <a:rPr lang="es-ES" altLang="en-US"/>
              <a:t>) = cos </a:t>
            </a:r>
            <a:r>
              <a:rPr lang="es-ES" altLang="en-US" i="1"/>
              <a:t>A </a:t>
            </a:r>
            <a:r>
              <a:rPr lang="es-ES" altLang="en-US"/>
              <a:t>cos </a:t>
            </a:r>
            <a:r>
              <a:rPr lang="es-ES" altLang="en-US" i="1"/>
              <a:t>B </a:t>
            </a:r>
            <a:r>
              <a:rPr lang="es-ES" altLang="en-US"/>
              <a:t>–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</a:t>
            </a:r>
          </a:p>
          <a:p>
            <a:pPr marL="0" indent="0">
              <a:buNone/>
            </a:pPr>
            <a:r>
              <a:rPr lang="es-ES" altLang="en-US"/>
              <a:t>cos (</a:t>
            </a:r>
            <a:r>
              <a:rPr lang="es-ES" altLang="en-US" i="1"/>
              <a:t>A </a:t>
            </a:r>
            <a:r>
              <a:rPr lang="es-ES" altLang="en-US"/>
              <a:t>– </a:t>
            </a:r>
            <a:r>
              <a:rPr lang="es-ES" altLang="en-US" i="1"/>
              <a:t>B</a:t>
            </a:r>
            <a:r>
              <a:rPr lang="es-ES" altLang="en-US"/>
              <a:t>) = cos </a:t>
            </a:r>
            <a:r>
              <a:rPr lang="es-ES" altLang="en-US" i="1"/>
              <a:t>A </a:t>
            </a:r>
            <a:r>
              <a:rPr lang="es-ES" altLang="en-US"/>
              <a:t>cos </a:t>
            </a:r>
            <a:r>
              <a:rPr lang="es-ES" altLang="en-US" i="1"/>
              <a:t>B </a:t>
            </a:r>
            <a:r>
              <a:rPr lang="es-ES" altLang="en-US"/>
              <a:t>+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 	</a:t>
            </a:r>
            <a:r>
              <a:rPr lang="es-ES" altLang="en-US"/>
              <a:t>+</a:t>
            </a:r>
          </a:p>
          <a:p>
            <a:pPr marL="0" indent="0">
              <a:buNone/>
            </a:pPr>
            <a:r>
              <a:rPr lang="en-US" altLang="en-US"/>
              <a:t>cos (</a:t>
            </a:r>
            <a:r>
              <a:rPr lang="en-US" altLang="en-US" i="1"/>
              <a:t>A </a:t>
            </a:r>
            <a:r>
              <a:rPr lang="en-US" altLang="en-US"/>
              <a:t>+ </a:t>
            </a:r>
            <a:r>
              <a:rPr lang="en-US" altLang="en-US" i="1"/>
              <a:t>B</a:t>
            </a:r>
            <a:r>
              <a:rPr lang="en-US" altLang="en-US"/>
              <a:t>) + cos (</a:t>
            </a:r>
            <a:r>
              <a:rPr lang="en-US" altLang="en-US" i="1"/>
              <a:t>A </a:t>
            </a:r>
            <a:r>
              <a:rPr lang="en-US" altLang="en-US"/>
              <a:t>– </a:t>
            </a:r>
            <a:r>
              <a:rPr lang="en-US" altLang="en-US" i="1"/>
              <a:t>B</a:t>
            </a:r>
            <a:r>
              <a:rPr lang="en-US" altLang="en-US"/>
              <a:t>) = 2 cos </a:t>
            </a:r>
            <a:r>
              <a:rPr lang="en-US" altLang="en-US" i="1"/>
              <a:t>A </a:t>
            </a:r>
            <a:r>
              <a:rPr lang="en-US" altLang="en-US"/>
              <a:t>cos </a:t>
            </a:r>
            <a:r>
              <a:rPr lang="en-US" altLang="en-US" i="1"/>
              <a:t>B</a:t>
            </a:r>
          </a:p>
          <a:p>
            <a:pPr marL="0" indent="0">
              <a:buNone/>
            </a:pPr>
            <a:endParaRPr lang="en-US" altLang="en-US" i="1"/>
          </a:p>
          <a:p>
            <a:pPr marL="0" indent="0">
              <a:buNone/>
            </a:pPr>
            <a:r>
              <a:rPr lang="en-US" altLang="en-US" i="1"/>
              <a:t>Rumus : </a:t>
            </a:r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7C52E7-2B17-409F-8D81-820D819370E2}"/>
              </a:ext>
            </a:extLst>
          </p:cNvPr>
          <p:cNvCxnSpPr/>
          <p:nvPr/>
        </p:nvCxnSpPr>
        <p:spPr>
          <a:xfrm>
            <a:off x="1981200" y="3581400"/>
            <a:ext cx="4876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42" name="Picture 2">
            <a:extLst>
              <a:ext uri="{FF2B5EF4-FFF2-40B4-BE49-F238E27FC236}">
                <a16:creationId xmlns:a16="http://schemas.microsoft.com/office/drawing/2014/main" id="{B4C5CD79-D42B-4B78-BD49-1EA263E97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5287297"/>
            <a:ext cx="5296829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49D6-1413-4785-B314-CD4974C1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Perkalian</a:t>
            </a:r>
            <a:r>
              <a:rPr lang="en-US" dirty="0"/>
              <a:t> Sinus </a:t>
            </a:r>
            <a:r>
              <a:rPr lang="en-US" dirty="0" err="1"/>
              <a:t>dan</a:t>
            </a:r>
            <a:r>
              <a:rPr lang="en-US" dirty="0"/>
              <a:t> Sinus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A916BCE-6D0F-4C02-A50A-8793BA72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/>
              <a:t>Dari rumus jumlah dan selisih dua sudut, dapat diperoleh rumus sebagai berikut: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s-ES" altLang="en-US"/>
              <a:t>cos (</a:t>
            </a:r>
            <a:r>
              <a:rPr lang="es-ES" altLang="en-US" i="1"/>
              <a:t>A </a:t>
            </a:r>
            <a:r>
              <a:rPr lang="es-ES" altLang="en-US"/>
              <a:t>+ </a:t>
            </a:r>
            <a:r>
              <a:rPr lang="es-ES" altLang="en-US" i="1"/>
              <a:t>B</a:t>
            </a:r>
            <a:r>
              <a:rPr lang="es-ES" altLang="en-US"/>
              <a:t>) = cos </a:t>
            </a:r>
            <a:r>
              <a:rPr lang="es-ES" altLang="en-US" i="1"/>
              <a:t>A </a:t>
            </a:r>
            <a:r>
              <a:rPr lang="es-ES" altLang="en-US"/>
              <a:t>cos </a:t>
            </a:r>
            <a:r>
              <a:rPr lang="es-ES" altLang="en-US" i="1"/>
              <a:t>B </a:t>
            </a:r>
            <a:r>
              <a:rPr lang="es-ES" altLang="en-US"/>
              <a:t>–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</a:t>
            </a:r>
          </a:p>
          <a:p>
            <a:pPr marL="0" indent="0">
              <a:buNone/>
            </a:pPr>
            <a:r>
              <a:rPr lang="es-ES" altLang="en-US"/>
              <a:t>cos (</a:t>
            </a:r>
            <a:r>
              <a:rPr lang="es-ES" altLang="en-US" i="1"/>
              <a:t>A </a:t>
            </a:r>
            <a:r>
              <a:rPr lang="es-ES" altLang="en-US"/>
              <a:t>– </a:t>
            </a:r>
            <a:r>
              <a:rPr lang="es-ES" altLang="en-US" i="1"/>
              <a:t>B</a:t>
            </a:r>
            <a:r>
              <a:rPr lang="es-ES" altLang="en-US"/>
              <a:t>) = cos </a:t>
            </a:r>
            <a:r>
              <a:rPr lang="es-ES" altLang="en-US" i="1"/>
              <a:t>A </a:t>
            </a:r>
            <a:r>
              <a:rPr lang="es-ES" altLang="en-US"/>
              <a:t>cos </a:t>
            </a:r>
            <a:r>
              <a:rPr lang="es-ES" altLang="en-US" i="1"/>
              <a:t>B </a:t>
            </a:r>
            <a:r>
              <a:rPr lang="es-ES" altLang="en-US"/>
              <a:t>+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 	_</a:t>
            </a:r>
            <a:endParaRPr lang="es-ES" altLang="en-US"/>
          </a:p>
          <a:p>
            <a:pPr marL="0" indent="0">
              <a:buNone/>
            </a:pPr>
            <a:r>
              <a:rPr lang="es-ES" altLang="en-US"/>
              <a:t>cos (</a:t>
            </a:r>
            <a:r>
              <a:rPr lang="es-ES" altLang="en-US" i="1"/>
              <a:t>A </a:t>
            </a:r>
            <a:r>
              <a:rPr lang="es-ES" altLang="en-US"/>
              <a:t>+ </a:t>
            </a:r>
            <a:r>
              <a:rPr lang="es-ES" altLang="en-US" i="1"/>
              <a:t>B</a:t>
            </a:r>
            <a:r>
              <a:rPr lang="es-ES" altLang="en-US"/>
              <a:t>) – cos (</a:t>
            </a:r>
            <a:r>
              <a:rPr lang="es-ES" altLang="en-US" i="1"/>
              <a:t>A </a:t>
            </a:r>
            <a:r>
              <a:rPr lang="es-ES" altLang="en-US"/>
              <a:t>–</a:t>
            </a:r>
            <a:r>
              <a:rPr lang="es-ES" altLang="en-US" i="1"/>
              <a:t>B</a:t>
            </a:r>
            <a:r>
              <a:rPr lang="es-ES" altLang="en-US"/>
              <a:t>) = –2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 </a:t>
            </a:r>
            <a:r>
              <a:rPr lang="es-ES" altLang="en-US"/>
              <a:t>atau</a:t>
            </a:r>
          </a:p>
          <a:p>
            <a:pPr marL="0" indent="0">
              <a:buNone/>
            </a:pPr>
            <a:r>
              <a:rPr lang="es-ES" altLang="en-US"/>
              <a:t>2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 </a:t>
            </a:r>
            <a:r>
              <a:rPr lang="es-ES" altLang="en-US"/>
              <a:t>= cos (</a:t>
            </a:r>
            <a:r>
              <a:rPr lang="es-ES" altLang="en-US" i="1"/>
              <a:t>A </a:t>
            </a:r>
            <a:r>
              <a:rPr lang="es-ES" altLang="en-US"/>
              <a:t>– </a:t>
            </a:r>
            <a:r>
              <a:rPr lang="es-ES" altLang="en-US" i="1"/>
              <a:t>B</a:t>
            </a:r>
            <a:r>
              <a:rPr lang="es-ES" altLang="en-US"/>
              <a:t>) – cos (</a:t>
            </a:r>
            <a:r>
              <a:rPr lang="es-ES" altLang="en-US" i="1"/>
              <a:t>A </a:t>
            </a:r>
            <a:r>
              <a:rPr lang="es-ES" altLang="en-US"/>
              <a:t>+ </a:t>
            </a:r>
            <a:r>
              <a:rPr lang="es-ES" altLang="en-US" i="1"/>
              <a:t>B</a:t>
            </a:r>
            <a:r>
              <a:rPr lang="es-ES" altLang="en-US"/>
              <a:t>)</a:t>
            </a:r>
          </a:p>
          <a:p>
            <a:pPr marL="0" indent="0">
              <a:buNone/>
            </a:pPr>
            <a:endParaRPr lang="es-ES" altLang="en-US"/>
          </a:p>
          <a:p>
            <a:pPr marL="0" indent="0">
              <a:buNone/>
            </a:pPr>
            <a:r>
              <a:rPr lang="en-US" altLang="en-US"/>
              <a:t>Rumus: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FBD55CF7-48C5-40A0-A4D5-9D3F0C253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638800"/>
            <a:ext cx="4800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40B28A-B49C-42F7-B53A-CA295D596F40}"/>
              </a:ext>
            </a:extLst>
          </p:cNvPr>
          <p:cNvCxnSpPr/>
          <p:nvPr/>
        </p:nvCxnSpPr>
        <p:spPr>
          <a:xfrm>
            <a:off x="1981200" y="3581401"/>
            <a:ext cx="5029200" cy="222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D54DB-254A-4DD7-8588-78C3A35E7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/>
              <a:t>Perkalian</a:t>
            </a:r>
            <a:r>
              <a:rPr lang="en-US" b="1" dirty="0"/>
              <a:t> Sinus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Cosinus</a:t>
            </a:r>
            <a:endParaRPr lang="en-US" dirty="0"/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CA85CD24-63BE-44A9-8BF4-6914A6ACB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/>
              <a:t>Dari rumus jumlah dan selisih dua sudut, dapat diperoleh rumus sebagai berikut.</a:t>
            </a:r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r>
              <a:rPr lang="es-ES" altLang="en-US" sz="2400"/>
              <a:t>sin (</a:t>
            </a:r>
            <a:r>
              <a:rPr lang="es-ES" altLang="en-US" sz="2400" i="1"/>
              <a:t>A </a:t>
            </a:r>
            <a:r>
              <a:rPr lang="es-ES" altLang="en-US" sz="2400"/>
              <a:t>+ </a:t>
            </a:r>
            <a:r>
              <a:rPr lang="es-ES" altLang="en-US" sz="2400" i="1"/>
              <a:t>B</a:t>
            </a:r>
            <a:r>
              <a:rPr lang="es-ES" altLang="en-US" sz="2400"/>
              <a:t>) = sin </a:t>
            </a:r>
            <a:r>
              <a:rPr lang="es-ES" altLang="en-US" sz="2400" i="1"/>
              <a:t>A </a:t>
            </a:r>
            <a:r>
              <a:rPr lang="es-ES" altLang="en-US" sz="2400"/>
              <a:t>cos </a:t>
            </a:r>
            <a:r>
              <a:rPr lang="es-ES" altLang="en-US" sz="2400" i="1"/>
              <a:t>B </a:t>
            </a:r>
            <a:r>
              <a:rPr lang="es-ES" altLang="en-US" sz="2400"/>
              <a:t>+ cos </a:t>
            </a:r>
            <a:r>
              <a:rPr lang="es-ES" altLang="en-US" sz="2400" i="1"/>
              <a:t>A </a:t>
            </a:r>
            <a:r>
              <a:rPr lang="es-ES" altLang="en-US" sz="2400"/>
              <a:t>sin </a:t>
            </a:r>
            <a:r>
              <a:rPr lang="es-ES" altLang="en-US" sz="2400" i="1"/>
              <a:t>B</a:t>
            </a:r>
          </a:p>
          <a:p>
            <a:pPr marL="0" indent="0">
              <a:buNone/>
            </a:pPr>
            <a:r>
              <a:rPr lang="es-ES" altLang="en-US" sz="2400"/>
              <a:t>sin (</a:t>
            </a:r>
            <a:r>
              <a:rPr lang="es-ES" altLang="en-US" sz="2400" i="1"/>
              <a:t>A </a:t>
            </a:r>
            <a:r>
              <a:rPr lang="es-ES" altLang="en-US" sz="2400"/>
              <a:t>– </a:t>
            </a:r>
            <a:r>
              <a:rPr lang="es-ES" altLang="en-US" sz="2400" i="1"/>
              <a:t>B</a:t>
            </a:r>
            <a:r>
              <a:rPr lang="es-ES" altLang="en-US" sz="2400"/>
              <a:t>) = sin </a:t>
            </a:r>
            <a:r>
              <a:rPr lang="es-ES" altLang="en-US" sz="2400" i="1"/>
              <a:t>A </a:t>
            </a:r>
            <a:r>
              <a:rPr lang="es-ES" altLang="en-US" sz="2400"/>
              <a:t>cos </a:t>
            </a:r>
            <a:r>
              <a:rPr lang="es-ES" altLang="en-US" sz="2400" i="1"/>
              <a:t>B </a:t>
            </a:r>
            <a:r>
              <a:rPr lang="es-ES" altLang="en-US" sz="2400"/>
              <a:t>– cos </a:t>
            </a:r>
            <a:r>
              <a:rPr lang="es-ES" altLang="en-US" sz="2400" i="1"/>
              <a:t>A </a:t>
            </a:r>
            <a:r>
              <a:rPr lang="es-ES" altLang="en-US" sz="2400"/>
              <a:t>sin </a:t>
            </a:r>
            <a:r>
              <a:rPr lang="es-ES" altLang="en-US" sz="2400" i="1"/>
              <a:t>B 	         </a:t>
            </a:r>
            <a:r>
              <a:rPr lang="es-ES" altLang="en-US" sz="2400"/>
              <a:t>+</a:t>
            </a:r>
          </a:p>
          <a:p>
            <a:pPr marL="0" indent="0">
              <a:buNone/>
            </a:pPr>
            <a:r>
              <a:rPr lang="es-ES" altLang="en-US" sz="2400"/>
              <a:t>sin (</a:t>
            </a:r>
            <a:r>
              <a:rPr lang="es-ES" altLang="en-US" sz="2400" i="1"/>
              <a:t>A </a:t>
            </a:r>
            <a:r>
              <a:rPr lang="es-ES" altLang="en-US" sz="2400"/>
              <a:t>+ </a:t>
            </a:r>
            <a:r>
              <a:rPr lang="es-ES" altLang="en-US" sz="2400" i="1"/>
              <a:t>B</a:t>
            </a:r>
            <a:r>
              <a:rPr lang="es-ES" altLang="en-US" sz="2400"/>
              <a:t>) + sin (</a:t>
            </a:r>
            <a:r>
              <a:rPr lang="es-ES" altLang="en-US" sz="2400" i="1"/>
              <a:t>A </a:t>
            </a:r>
            <a:r>
              <a:rPr lang="es-ES" altLang="en-US" sz="2400"/>
              <a:t>– </a:t>
            </a:r>
            <a:r>
              <a:rPr lang="es-ES" altLang="en-US" sz="2400" i="1"/>
              <a:t>B</a:t>
            </a:r>
            <a:r>
              <a:rPr lang="es-ES" altLang="en-US" sz="2400"/>
              <a:t>) = 2 sin </a:t>
            </a:r>
            <a:r>
              <a:rPr lang="es-ES" altLang="en-US" sz="2400" i="1"/>
              <a:t>A </a:t>
            </a:r>
            <a:r>
              <a:rPr lang="es-ES" altLang="en-US" sz="2400"/>
              <a:t>cos </a:t>
            </a:r>
            <a:r>
              <a:rPr lang="es-ES" altLang="en-US" sz="2400" i="1"/>
              <a:t>B </a:t>
            </a:r>
            <a:r>
              <a:rPr lang="es-ES" altLang="en-US" sz="2400"/>
              <a:t>atau</a:t>
            </a:r>
          </a:p>
          <a:p>
            <a:pPr marL="0" indent="0">
              <a:buNone/>
            </a:pPr>
            <a:r>
              <a:rPr lang="es-ES" altLang="en-US" sz="2400"/>
              <a:t>2 sin </a:t>
            </a:r>
            <a:r>
              <a:rPr lang="es-ES" altLang="en-US" sz="2400" i="1"/>
              <a:t>A </a:t>
            </a:r>
            <a:r>
              <a:rPr lang="es-ES" altLang="en-US" sz="2400"/>
              <a:t>cos </a:t>
            </a:r>
            <a:r>
              <a:rPr lang="es-ES" altLang="en-US" sz="2400" i="1"/>
              <a:t>B </a:t>
            </a:r>
            <a:r>
              <a:rPr lang="es-ES" altLang="en-US" sz="2400"/>
              <a:t>= sin (</a:t>
            </a:r>
            <a:r>
              <a:rPr lang="es-ES" altLang="en-US" sz="2400" i="1"/>
              <a:t>A </a:t>
            </a:r>
            <a:r>
              <a:rPr lang="es-ES" altLang="en-US" sz="2400"/>
              <a:t>+ </a:t>
            </a:r>
            <a:r>
              <a:rPr lang="es-ES" altLang="en-US" sz="2400" i="1"/>
              <a:t>B</a:t>
            </a:r>
            <a:r>
              <a:rPr lang="es-ES" altLang="en-US" sz="2400"/>
              <a:t>) + sin (</a:t>
            </a:r>
            <a:r>
              <a:rPr lang="es-ES" altLang="en-US" sz="2400" i="1"/>
              <a:t>A </a:t>
            </a:r>
            <a:r>
              <a:rPr lang="es-ES" altLang="en-US" sz="2400"/>
              <a:t>– </a:t>
            </a:r>
            <a:r>
              <a:rPr lang="es-ES" altLang="en-US" sz="2400" i="1"/>
              <a:t>B</a:t>
            </a:r>
            <a:r>
              <a:rPr lang="es-ES" altLang="en-US" sz="2400"/>
              <a:t>)</a:t>
            </a:r>
          </a:p>
          <a:p>
            <a:pPr marL="0" indent="0">
              <a:buNone/>
            </a:pPr>
            <a:endParaRPr lang="es-ES" altLang="en-US" sz="2400"/>
          </a:p>
          <a:p>
            <a:pPr marL="0" indent="0">
              <a:buNone/>
            </a:pPr>
            <a:r>
              <a:rPr lang="es-ES" altLang="en-US" sz="2400"/>
              <a:t>Dengan cara yang sama didapat rumus:</a:t>
            </a:r>
          </a:p>
          <a:p>
            <a:pPr marL="0" indent="0">
              <a:buNone/>
            </a:pPr>
            <a:endParaRPr lang="es-ES" altLang="en-US"/>
          </a:p>
          <a:p>
            <a:pPr marL="0" indent="0">
              <a:buNone/>
            </a:pPr>
            <a:endParaRPr lang="es-ES" altLang="en-US"/>
          </a:p>
          <a:p>
            <a:pPr marL="0" indent="0">
              <a:buNone/>
            </a:pPr>
            <a:endParaRPr lang="es-ES" altLang="en-US"/>
          </a:p>
          <a:p>
            <a:pPr marL="0" indent="0">
              <a:buNone/>
            </a:pPr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37EE42-C4FD-4DC8-9DED-18709484EA4C}"/>
              </a:ext>
            </a:extLst>
          </p:cNvPr>
          <p:cNvCxnSpPr/>
          <p:nvPr/>
        </p:nvCxnSpPr>
        <p:spPr>
          <a:xfrm>
            <a:off x="1981200" y="3733801"/>
            <a:ext cx="5486400" cy="111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290" name="Picture 2">
            <a:extLst>
              <a:ext uri="{FF2B5EF4-FFF2-40B4-BE49-F238E27FC236}">
                <a16:creationId xmlns:a16="http://schemas.microsoft.com/office/drawing/2014/main" id="{38814AAA-EFE4-4782-B0F8-65381DB3F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562600"/>
            <a:ext cx="4495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D107-E590-48C3-920A-759710D2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Cosinus</a:t>
            </a:r>
            <a:endParaRPr lang="en-US" dirty="0"/>
          </a:p>
        </p:txBody>
      </p:sp>
      <p:pic>
        <p:nvPicPr>
          <p:cNvPr id="45059" name="Picture 2">
            <a:extLst>
              <a:ext uri="{FF2B5EF4-FFF2-40B4-BE49-F238E27FC236}">
                <a16:creationId xmlns:a16="http://schemas.microsoft.com/office/drawing/2014/main" id="{198C1812-B50D-4E21-9DB9-CAC7DDA71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69294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B2D2F1E8-D5A5-46DE-86C6-17A487BF4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5557373"/>
            <a:ext cx="38189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1" name="TextBox 4">
            <a:extLst>
              <a:ext uri="{FF2B5EF4-FFF2-40B4-BE49-F238E27FC236}">
                <a16:creationId xmlns:a16="http://schemas.microsoft.com/office/drawing/2014/main" id="{271BAF1F-A708-4596-ADCB-442C0B5BC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38" y="5576889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Atau :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A67F-5461-4ED4-83F0-BD43EA1C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 </a:t>
            </a:r>
            <a:r>
              <a:rPr lang="en-US" dirty="0" err="1"/>
              <a:t>Cosinus</a:t>
            </a:r>
            <a:endParaRPr lang="en-US" dirty="0"/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1337E6D9-A304-4E22-9D32-E29C3563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en-US"/>
              <a:t>Dari rumus 2 sin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 </a:t>
            </a:r>
            <a:r>
              <a:rPr lang="es-ES" altLang="en-US"/>
              <a:t>= cos (</a:t>
            </a:r>
            <a:r>
              <a:rPr lang="es-ES" altLang="en-US" i="1"/>
              <a:t>A </a:t>
            </a:r>
            <a:r>
              <a:rPr lang="es-ES" altLang="en-US"/>
              <a:t>– </a:t>
            </a:r>
            <a:r>
              <a:rPr lang="es-ES" altLang="en-US" i="1"/>
              <a:t>B</a:t>
            </a:r>
            <a:r>
              <a:rPr lang="es-ES" altLang="en-US"/>
              <a:t>) – cos (</a:t>
            </a:r>
            <a:r>
              <a:rPr lang="es-ES" altLang="en-US" i="1"/>
              <a:t>A </a:t>
            </a:r>
            <a:r>
              <a:rPr lang="es-ES" altLang="en-US"/>
              <a:t>+ </a:t>
            </a:r>
            <a:r>
              <a:rPr lang="es-ES" altLang="en-US" i="1"/>
              <a:t>B</a:t>
            </a:r>
            <a:r>
              <a:rPr lang="es-ES" altLang="en-US"/>
              <a:t>), dengan memisalkan</a:t>
            </a:r>
          </a:p>
          <a:p>
            <a:pPr marL="0" indent="0">
              <a:buNone/>
            </a:pPr>
            <a:r>
              <a:rPr lang="en-US" altLang="en-US" i="1"/>
              <a:t>A </a:t>
            </a:r>
            <a:r>
              <a:rPr lang="en-US" altLang="en-US"/>
              <a:t>+ </a:t>
            </a:r>
            <a:r>
              <a:rPr lang="en-US" altLang="en-US" i="1"/>
              <a:t>B </a:t>
            </a:r>
            <a:r>
              <a:rPr lang="en-US" altLang="en-US"/>
              <a:t>= </a:t>
            </a:r>
            <a:r>
              <a:rPr lang="el-GR" altLang="en-US"/>
              <a:t>α </a:t>
            </a:r>
            <a:r>
              <a:rPr lang="en-US" altLang="en-US"/>
              <a:t>dan </a:t>
            </a:r>
            <a:r>
              <a:rPr lang="en-US" altLang="en-US" i="1"/>
              <a:t>A </a:t>
            </a:r>
            <a:r>
              <a:rPr lang="en-US" altLang="en-US"/>
              <a:t>– </a:t>
            </a:r>
            <a:r>
              <a:rPr lang="en-US" altLang="en-US" i="1"/>
              <a:t>B </a:t>
            </a:r>
            <a:r>
              <a:rPr lang="en-US" altLang="en-US"/>
              <a:t>= </a:t>
            </a:r>
            <a:r>
              <a:rPr lang="el-GR" altLang="en-US"/>
              <a:t>β, </a:t>
            </a:r>
            <a:r>
              <a:rPr lang="en-US" altLang="en-US"/>
              <a:t>terdapat rumus: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09EFA56-5719-4B9F-8A13-5F78598B3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505200"/>
            <a:ext cx="4800600" cy="58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EEDC-DBF0-47D4-8556-EAE28B77A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Sinus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E1116831-3AA9-48FD-8B51-13AD1FB95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en-US"/>
              <a:t>Dari rumus 2 sin </a:t>
            </a:r>
            <a:r>
              <a:rPr lang="es-ES" altLang="en-US" i="1"/>
              <a:t>A </a:t>
            </a:r>
            <a:r>
              <a:rPr lang="es-ES" altLang="en-US"/>
              <a:t>cos </a:t>
            </a:r>
            <a:r>
              <a:rPr lang="es-ES" altLang="en-US" i="1"/>
              <a:t>B </a:t>
            </a:r>
            <a:r>
              <a:rPr lang="es-ES" altLang="en-US"/>
              <a:t>= sin (</a:t>
            </a:r>
            <a:r>
              <a:rPr lang="es-ES" altLang="en-US" i="1"/>
              <a:t>A </a:t>
            </a:r>
            <a:r>
              <a:rPr lang="es-ES" altLang="en-US"/>
              <a:t>+ </a:t>
            </a:r>
            <a:r>
              <a:rPr lang="es-ES" altLang="en-US" i="1"/>
              <a:t>B</a:t>
            </a:r>
            <a:r>
              <a:rPr lang="es-ES" altLang="en-US"/>
              <a:t>) + sin (</a:t>
            </a:r>
            <a:r>
              <a:rPr lang="es-ES" altLang="en-US" i="1"/>
              <a:t>A </a:t>
            </a:r>
            <a:r>
              <a:rPr lang="es-ES" altLang="en-US"/>
              <a:t>– </a:t>
            </a:r>
            <a:r>
              <a:rPr lang="es-ES" altLang="en-US" i="1"/>
              <a:t>B</a:t>
            </a:r>
            <a:r>
              <a:rPr lang="es-ES" altLang="en-US"/>
              <a:t>), dengan memisalkan</a:t>
            </a:r>
          </a:p>
          <a:p>
            <a:pPr marL="0" indent="0">
              <a:buNone/>
            </a:pPr>
            <a:r>
              <a:rPr lang="en-US" altLang="en-US" i="1"/>
              <a:t>A </a:t>
            </a:r>
            <a:r>
              <a:rPr lang="en-US" altLang="en-US"/>
              <a:t>+ </a:t>
            </a:r>
            <a:r>
              <a:rPr lang="en-US" altLang="en-US" i="1"/>
              <a:t>B </a:t>
            </a:r>
            <a:r>
              <a:rPr lang="en-US" altLang="en-US"/>
              <a:t>= </a:t>
            </a:r>
            <a:r>
              <a:rPr lang="el-GR" altLang="en-US"/>
              <a:t>α </a:t>
            </a:r>
            <a:r>
              <a:rPr lang="en-US" altLang="en-US"/>
              <a:t>dan </a:t>
            </a:r>
            <a:r>
              <a:rPr lang="en-US" altLang="en-US" i="1"/>
              <a:t>A </a:t>
            </a:r>
            <a:r>
              <a:rPr lang="en-US" altLang="en-US"/>
              <a:t>– </a:t>
            </a:r>
            <a:r>
              <a:rPr lang="en-US" altLang="en-US" i="1"/>
              <a:t>B </a:t>
            </a:r>
            <a:r>
              <a:rPr lang="en-US" altLang="en-US"/>
              <a:t>= </a:t>
            </a:r>
            <a:r>
              <a:rPr lang="el-GR" altLang="en-US"/>
              <a:t>β, </a:t>
            </a:r>
            <a:r>
              <a:rPr lang="en-US" altLang="en-US"/>
              <a:t>maka didapat rumus: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5BE5CF7-B72E-4C7C-9ACB-1E1073F87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429000"/>
            <a:ext cx="498281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DFD37-4EA0-4428-AA1C-F405841B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Tangen</a:t>
            </a:r>
            <a:endParaRPr lang="en-US" dirty="0"/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26EF6323-4F53-4951-B7DC-837C6311C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endParaRPr lang="en-US" altLang="en-US" sz="2400"/>
          </a:p>
          <a:p>
            <a:pPr marL="0" indent="0">
              <a:buNone/>
            </a:pPr>
            <a:r>
              <a:rPr lang="en-US" altLang="en-US" sz="2400"/>
              <a:t>Dengan cara yang sama didapat rumus :</a:t>
            </a:r>
          </a:p>
          <a:p>
            <a:pPr marL="0" indent="0">
              <a:buNone/>
            </a:pPr>
            <a:endParaRPr lang="en-US" altLang="en-US" sz="240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E5475FE-0656-4FB2-BF54-5234FBE70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497" y="5185288"/>
            <a:ext cx="3505200" cy="121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33" name="Picture 3">
            <a:extLst>
              <a:ext uri="{FF2B5EF4-FFF2-40B4-BE49-F238E27FC236}">
                <a16:creationId xmlns:a16="http://schemas.microsoft.com/office/drawing/2014/main" id="{86981A58-F279-44DD-84E7-BDB890424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47864"/>
            <a:ext cx="5334000" cy="285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EB225-ADDA-4957-8E30-3103D43A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i-FI" b="1" dirty="0"/>
              <a:t>Rumus Cosinus Jumlah dan Selisih Dua Sudut</a:t>
            </a:r>
            <a:endParaRPr lang="en-US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947A617C-1A33-4664-BFF0-97C0C2D93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447801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n-NO" altLang="en-US" sz="1800"/>
              <a:t>Dengan mengingat kembali tentang koordinat</a:t>
            </a:r>
          </a:p>
          <a:p>
            <a:pPr marL="0" indent="0">
              <a:buNone/>
            </a:pPr>
            <a:r>
              <a:rPr lang="en-US" altLang="en-US" sz="1800"/>
              <a:t>Cartesius, maka:</a:t>
            </a:r>
          </a:p>
          <a:p>
            <a:pPr marL="0" indent="0">
              <a:buNone/>
            </a:pPr>
            <a:r>
              <a:rPr lang="en-US" altLang="en-US" sz="1800"/>
              <a:t>a. koordinat titik </a:t>
            </a:r>
            <a:r>
              <a:rPr lang="en-US" altLang="en-US" sz="1800" i="1"/>
              <a:t>A </a:t>
            </a:r>
            <a:r>
              <a:rPr lang="en-US" altLang="en-US" sz="1800"/>
              <a:t>(1, 0)</a:t>
            </a:r>
          </a:p>
          <a:p>
            <a:pPr marL="0" indent="0">
              <a:buNone/>
            </a:pPr>
            <a:r>
              <a:rPr lang="en-US" altLang="en-US" sz="1800"/>
              <a:t>b. koordinat titik </a:t>
            </a:r>
            <a:r>
              <a:rPr lang="en-US" altLang="en-US" sz="1800" i="1"/>
              <a:t>B </a:t>
            </a:r>
            <a:r>
              <a:rPr lang="en-US" altLang="en-US" sz="1800"/>
              <a:t>(cos </a:t>
            </a:r>
            <a:r>
              <a:rPr lang="en-US" altLang="en-US" sz="1800" i="1"/>
              <a:t>A</a:t>
            </a:r>
            <a:r>
              <a:rPr lang="en-US" altLang="en-US" sz="1800"/>
              <a:t>, sin </a:t>
            </a:r>
            <a:r>
              <a:rPr lang="en-US" altLang="en-US" sz="1800" i="1"/>
              <a:t>A</a:t>
            </a:r>
            <a:r>
              <a:rPr lang="en-US" altLang="en-US" sz="1800"/>
              <a:t>)</a:t>
            </a:r>
          </a:p>
          <a:p>
            <a:pPr marL="0" indent="0">
              <a:buNone/>
            </a:pPr>
            <a:r>
              <a:rPr lang="en-US" altLang="en-US" sz="1800"/>
              <a:t>c. koordinat titik </a:t>
            </a:r>
            <a:r>
              <a:rPr lang="en-US" altLang="en-US" sz="1800" i="1"/>
              <a:t>C </a:t>
            </a:r>
            <a:r>
              <a:rPr lang="en-US" altLang="en-US" sz="1800"/>
              <a:t>{cos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), sin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)}</a:t>
            </a:r>
          </a:p>
          <a:p>
            <a:pPr marL="0" indent="0">
              <a:buNone/>
            </a:pPr>
            <a:r>
              <a:rPr lang="en-US" altLang="en-US" sz="1800"/>
              <a:t>d. koordinat titik </a:t>
            </a:r>
            <a:r>
              <a:rPr lang="en-US" altLang="en-US" sz="1800" i="1"/>
              <a:t>D </a:t>
            </a:r>
            <a:r>
              <a:rPr lang="en-US" altLang="en-US" sz="1800"/>
              <a:t>{cos (–</a:t>
            </a:r>
            <a:r>
              <a:rPr lang="en-US" altLang="en-US" sz="1800" i="1"/>
              <a:t>B</a:t>
            </a:r>
            <a:r>
              <a:rPr lang="en-US" altLang="en-US" sz="1800"/>
              <a:t>), sin (–</a:t>
            </a:r>
            <a:r>
              <a:rPr lang="en-US" altLang="en-US" sz="1800" i="1"/>
              <a:t>B</a:t>
            </a:r>
            <a:r>
              <a:rPr lang="en-US" altLang="en-US" sz="1800"/>
              <a:t>)} atau (cos </a:t>
            </a:r>
            <a:r>
              <a:rPr lang="en-US" altLang="en-US" sz="1800" i="1"/>
              <a:t>B</a:t>
            </a:r>
            <a:r>
              <a:rPr lang="en-US" altLang="en-US" sz="1800"/>
              <a:t>, –sin </a:t>
            </a:r>
            <a:r>
              <a:rPr lang="en-US" altLang="en-US" sz="1800" i="1"/>
              <a:t>B</a:t>
            </a:r>
            <a:r>
              <a:rPr lang="en-US" altLang="en-US" sz="1800"/>
              <a:t>)</a:t>
            </a:r>
          </a:p>
          <a:p>
            <a:pPr marL="0" indent="0">
              <a:buNone/>
            </a:pPr>
            <a:r>
              <a:rPr lang="en-US" altLang="en-US" sz="1800" i="1"/>
              <a:t>	</a:t>
            </a:r>
            <a:r>
              <a:rPr lang="pl-PL" altLang="en-US" sz="1800" i="1"/>
              <a:t>AC </a:t>
            </a:r>
            <a:r>
              <a:rPr lang="pl-PL" altLang="en-US" sz="1800"/>
              <a:t>= </a:t>
            </a:r>
            <a:r>
              <a:rPr lang="pl-PL" altLang="en-US" sz="1800" i="1"/>
              <a:t>BD </a:t>
            </a:r>
            <a:r>
              <a:rPr lang="pl-PL" altLang="en-US" sz="1800"/>
              <a:t>maka </a:t>
            </a:r>
            <a:r>
              <a:rPr lang="pl-PL" altLang="en-US" sz="1800" i="1"/>
              <a:t>AC</a:t>
            </a:r>
            <a:r>
              <a:rPr lang="pl-PL" altLang="en-US" sz="1800" baseline="30000"/>
              <a:t>2</a:t>
            </a:r>
            <a:r>
              <a:rPr lang="pl-PL" altLang="en-US" sz="1800"/>
              <a:t> = </a:t>
            </a:r>
            <a:r>
              <a:rPr lang="pl-PL" altLang="en-US" sz="1800" i="1"/>
              <a:t>DB</a:t>
            </a:r>
            <a:r>
              <a:rPr lang="pl-PL" altLang="en-US" sz="1800" baseline="30000"/>
              <a:t>2</a:t>
            </a:r>
          </a:p>
          <a:p>
            <a:pPr marL="0" indent="0">
              <a:buNone/>
            </a:pPr>
            <a:r>
              <a:rPr lang="en-US" altLang="en-US" sz="1800"/>
              <a:t>{cos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 – 1}</a:t>
            </a:r>
            <a:r>
              <a:rPr lang="pl-PL" altLang="en-US" sz="1800" baseline="30000"/>
              <a:t> 2</a:t>
            </a:r>
            <a:r>
              <a:rPr lang="en-US" altLang="en-US" sz="1800"/>
              <a:t> + {sin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 – 0}</a:t>
            </a:r>
            <a:r>
              <a:rPr lang="pl-PL" altLang="en-US" sz="1800" baseline="30000"/>
              <a:t> 2</a:t>
            </a:r>
            <a:r>
              <a:rPr lang="en-US" altLang="en-US" sz="1800"/>
              <a:t> 	= {cos </a:t>
            </a:r>
            <a:r>
              <a:rPr lang="en-US" altLang="en-US" sz="1800" i="1"/>
              <a:t>B </a:t>
            </a:r>
            <a:r>
              <a:rPr lang="en-US" altLang="en-US" sz="1800"/>
              <a:t>– cos </a:t>
            </a:r>
            <a:r>
              <a:rPr lang="en-US" altLang="en-US" sz="1800" i="1"/>
              <a:t>A</a:t>
            </a:r>
            <a:r>
              <a:rPr lang="en-US" altLang="en-US" sz="1800"/>
              <a:t>}</a:t>
            </a:r>
            <a:r>
              <a:rPr lang="pl-PL" altLang="en-US" sz="1800" baseline="30000"/>
              <a:t> 2</a:t>
            </a:r>
            <a:r>
              <a:rPr lang="en-US" altLang="en-US" sz="1800"/>
              <a:t> + {–sin </a:t>
            </a:r>
            <a:r>
              <a:rPr lang="en-US" altLang="en-US" sz="1800" i="1"/>
              <a:t>B </a:t>
            </a:r>
            <a:r>
              <a:rPr lang="en-US" altLang="en-US" sz="1800"/>
              <a:t>– sin </a:t>
            </a:r>
            <a:r>
              <a:rPr lang="en-US" altLang="en-US" sz="1800" i="1"/>
              <a:t>A</a:t>
            </a:r>
            <a:r>
              <a:rPr lang="en-US" altLang="en-US" sz="1800"/>
              <a:t>}</a:t>
            </a:r>
            <a:r>
              <a:rPr lang="pl-PL" altLang="en-US" sz="1800" baseline="30000"/>
              <a:t> 2</a:t>
            </a:r>
            <a:endParaRPr lang="en-US" altLang="en-US" sz="1800"/>
          </a:p>
          <a:p>
            <a:pPr marL="0" indent="0">
              <a:buNone/>
            </a:pPr>
            <a:r>
              <a:rPr lang="en-US" altLang="en-US" sz="1800"/>
              <a:t>cos</a:t>
            </a:r>
            <a:r>
              <a:rPr lang="pl-PL" altLang="en-US" sz="1800" baseline="30000"/>
              <a:t>2</a:t>
            </a:r>
            <a:r>
              <a:rPr lang="en-US" altLang="en-US" sz="1800"/>
              <a:t>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 – 2 cos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 + 1 + sin</a:t>
            </a:r>
            <a:r>
              <a:rPr lang="pl-PL" altLang="en-US" sz="1800" baseline="30000"/>
              <a:t>2</a:t>
            </a:r>
            <a:r>
              <a:rPr lang="en-US" altLang="en-US" sz="1800"/>
              <a:t> (</a:t>
            </a:r>
            <a:r>
              <a:rPr lang="en-US" altLang="en-US" sz="1800" i="1"/>
              <a:t>A </a:t>
            </a:r>
            <a:r>
              <a:rPr lang="en-US" altLang="en-US" sz="1800"/>
              <a:t>+ </a:t>
            </a:r>
            <a:r>
              <a:rPr lang="en-US" altLang="en-US" sz="1800" i="1"/>
              <a:t>B</a:t>
            </a:r>
            <a:r>
              <a:rPr lang="en-US" altLang="en-US" sz="1800"/>
              <a:t>) = cos</a:t>
            </a:r>
            <a:r>
              <a:rPr lang="pl-PL" altLang="en-US" sz="1800" baseline="30000"/>
              <a:t>2</a:t>
            </a:r>
            <a:r>
              <a:rPr lang="en-US" altLang="en-US" sz="1800"/>
              <a:t> </a:t>
            </a:r>
            <a:r>
              <a:rPr lang="en-US" altLang="en-US" sz="1800" i="1"/>
              <a:t>B </a:t>
            </a:r>
            <a:r>
              <a:rPr lang="en-US" altLang="en-US" sz="1800"/>
              <a:t>– 2 cos </a:t>
            </a:r>
            <a:r>
              <a:rPr lang="en-US" altLang="en-US" sz="1800" i="1"/>
              <a:t>B </a:t>
            </a:r>
            <a:r>
              <a:rPr lang="en-US" altLang="en-US" sz="1800"/>
              <a:t>cos </a:t>
            </a:r>
            <a:r>
              <a:rPr lang="en-US" altLang="en-US" sz="1800" i="1"/>
              <a:t>A </a:t>
            </a:r>
            <a:r>
              <a:rPr lang="en-US" altLang="en-US" sz="1800"/>
              <a:t>+ cos</a:t>
            </a:r>
            <a:r>
              <a:rPr lang="pl-PL" altLang="en-US" sz="1800" baseline="30000"/>
              <a:t>2</a:t>
            </a:r>
            <a:r>
              <a:rPr lang="en-US" altLang="en-US" sz="1800" i="1"/>
              <a:t>A </a:t>
            </a:r>
            <a:r>
              <a:rPr lang="en-US" altLang="en-US" sz="1800"/>
              <a:t>+</a:t>
            </a:r>
            <a:r>
              <a:rPr lang="es-ES" altLang="en-US" sz="1800"/>
              <a:t> sin</a:t>
            </a:r>
            <a:r>
              <a:rPr lang="pl-PL" altLang="en-US" sz="1800" baseline="30000"/>
              <a:t>2</a:t>
            </a:r>
            <a:r>
              <a:rPr lang="es-ES" altLang="en-US" sz="1800"/>
              <a:t> </a:t>
            </a:r>
            <a:r>
              <a:rPr lang="es-ES" altLang="en-US" sz="1800" i="1"/>
              <a:t>B +</a:t>
            </a:r>
            <a:endParaRPr lang="en-US" altLang="en-US" sz="1800"/>
          </a:p>
          <a:p>
            <a:pPr marL="0" indent="0">
              <a:buNone/>
            </a:pPr>
            <a:r>
              <a:rPr lang="es-ES" altLang="en-US" sz="1800"/>
              <a:t>				          2 sin </a:t>
            </a:r>
            <a:r>
              <a:rPr lang="es-ES" altLang="en-US" sz="1800" i="1"/>
              <a:t>B </a:t>
            </a:r>
            <a:r>
              <a:rPr lang="es-ES" altLang="en-US" sz="1800"/>
              <a:t>sin </a:t>
            </a:r>
            <a:r>
              <a:rPr lang="es-ES" altLang="en-US" sz="1800" i="1"/>
              <a:t>A </a:t>
            </a:r>
            <a:r>
              <a:rPr lang="es-ES" altLang="en-US" sz="1800"/>
              <a:t>+ sin</a:t>
            </a:r>
            <a:r>
              <a:rPr lang="pl-PL" altLang="en-US" sz="1800" baseline="30000"/>
              <a:t>2</a:t>
            </a:r>
            <a:r>
              <a:rPr lang="es-ES" altLang="en-US" sz="1800"/>
              <a:t> </a:t>
            </a:r>
            <a:r>
              <a:rPr lang="es-ES" altLang="en-US" sz="1800" i="1"/>
              <a:t>A</a:t>
            </a:r>
          </a:p>
          <a:p>
            <a:pPr marL="0" indent="0">
              <a:buNone/>
            </a:pPr>
            <a:r>
              <a:rPr lang="es-ES" altLang="en-US" sz="1800"/>
              <a:t>2 – 2 cos (</a:t>
            </a:r>
            <a:r>
              <a:rPr lang="es-ES" altLang="en-US" sz="1800" i="1"/>
              <a:t>A </a:t>
            </a:r>
            <a:r>
              <a:rPr lang="es-ES" altLang="en-US" sz="1800"/>
              <a:t>+ </a:t>
            </a:r>
            <a:r>
              <a:rPr lang="es-ES" altLang="en-US" sz="1800" i="1"/>
              <a:t>B</a:t>
            </a:r>
            <a:r>
              <a:rPr lang="es-ES" altLang="en-US" sz="1800"/>
              <a:t>) 	= 2 – 2 cos </a:t>
            </a:r>
            <a:r>
              <a:rPr lang="es-ES" altLang="en-US" sz="1800" i="1"/>
              <a:t>A </a:t>
            </a:r>
            <a:r>
              <a:rPr lang="es-ES" altLang="en-US" sz="1800"/>
              <a:t>cos </a:t>
            </a:r>
            <a:r>
              <a:rPr lang="es-ES" altLang="en-US" sz="1800" i="1"/>
              <a:t>B </a:t>
            </a:r>
            <a:r>
              <a:rPr lang="es-ES" altLang="en-US" sz="1800"/>
              <a:t>+ 2 sin </a:t>
            </a:r>
            <a:r>
              <a:rPr lang="es-ES" altLang="en-US" sz="1800" i="1"/>
              <a:t>A </a:t>
            </a:r>
            <a:r>
              <a:rPr lang="es-ES" altLang="en-US" sz="1800"/>
              <a:t>sin </a:t>
            </a:r>
            <a:r>
              <a:rPr lang="es-ES" altLang="en-US" sz="1800" i="1"/>
              <a:t>B</a:t>
            </a:r>
          </a:p>
          <a:p>
            <a:pPr marL="0" indent="0">
              <a:buNone/>
            </a:pPr>
            <a:r>
              <a:rPr lang="es-ES" altLang="en-US" sz="1800"/>
              <a:t>2 cos (</a:t>
            </a:r>
            <a:r>
              <a:rPr lang="es-ES" altLang="en-US" sz="1800" i="1"/>
              <a:t>A </a:t>
            </a:r>
            <a:r>
              <a:rPr lang="es-ES" altLang="en-US" sz="1800"/>
              <a:t>+ </a:t>
            </a:r>
            <a:r>
              <a:rPr lang="es-ES" altLang="en-US" sz="1800" i="1"/>
              <a:t>B</a:t>
            </a:r>
            <a:r>
              <a:rPr lang="es-ES" altLang="en-US" sz="1800"/>
              <a:t>) 	= 2 (cos </a:t>
            </a:r>
            <a:r>
              <a:rPr lang="es-ES" altLang="en-US" sz="1800" i="1"/>
              <a:t>A </a:t>
            </a:r>
            <a:r>
              <a:rPr lang="es-ES" altLang="en-US" sz="1800"/>
              <a:t>cos </a:t>
            </a:r>
            <a:r>
              <a:rPr lang="es-ES" altLang="en-US" sz="1800" i="1"/>
              <a:t>B </a:t>
            </a:r>
            <a:r>
              <a:rPr lang="es-ES" altLang="en-US" sz="1800"/>
              <a:t>– sin </a:t>
            </a:r>
            <a:r>
              <a:rPr lang="es-ES" altLang="en-US" sz="1800" i="1"/>
              <a:t>A </a:t>
            </a:r>
            <a:r>
              <a:rPr lang="es-ES" altLang="en-US" sz="1800"/>
              <a:t>sin </a:t>
            </a:r>
            <a:r>
              <a:rPr lang="es-ES" altLang="en-US" sz="1800" i="1"/>
              <a:t>B</a:t>
            </a:r>
            <a:r>
              <a:rPr lang="es-ES" altLang="en-US" sz="1800"/>
              <a:t>)</a:t>
            </a:r>
          </a:p>
          <a:p>
            <a:pPr marL="0" indent="0">
              <a:buNone/>
            </a:pPr>
            <a:r>
              <a:rPr lang="es-ES" altLang="en-US" sz="1800"/>
              <a:t>cos (</a:t>
            </a:r>
            <a:r>
              <a:rPr lang="es-ES" altLang="en-US" sz="1800" i="1"/>
              <a:t>A </a:t>
            </a:r>
            <a:r>
              <a:rPr lang="es-ES" altLang="en-US" sz="1800"/>
              <a:t>+ </a:t>
            </a:r>
            <a:r>
              <a:rPr lang="es-ES" altLang="en-US" sz="1800" i="1"/>
              <a:t>B</a:t>
            </a:r>
            <a:r>
              <a:rPr lang="es-ES" altLang="en-US" sz="1800"/>
              <a:t>) 	= cos </a:t>
            </a:r>
            <a:r>
              <a:rPr lang="es-ES" altLang="en-US" sz="1800" i="1"/>
              <a:t>A </a:t>
            </a:r>
            <a:r>
              <a:rPr lang="es-ES" altLang="en-US" sz="1800"/>
              <a:t>cos </a:t>
            </a:r>
            <a:r>
              <a:rPr lang="es-ES" altLang="en-US" sz="1800" i="1"/>
              <a:t>B </a:t>
            </a:r>
            <a:r>
              <a:rPr lang="es-ES" altLang="en-US" sz="1800"/>
              <a:t>– sin </a:t>
            </a:r>
            <a:r>
              <a:rPr lang="es-ES" altLang="en-US" sz="1800" i="1"/>
              <a:t>A </a:t>
            </a:r>
            <a:r>
              <a:rPr lang="es-ES" altLang="en-US" sz="1800"/>
              <a:t>sin </a:t>
            </a:r>
            <a:r>
              <a:rPr lang="es-ES" altLang="en-US" sz="1800" i="1"/>
              <a:t>B</a:t>
            </a:r>
          </a:p>
          <a:p>
            <a:pPr marL="0" indent="0">
              <a:buNone/>
            </a:pPr>
            <a:endParaRPr lang="es-ES" altLang="en-US" sz="1800" i="1"/>
          </a:p>
          <a:p>
            <a:pPr marL="0" indent="0">
              <a:buNone/>
            </a:pPr>
            <a:r>
              <a:rPr lang="fi-FI" altLang="en-US" sz="1800"/>
              <a:t>Rumus cosinus jumlah dua sudut:</a:t>
            </a:r>
            <a:endParaRPr lang="en-US" altLang="en-US" sz="1800"/>
          </a:p>
        </p:txBody>
      </p:sp>
      <p:pic>
        <p:nvPicPr>
          <p:cNvPr id="30724" name="Picture 2">
            <a:extLst>
              <a:ext uri="{FF2B5EF4-FFF2-40B4-BE49-F238E27FC236}">
                <a16:creationId xmlns:a16="http://schemas.microsoft.com/office/drawing/2014/main" id="{5ED0458B-5F07-411B-AFE1-682B47031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71614"/>
            <a:ext cx="2579688" cy="218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DEA32B6D-EC9A-4D65-B8F0-591475AD9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698" y="6012426"/>
            <a:ext cx="36576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D8F35852-334C-4692-932A-E7A41637D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762000"/>
            <a:ext cx="7024688" cy="1143000"/>
          </a:xfrm>
        </p:spPr>
        <p:txBody>
          <a:bodyPr/>
          <a:lstStyle/>
          <a:p>
            <a:pPr eaLnBrk="1" hangingPunct="1"/>
            <a:r>
              <a:rPr lang="en-US" altLang="en-US"/>
              <a:t>Identitas Trigonometri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DB2E7-32B0-47E6-BB47-A9F64A8DF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>
              <a:buNone/>
              <a:defRPr/>
            </a:pP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konstanta</a:t>
            </a:r>
            <a:r>
              <a:rPr lang="en-US" dirty="0"/>
              <a:t> yang </a:t>
            </a:r>
            <a:r>
              <a:rPr lang="en-US" dirty="0" err="1"/>
              <a:t>manapun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. Cara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trigonometri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: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fi-FI" dirty="0"/>
              <a:t>Rumus sinus dan cosinus jumlah dan selisih dua sudut,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sinus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cosinus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selisih</a:t>
            </a:r>
            <a:r>
              <a:rPr lang="en-US" dirty="0"/>
              <a:t> sinus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cosinus</a:t>
            </a:r>
            <a:r>
              <a:rPr lang="en-US" dirty="0"/>
              <a:t>,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trigonometri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selisih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>
            <a:extLst>
              <a:ext uri="{FF2B5EF4-FFF2-40B4-BE49-F238E27FC236}">
                <a16:creationId xmlns:a16="http://schemas.microsoft.com/office/drawing/2014/main" id="{0EB92604-19BE-4CED-825A-C0F02AD3C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762001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Contoh Soal :</a:t>
            </a:r>
          </a:p>
        </p:txBody>
      </p:sp>
      <p:pic>
        <p:nvPicPr>
          <p:cNvPr id="50179" name="Picture 9">
            <a:extLst>
              <a:ext uri="{FF2B5EF4-FFF2-40B4-BE49-F238E27FC236}">
                <a16:creationId xmlns:a16="http://schemas.microsoft.com/office/drawing/2014/main" id="{7880770D-9F4F-4DA0-ABEA-0C03EB871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47800"/>
            <a:ext cx="3138488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0" name="Picture 10">
            <a:extLst>
              <a:ext uri="{FF2B5EF4-FFF2-40B4-BE49-F238E27FC236}">
                <a16:creationId xmlns:a16="http://schemas.microsoft.com/office/drawing/2014/main" id="{867E96D5-E750-4C3E-A1A5-1AD1C037B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5257800" cy="349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8D760C59-5954-462F-BABA-15BF79890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s-ES" altLang="en-US" sz="2000"/>
              <a:t>Dengan cara yang sama, maka:</a:t>
            </a:r>
          </a:p>
          <a:p>
            <a:pPr marL="0" indent="0">
              <a:buNone/>
            </a:pPr>
            <a:r>
              <a:rPr lang="en-US" altLang="en-US" sz="2000"/>
              <a:t>cos (A – </a:t>
            </a:r>
            <a:r>
              <a:rPr lang="en-US" altLang="en-US" sz="2000" i="1"/>
              <a:t>B</a:t>
            </a:r>
            <a:r>
              <a:rPr lang="en-US" altLang="en-US" sz="2000"/>
              <a:t>) = cos (</a:t>
            </a:r>
            <a:r>
              <a:rPr lang="en-US" altLang="en-US" sz="2000" i="1"/>
              <a:t>A </a:t>
            </a:r>
            <a:r>
              <a:rPr lang="en-US" altLang="en-US" sz="2000"/>
              <a:t>+ (–</a:t>
            </a:r>
            <a:r>
              <a:rPr lang="en-US" altLang="en-US" sz="2000" i="1"/>
              <a:t>B</a:t>
            </a:r>
            <a:r>
              <a:rPr lang="en-US" altLang="en-US" sz="2000"/>
              <a:t>))</a:t>
            </a:r>
          </a:p>
          <a:p>
            <a:pPr marL="0" indent="0">
              <a:buNone/>
            </a:pPr>
            <a:r>
              <a:rPr lang="es-ES" altLang="en-US" sz="2000"/>
              <a:t>cos (</a:t>
            </a:r>
            <a:r>
              <a:rPr lang="es-ES" altLang="en-US" sz="2000" i="1"/>
              <a:t>A </a:t>
            </a:r>
            <a:r>
              <a:rPr lang="es-ES" altLang="en-US" sz="2000"/>
              <a:t>– </a:t>
            </a:r>
            <a:r>
              <a:rPr lang="es-ES" altLang="en-US" sz="2000" i="1"/>
              <a:t>B</a:t>
            </a:r>
            <a:r>
              <a:rPr lang="es-ES" altLang="en-US" sz="2000"/>
              <a:t>) = cos </a:t>
            </a:r>
            <a:r>
              <a:rPr lang="es-ES" altLang="en-US" sz="2000" i="1"/>
              <a:t>A </a:t>
            </a:r>
            <a:r>
              <a:rPr lang="es-ES" altLang="en-US" sz="2000"/>
              <a:t>cos (–</a:t>
            </a:r>
            <a:r>
              <a:rPr lang="es-ES" altLang="en-US" sz="2000" i="1"/>
              <a:t>B</a:t>
            </a:r>
            <a:r>
              <a:rPr lang="es-ES" altLang="en-US" sz="2000"/>
              <a:t>) – sin </a:t>
            </a:r>
            <a:r>
              <a:rPr lang="es-ES" altLang="en-US" sz="2000" i="1"/>
              <a:t>A </a:t>
            </a:r>
            <a:r>
              <a:rPr lang="es-ES" altLang="en-US" sz="2000"/>
              <a:t>sin (–</a:t>
            </a:r>
            <a:r>
              <a:rPr lang="es-ES" altLang="en-US" sz="2000" i="1"/>
              <a:t>B</a:t>
            </a:r>
            <a:r>
              <a:rPr lang="es-ES" altLang="en-US" sz="2000"/>
              <a:t>)</a:t>
            </a:r>
          </a:p>
          <a:p>
            <a:pPr marL="0" indent="0">
              <a:buNone/>
            </a:pPr>
            <a:r>
              <a:rPr lang="es-ES" altLang="en-US" sz="2000"/>
              <a:t>cos (</a:t>
            </a:r>
            <a:r>
              <a:rPr lang="es-ES" altLang="en-US" sz="2000" i="1"/>
              <a:t>A </a:t>
            </a:r>
            <a:r>
              <a:rPr lang="es-ES" altLang="en-US" sz="2000"/>
              <a:t>– </a:t>
            </a:r>
            <a:r>
              <a:rPr lang="es-ES" altLang="en-US" sz="2000" i="1"/>
              <a:t>B</a:t>
            </a:r>
            <a:r>
              <a:rPr lang="es-ES" altLang="en-US" sz="2000"/>
              <a:t>) = cos </a:t>
            </a:r>
            <a:r>
              <a:rPr lang="es-ES" altLang="en-US" sz="2000" i="1"/>
              <a:t>A </a:t>
            </a:r>
            <a:r>
              <a:rPr lang="es-ES" altLang="en-US" sz="2000"/>
              <a:t>cos </a:t>
            </a:r>
            <a:r>
              <a:rPr lang="es-ES" altLang="en-US" sz="2000" i="1"/>
              <a:t>B </a:t>
            </a:r>
            <a:r>
              <a:rPr lang="es-ES" altLang="en-US" sz="2000"/>
              <a:t>+ sin </a:t>
            </a:r>
            <a:r>
              <a:rPr lang="es-ES" altLang="en-US" sz="2000" i="1"/>
              <a:t>A </a:t>
            </a:r>
            <a:r>
              <a:rPr lang="es-ES" altLang="en-US" sz="2000"/>
              <a:t>sin </a:t>
            </a:r>
            <a:r>
              <a:rPr lang="es-ES" altLang="en-US" sz="2000" i="1"/>
              <a:t>B</a:t>
            </a:r>
          </a:p>
          <a:p>
            <a:pPr marL="0" indent="0">
              <a:buNone/>
            </a:pPr>
            <a:endParaRPr lang="es-ES" altLang="en-US" sz="2000" i="1"/>
          </a:p>
          <a:p>
            <a:pPr marL="0" indent="0">
              <a:buNone/>
            </a:pPr>
            <a:r>
              <a:rPr lang="fi-FI" altLang="en-US" sz="2000"/>
              <a:t>Rumus cosinus selisih dua sudut:</a:t>
            </a:r>
            <a:endParaRPr lang="en-US" altLang="en-US" sz="2000"/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45CB3CED-0BE6-47B4-8C74-119891F1C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362201"/>
            <a:ext cx="36766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CB3A-F02E-463F-9BF2-D2E5BEC1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i-FI" b="1" dirty="0"/>
              <a:t>Rumus Sinus Jumlah dan Selisih Dua Sudut</a:t>
            </a:r>
            <a:endParaRPr lang="en-US" dirty="0"/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0F8E1F1D-D398-437B-9FE0-FFA133B39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/>
              <a:t>Perhatikan rumus berikut ini.</a:t>
            </a:r>
          </a:p>
          <a:p>
            <a:pPr marL="0" indent="0">
              <a:buNone/>
            </a:pPr>
            <a:r>
              <a:rPr lang="es-ES" altLang="en-US" sz="2400"/>
              <a:t>sin (</a:t>
            </a:r>
            <a:r>
              <a:rPr lang="es-ES" altLang="en-US" sz="2400" i="1"/>
              <a:t>A </a:t>
            </a:r>
            <a:r>
              <a:rPr lang="es-ES" altLang="en-US" sz="2400"/>
              <a:t>+ </a:t>
            </a:r>
            <a:r>
              <a:rPr lang="es-ES" altLang="en-US" sz="2400" i="1"/>
              <a:t>B</a:t>
            </a:r>
            <a:r>
              <a:rPr lang="es-ES" altLang="en-US" sz="2400"/>
              <a:t>) 	= cos { 2/</a:t>
            </a:r>
            <a:r>
              <a:rPr lang="el-GR" altLang="en-US" sz="2400"/>
              <a:t>π – (</a:t>
            </a:r>
            <a:r>
              <a:rPr lang="en-US" altLang="en-US" sz="2400" i="1"/>
              <a:t>A </a:t>
            </a:r>
            <a:r>
              <a:rPr lang="en-US" altLang="en-US" sz="2400"/>
              <a:t>+ </a:t>
            </a:r>
            <a:r>
              <a:rPr lang="en-US" altLang="en-US" sz="2400" i="1"/>
              <a:t>B</a:t>
            </a:r>
            <a:r>
              <a:rPr lang="en-US" altLang="en-US" sz="2400"/>
              <a:t>)}</a:t>
            </a:r>
          </a:p>
          <a:p>
            <a:pPr marL="0" indent="0">
              <a:buNone/>
            </a:pPr>
            <a:r>
              <a:rPr lang="en-US" altLang="en-US" sz="2400"/>
              <a:t>		= cos ( 2/</a:t>
            </a:r>
            <a:r>
              <a:rPr lang="el-GR" altLang="en-US" sz="2400"/>
              <a:t>π – </a:t>
            </a:r>
            <a:r>
              <a:rPr lang="en-US" altLang="en-US" sz="2400" i="1"/>
              <a:t>A </a:t>
            </a:r>
            <a:r>
              <a:rPr lang="en-US" altLang="en-US" sz="2400"/>
              <a:t>– </a:t>
            </a:r>
            <a:r>
              <a:rPr lang="en-US" altLang="en-US" sz="2400" i="1"/>
              <a:t>B</a:t>
            </a:r>
            <a:r>
              <a:rPr lang="en-US" altLang="en-US" sz="2400"/>
              <a:t>)</a:t>
            </a:r>
          </a:p>
          <a:p>
            <a:pPr marL="0" indent="0">
              <a:buNone/>
            </a:pPr>
            <a:r>
              <a:rPr lang="en-US" altLang="en-US" sz="2400"/>
              <a:t>		= cos {( 2/</a:t>
            </a:r>
            <a:r>
              <a:rPr lang="el-GR" altLang="en-US" sz="2400"/>
              <a:t>π – </a:t>
            </a:r>
            <a:r>
              <a:rPr lang="en-US" altLang="en-US" sz="2400" i="1"/>
              <a:t>A</a:t>
            </a:r>
            <a:r>
              <a:rPr lang="en-US" altLang="en-US" sz="2400"/>
              <a:t>) – </a:t>
            </a:r>
            <a:r>
              <a:rPr lang="en-US" altLang="en-US" sz="2400" i="1"/>
              <a:t>B</a:t>
            </a:r>
            <a:r>
              <a:rPr lang="en-US" altLang="en-US" sz="2400"/>
              <a:t>}</a:t>
            </a:r>
          </a:p>
          <a:p>
            <a:pPr marL="0" indent="0">
              <a:buNone/>
            </a:pPr>
            <a:r>
              <a:rPr lang="en-US" altLang="en-US" sz="2400"/>
              <a:t>		= cos ( 2/</a:t>
            </a:r>
            <a:r>
              <a:rPr lang="es-ES" altLang="en-US" sz="2400"/>
              <a:t>π – </a:t>
            </a:r>
            <a:r>
              <a:rPr lang="es-ES" altLang="en-US" sz="2400" i="1"/>
              <a:t>A</a:t>
            </a:r>
            <a:r>
              <a:rPr lang="es-ES" altLang="en-US" sz="2400"/>
              <a:t>) cos </a:t>
            </a:r>
            <a:r>
              <a:rPr lang="es-ES" altLang="en-US" sz="2400" i="1"/>
              <a:t>B </a:t>
            </a:r>
            <a:r>
              <a:rPr lang="es-ES" altLang="en-US" sz="2400"/>
              <a:t>+ sin ( 2/</a:t>
            </a:r>
            <a:r>
              <a:rPr lang="el-GR" altLang="en-US" sz="2400"/>
              <a:t>π – </a:t>
            </a:r>
            <a:r>
              <a:rPr lang="en-US" altLang="en-US" sz="2400" i="1"/>
              <a:t>A</a:t>
            </a:r>
            <a:r>
              <a:rPr lang="en-US" altLang="en-US" sz="2400"/>
              <a:t>) sin </a:t>
            </a:r>
            <a:r>
              <a:rPr lang="en-US" altLang="en-US" sz="2400" i="1"/>
              <a:t>B</a:t>
            </a:r>
          </a:p>
          <a:p>
            <a:pPr marL="0" indent="0">
              <a:buNone/>
            </a:pPr>
            <a:r>
              <a:rPr lang="es-ES" altLang="en-US" sz="2400"/>
              <a:t>		= sin </a:t>
            </a:r>
            <a:r>
              <a:rPr lang="es-ES" altLang="en-US" sz="2400" i="1"/>
              <a:t>A </a:t>
            </a:r>
            <a:r>
              <a:rPr lang="es-ES" altLang="en-US" sz="2400"/>
              <a:t>cos </a:t>
            </a:r>
            <a:r>
              <a:rPr lang="es-ES" altLang="en-US" sz="2400" i="1"/>
              <a:t>B </a:t>
            </a:r>
            <a:r>
              <a:rPr lang="es-ES" altLang="en-US" sz="2400"/>
              <a:t>+ cos </a:t>
            </a:r>
            <a:r>
              <a:rPr lang="es-ES" altLang="en-US" sz="2400" i="1"/>
              <a:t>A </a:t>
            </a:r>
            <a:r>
              <a:rPr lang="es-ES" altLang="en-US" sz="2400"/>
              <a:t>sin </a:t>
            </a:r>
            <a:r>
              <a:rPr lang="es-ES" altLang="en-US" sz="2400" i="1"/>
              <a:t>B</a:t>
            </a:r>
          </a:p>
          <a:p>
            <a:pPr marL="0" indent="0">
              <a:buNone/>
            </a:pPr>
            <a:r>
              <a:rPr lang="fi-FI" altLang="en-US" sz="2400"/>
              <a:t>Maka rumus sinus jumlah dua sudut:</a:t>
            </a:r>
            <a:endParaRPr lang="en-US" altLang="en-US" sz="240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D5EBD4F-1477-45FF-BFBC-E21C30CFA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76800"/>
            <a:ext cx="4267200" cy="483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DD89E139-48D7-4ADA-8545-BDDFB6AFA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5334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altLang="en-US"/>
              <a:t>Dengan cara yang sama, maka:</a:t>
            </a:r>
          </a:p>
          <a:p>
            <a:pPr marL="0" indent="0">
              <a:buNone/>
            </a:pPr>
            <a:r>
              <a:rPr lang="es-ES" altLang="en-US"/>
              <a:t>sin (</a:t>
            </a:r>
            <a:r>
              <a:rPr lang="es-ES" altLang="en-US" i="1"/>
              <a:t>A </a:t>
            </a:r>
            <a:r>
              <a:rPr lang="es-ES" altLang="en-US"/>
              <a:t>– </a:t>
            </a:r>
            <a:r>
              <a:rPr lang="es-ES" altLang="en-US" i="1"/>
              <a:t>B</a:t>
            </a:r>
            <a:r>
              <a:rPr lang="es-ES" altLang="en-US"/>
              <a:t>) 	= sin {</a:t>
            </a:r>
            <a:r>
              <a:rPr lang="es-ES" altLang="en-US" i="1"/>
              <a:t>A </a:t>
            </a:r>
            <a:r>
              <a:rPr lang="es-ES" altLang="en-US"/>
              <a:t>+ (–</a:t>
            </a:r>
            <a:r>
              <a:rPr lang="es-ES" altLang="en-US" i="1"/>
              <a:t>B</a:t>
            </a:r>
            <a:r>
              <a:rPr lang="es-ES" altLang="en-US"/>
              <a:t>)}</a:t>
            </a:r>
          </a:p>
          <a:p>
            <a:pPr marL="0" indent="0">
              <a:buNone/>
            </a:pPr>
            <a:r>
              <a:rPr lang="es-ES" altLang="en-US"/>
              <a:t>		= sin </a:t>
            </a:r>
            <a:r>
              <a:rPr lang="es-ES" altLang="en-US" i="1"/>
              <a:t>A </a:t>
            </a:r>
            <a:r>
              <a:rPr lang="es-ES" altLang="en-US"/>
              <a:t>cos (–</a:t>
            </a:r>
            <a:r>
              <a:rPr lang="es-ES" altLang="en-US" i="1"/>
              <a:t>B</a:t>
            </a:r>
            <a:r>
              <a:rPr lang="es-ES" altLang="en-US"/>
              <a:t>) + cos </a:t>
            </a:r>
            <a:r>
              <a:rPr lang="es-ES" altLang="en-US" i="1"/>
              <a:t>A </a:t>
            </a:r>
            <a:r>
              <a:rPr lang="es-ES" altLang="en-US"/>
              <a:t>sin (–</a:t>
            </a:r>
            <a:r>
              <a:rPr lang="es-ES" altLang="en-US" i="1"/>
              <a:t>B</a:t>
            </a:r>
            <a:r>
              <a:rPr lang="es-ES" altLang="en-US"/>
              <a:t>)</a:t>
            </a:r>
          </a:p>
          <a:p>
            <a:pPr marL="0" indent="0">
              <a:buNone/>
            </a:pPr>
            <a:r>
              <a:rPr lang="es-ES" altLang="en-US"/>
              <a:t>		= sin </a:t>
            </a:r>
            <a:r>
              <a:rPr lang="es-ES" altLang="en-US" i="1"/>
              <a:t>A </a:t>
            </a:r>
            <a:r>
              <a:rPr lang="es-ES" altLang="en-US"/>
              <a:t>cos </a:t>
            </a:r>
            <a:r>
              <a:rPr lang="es-ES" altLang="en-US" i="1"/>
              <a:t>B </a:t>
            </a:r>
            <a:r>
              <a:rPr lang="es-ES" altLang="en-US"/>
              <a:t>– cos </a:t>
            </a:r>
            <a:r>
              <a:rPr lang="es-ES" altLang="en-US" i="1"/>
              <a:t>A </a:t>
            </a:r>
            <a:r>
              <a:rPr lang="es-ES" altLang="en-US"/>
              <a:t>sin </a:t>
            </a:r>
            <a:r>
              <a:rPr lang="es-ES" altLang="en-US" i="1"/>
              <a:t>B</a:t>
            </a:r>
          </a:p>
          <a:p>
            <a:pPr marL="0" indent="0">
              <a:buNone/>
            </a:pPr>
            <a:r>
              <a:rPr lang="fi-FI" altLang="en-US"/>
              <a:t>Rumus sinus selisih dua sudut:</a:t>
            </a:r>
            <a:endParaRPr lang="en-US" alt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EF06B65-1094-4B67-AB57-6FCEED8D8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28974"/>
            <a:ext cx="506321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D21B-8E74-48C3-B1E9-D9BD830A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i-FI" b="1" dirty="0"/>
              <a:t>Rumus Tangen Jumlah dan Selisih Dua Sudut</a:t>
            </a:r>
            <a:endParaRPr lang="en-US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4A3E789E-D2DC-4FC7-815C-7365BB85E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307" y="5410201"/>
            <a:ext cx="28098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0" name="Picture 3">
            <a:extLst>
              <a:ext uri="{FF2B5EF4-FFF2-40B4-BE49-F238E27FC236}">
                <a16:creationId xmlns:a16="http://schemas.microsoft.com/office/drawing/2014/main" id="{07DC398A-BDDC-4B74-931A-8C760BFDA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92325"/>
            <a:ext cx="3886200" cy="267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1" name="Picture 4">
            <a:extLst>
              <a:ext uri="{FF2B5EF4-FFF2-40B4-BE49-F238E27FC236}">
                <a16:creationId xmlns:a16="http://schemas.microsoft.com/office/drawing/2014/main" id="{1AACF5B7-5AC0-4260-9B5C-73DA597FC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092326"/>
            <a:ext cx="32385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844084A-CAA8-4812-98EF-179C13671107}"/>
              </a:ext>
            </a:extLst>
          </p:cNvPr>
          <p:cNvCxnSpPr/>
          <p:nvPr/>
        </p:nvCxnSpPr>
        <p:spPr>
          <a:xfrm flipV="1">
            <a:off x="5715000" y="2514600"/>
            <a:ext cx="8382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3" name="TextBox 15">
            <a:extLst>
              <a:ext uri="{FF2B5EF4-FFF2-40B4-BE49-F238E27FC236}">
                <a16:creationId xmlns:a16="http://schemas.microsoft.com/office/drawing/2014/main" id="{EF7FACAE-786A-4C4B-A2B3-F41E757FB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764" y="5530850"/>
            <a:ext cx="540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Sehingga kita peroleh rumus tangen jumlah dua sudut :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36F4B3E-3F85-49D3-8769-2798C3ACA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8569440">
            <a:off x="2401976" y="2838928"/>
            <a:ext cx="6937669" cy="12035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484632"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RUMUS SUDUT GANDA</a:t>
            </a:r>
          </a:p>
        </p:txBody>
      </p:sp>
    </p:spTree>
  </p:cSld>
  <p:clrMapOvr>
    <a:masterClrMapping/>
  </p:clrMapOvr>
  <p:transition spd="slow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4B7D-7903-4C4C-8CF5-B6927EAA1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sin (</a:t>
            </a: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</a:t>
            </a:r>
            <a:r>
              <a:rPr lang="en-US" dirty="0"/>
              <a:t>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B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: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s-ES" dirty="0"/>
              <a:t>sin 2</a:t>
            </a:r>
            <a:r>
              <a:rPr lang="es-ES" i="1" dirty="0"/>
              <a:t>A	</a:t>
            </a:r>
            <a:r>
              <a:rPr lang="es-ES" dirty="0"/>
              <a:t>= sin (</a:t>
            </a:r>
            <a:r>
              <a:rPr lang="es-ES" i="1" dirty="0"/>
              <a:t>A </a:t>
            </a:r>
            <a:r>
              <a:rPr lang="es-ES" dirty="0"/>
              <a:t>+ </a:t>
            </a:r>
            <a:r>
              <a:rPr lang="es-ES" i="1" dirty="0"/>
              <a:t>B</a:t>
            </a:r>
            <a:r>
              <a:rPr lang="es-ES" dirty="0"/>
              <a:t>)</a:t>
            </a:r>
          </a:p>
          <a:p>
            <a:pPr marL="0" indent="0">
              <a:buNone/>
              <a:defRPr/>
            </a:pPr>
            <a:r>
              <a:rPr lang="es-ES" dirty="0"/>
              <a:t>		= sin </a:t>
            </a:r>
            <a:r>
              <a:rPr lang="es-ES" i="1" dirty="0"/>
              <a:t>A </a:t>
            </a:r>
            <a:r>
              <a:rPr lang="es-ES" dirty="0" err="1"/>
              <a:t>cos</a:t>
            </a:r>
            <a:r>
              <a:rPr lang="es-ES" dirty="0"/>
              <a:t> </a:t>
            </a:r>
            <a:r>
              <a:rPr lang="es-ES" i="1" dirty="0"/>
              <a:t>A </a:t>
            </a:r>
            <a:r>
              <a:rPr lang="es-ES" dirty="0"/>
              <a:t>+ </a:t>
            </a:r>
            <a:r>
              <a:rPr lang="es-ES" dirty="0" err="1"/>
              <a:t>cos</a:t>
            </a:r>
            <a:r>
              <a:rPr lang="es-ES" dirty="0"/>
              <a:t> </a:t>
            </a:r>
            <a:r>
              <a:rPr lang="es-ES" i="1" dirty="0"/>
              <a:t>A </a:t>
            </a:r>
            <a:r>
              <a:rPr lang="es-ES" dirty="0"/>
              <a:t>sin </a:t>
            </a:r>
            <a:r>
              <a:rPr lang="es-ES" i="1" dirty="0"/>
              <a:t>A</a:t>
            </a:r>
          </a:p>
          <a:p>
            <a:pPr marL="0" indent="0">
              <a:buNone/>
              <a:defRPr/>
            </a:pPr>
            <a:r>
              <a:rPr lang="es-ES" dirty="0"/>
              <a:t>		= 2 sin </a:t>
            </a:r>
            <a:r>
              <a:rPr lang="es-ES" i="1" dirty="0"/>
              <a:t>A </a:t>
            </a:r>
            <a:r>
              <a:rPr lang="es-ES" dirty="0" err="1"/>
              <a:t>cos</a:t>
            </a:r>
            <a:r>
              <a:rPr lang="es-ES" dirty="0"/>
              <a:t> </a:t>
            </a:r>
            <a:r>
              <a:rPr lang="es-ES" i="1" dirty="0"/>
              <a:t>A</a:t>
            </a:r>
          </a:p>
          <a:p>
            <a:pPr marL="0" indent="0">
              <a:buNone/>
              <a:defRPr/>
            </a:pPr>
            <a:r>
              <a:rPr lang="es-ES" dirty="0" err="1"/>
              <a:t>Rumus</a:t>
            </a:r>
            <a:r>
              <a:rPr lang="es-ES" dirty="0"/>
              <a:t> :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44B42B-02F0-4B0C-81D5-7AE41931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i-FI" b="1" dirty="0"/>
              <a:t>Menggunakan Rumus Sinus Sudut Ganda</a:t>
            </a:r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CB385CC8-C529-431E-BE8D-413B806B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668" y="4771104"/>
            <a:ext cx="353865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66F60-3A96-4546-B061-2BE8F2C5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/>
              <a:t>Rumus</a:t>
            </a:r>
            <a:r>
              <a:rPr lang="en-US" b="1" dirty="0"/>
              <a:t> </a:t>
            </a:r>
            <a:r>
              <a:rPr lang="en-US" b="1" dirty="0" err="1"/>
              <a:t>Cosinus</a:t>
            </a:r>
            <a:r>
              <a:rPr lang="en-US" b="1" dirty="0"/>
              <a:t> </a:t>
            </a:r>
            <a:r>
              <a:rPr lang="en-US" b="1" dirty="0" err="1"/>
              <a:t>Sudut</a:t>
            </a:r>
            <a:r>
              <a:rPr lang="en-US" b="1" dirty="0"/>
              <a:t> </a:t>
            </a:r>
            <a:r>
              <a:rPr lang="en-US" b="1" dirty="0" err="1"/>
              <a:t>Ganda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9EE93-4B5E-4B30-8ADE-89C13ABAE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cos</a:t>
            </a:r>
            <a:r>
              <a:rPr lang="en-US" dirty="0"/>
              <a:t> (</a:t>
            </a: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</a:t>
            </a:r>
            <a:r>
              <a:rPr lang="en-US" dirty="0"/>
              <a:t>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B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:</a:t>
            </a:r>
          </a:p>
          <a:p>
            <a:pPr marL="0" indent="0">
              <a:buNone/>
              <a:defRPr/>
            </a:pPr>
            <a:r>
              <a:rPr lang="pt-BR" dirty="0"/>
              <a:t>cos 2</a:t>
            </a:r>
            <a:r>
              <a:rPr lang="pt-BR" i="1" dirty="0"/>
              <a:t>A 	</a:t>
            </a:r>
            <a:r>
              <a:rPr lang="pt-BR" dirty="0"/>
              <a:t>= cos (</a:t>
            </a:r>
            <a:r>
              <a:rPr lang="pt-BR" i="1" dirty="0"/>
              <a:t>A </a:t>
            </a:r>
            <a:r>
              <a:rPr lang="pt-BR" dirty="0"/>
              <a:t>+ </a:t>
            </a:r>
            <a:r>
              <a:rPr lang="pt-BR" i="1" dirty="0"/>
              <a:t>A</a:t>
            </a:r>
            <a:r>
              <a:rPr lang="pt-BR" dirty="0"/>
              <a:t>)</a:t>
            </a:r>
          </a:p>
          <a:p>
            <a:pPr marL="0" indent="0">
              <a:buNone/>
              <a:defRPr/>
            </a:pPr>
            <a:r>
              <a:rPr lang="es-ES" dirty="0"/>
              <a:t>	= </a:t>
            </a:r>
            <a:r>
              <a:rPr lang="es-ES" dirty="0" err="1"/>
              <a:t>cos</a:t>
            </a:r>
            <a:r>
              <a:rPr lang="es-ES" dirty="0"/>
              <a:t> </a:t>
            </a:r>
            <a:r>
              <a:rPr lang="es-ES" i="1" dirty="0"/>
              <a:t>A </a:t>
            </a:r>
            <a:r>
              <a:rPr lang="es-ES" dirty="0" err="1"/>
              <a:t>cos</a:t>
            </a:r>
            <a:r>
              <a:rPr lang="es-ES" dirty="0"/>
              <a:t> </a:t>
            </a:r>
            <a:r>
              <a:rPr lang="es-ES" i="1" dirty="0"/>
              <a:t>A </a:t>
            </a:r>
            <a:r>
              <a:rPr lang="es-ES" dirty="0"/>
              <a:t>– sin </a:t>
            </a:r>
            <a:r>
              <a:rPr lang="es-ES" i="1" dirty="0"/>
              <a:t>A </a:t>
            </a:r>
            <a:r>
              <a:rPr lang="es-ES" dirty="0"/>
              <a:t>sin </a:t>
            </a:r>
            <a:r>
              <a:rPr lang="es-ES" i="1" dirty="0"/>
              <a:t>A</a:t>
            </a:r>
          </a:p>
          <a:p>
            <a:pPr marL="0" indent="0">
              <a:buNone/>
              <a:defRPr/>
            </a:pPr>
            <a:r>
              <a:rPr lang="es-ES" dirty="0"/>
              <a:t>	= cos2 </a:t>
            </a:r>
            <a:r>
              <a:rPr lang="es-ES" i="1" dirty="0"/>
              <a:t>A </a:t>
            </a:r>
            <a:r>
              <a:rPr lang="es-ES" dirty="0"/>
              <a:t>– sin2 </a:t>
            </a:r>
            <a:r>
              <a:rPr lang="es-ES" i="1" dirty="0"/>
              <a:t>A </a:t>
            </a:r>
            <a:r>
              <a:rPr lang="es-ES" dirty="0"/>
              <a:t>……………..(1)</a:t>
            </a:r>
          </a:p>
          <a:p>
            <a:pPr marL="0" indent="0">
              <a:buNone/>
              <a:defRPr/>
            </a:pPr>
            <a:r>
              <a:rPr lang="en-US" dirty="0" err="1"/>
              <a:t>atau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err="1"/>
              <a:t>cos</a:t>
            </a:r>
            <a:r>
              <a:rPr lang="en-US" dirty="0"/>
              <a:t> 2</a:t>
            </a:r>
            <a:r>
              <a:rPr lang="en-US" i="1" dirty="0"/>
              <a:t>A 	</a:t>
            </a:r>
            <a:r>
              <a:rPr lang="en-US" dirty="0"/>
              <a:t>= cos2 </a:t>
            </a:r>
            <a:r>
              <a:rPr lang="en-US" i="1" dirty="0"/>
              <a:t>A </a:t>
            </a:r>
            <a:r>
              <a:rPr lang="en-US" dirty="0"/>
              <a:t>– sin2 </a:t>
            </a:r>
            <a:r>
              <a:rPr lang="en-US" i="1" dirty="0"/>
              <a:t>A</a:t>
            </a:r>
          </a:p>
          <a:p>
            <a:pPr marL="0" indent="0">
              <a:buNone/>
              <a:defRPr/>
            </a:pPr>
            <a:r>
              <a:rPr lang="en-US" dirty="0"/>
              <a:t>	= cos2 </a:t>
            </a:r>
            <a:r>
              <a:rPr lang="en-US" i="1" dirty="0"/>
              <a:t>A </a:t>
            </a:r>
            <a:r>
              <a:rPr lang="en-US" dirty="0"/>
              <a:t>– (1 – cos2 </a:t>
            </a:r>
            <a:r>
              <a:rPr lang="en-US" i="1" dirty="0"/>
              <a:t>A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	= cos2 </a:t>
            </a:r>
            <a:r>
              <a:rPr lang="en-US" i="1" dirty="0"/>
              <a:t>A </a:t>
            </a:r>
            <a:r>
              <a:rPr lang="en-US" dirty="0"/>
              <a:t>– 1 + cos2 </a:t>
            </a:r>
            <a:r>
              <a:rPr lang="en-US" i="1" dirty="0"/>
              <a:t>A</a:t>
            </a:r>
          </a:p>
          <a:p>
            <a:pPr marL="0" indent="0">
              <a:buNone/>
              <a:defRPr/>
            </a:pPr>
            <a:r>
              <a:rPr lang="pt-BR" dirty="0"/>
              <a:t>	= 2 cos2 </a:t>
            </a:r>
            <a:r>
              <a:rPr lang="pt-BR" i="1" dirty="0"/>
              <a:t>A </a:t>
            </a:r>
            <a:r>
              <a:rPr lang="pt-BR" dirty="0"/>
              <a:t>– 1 ……………..(2)</a:t>
            </a:r>
          </a:p>
          <a:p>
            <a:pPr marL="0" indent="0">
              <a:buNone/>
              <a:defRPr/>
            </a:pPr>
            <a:r>
              <a:rPr lang="en-US" dirty="0" err="1"/>
              <a:t>atau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err="1"/>
              <a:t>cos</a:t>
            </a:r>
            <a:r>
              <a:rPr lang="en-US" dirty="0"/>
              <a:t> 2</a:t>
            </a:r>
            <a:r>
              <a:rPr lang="en-US" i="1" dirty="0"/>
              <a:t>A 	</a:t>
            </a:r>
            <a:r>
              <a:rPr lang="en-US" dirty="0"/>
              <a:t>= cos2 </a:t>
            </a:r>
            <a:r>
              <a:rPr lang="en-US" i="1" dirty="0"/>
              <a:t>A </a:t>
            </a:r>
            <a:r>
              <a:rPr lang="en-US" dirty="0"/>
              <a:t>– sin2 </a:t>
            </a:r>
            <a:r>
              <a:rPr lang="en-US" i="1" dirty="0"/>
              <a:t>A</a:t>
            </a:r>
          </a:p>
          <a:p>
            <a:pPr marL="0" indent="0">
              <a:buNone/>
              <a:defRPr/>
            </a:pPr>
            <a:r>
              <a:rPr lang="es-ES" dirty="0"/>
              <a:t>	= (1 – sin2 </a:t>
            </a:r>
            <a:r>
              <a:rPr lang="es-ES" i="1" dirty="0"/>
              <a:t>A</a:t>
            </a:r>
            <a:r>
              <a:rPr lang="es-ES" dirty="0"/>
              <a:t>) – sin2 </a:t>
            </a:r>
            <a:r>
              <a:rPr lang="es-ES" i="1" dirty="0"/>
              <a:t>A</a:t>
            </a:r>
          </a:p>
          <a:p>
            <a:pPr marL="0" indent="0">
              <a:buNone/>
              <a:defRPr/>
            </a:pPr>
            <a:r>
              <a:rPr lang="es-ES" dirty="0"/>
              <a:t>	= 1 – 2 sin2 </a:t>
            </a:r>
            <a:r>
              <a:rPr lang="es-ES" i="1" dirty="0"/>
              <a:t>A </a:t>
            </a:r>
            <a:r>
              <a:rPr lang="es-ES" dirty="0"/>
              <a:t>…………(3)</a:t>
            </a:r>
            <a:endParaRPr lang="en-US" dirty="0"/>
          </a:p>
        </p:txBody>
      </p:sp>
      <p:pic>
        <p:nvPicPr>
          <p:cNvPr id="37892" name="Picture 2">
            <a:extLst>
              <a:ext uri="{FF2B5EF4-FFF2-40B4-BE49-F238E27FC236}">
                <a16:creationId xmlns:a16="http://schemas.microsoft.com/office/drawing/2014/main" id="{E514A84C-3D0A-46D8-9D47-74B0C160C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2305050"/>
            <a:ext cx="2303463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1132</Words>
  <Application>Microsoft Office PowerPoint</Application>
  <PresentationFormat>Widescreen</PresentationFormat>
  <Paragraphs>115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RUMUS JUMLAH DAN SELISIH</vt:lpstr>
      <vt:lpstr>Rumus Cosinus Jumlah dan Selisih Dua Sudut</vt:lpstr>
      <vt:lpstr>PowerPoint Presentation</vt:lpstr>
      <vt:lpstr>Rumus Sinus Jumlah dan Selisih Dua Sudut</vt:lpstr>
      <vt:lpstr>PowerPoint Presentation</vt:lpstr>
      <vt:lpstr>Rumus Tangen Jumlah dan Selisih Dua Sudut</vt:lpstr>
      <vt:lpstr>RUMUS SUDUT GANDA</vt:lpstr>
      <vt:lpstr>Menggunakan Rumus Sinus Sudut Ganda</vt:lpstr>
      <vt:lpstr>Rumus Cosinus Sudut Ganda</vt:lpstr>
      <vt:lpstr>PowerPoint Presentation</vt:lpstr>
      <vt:lpstr>Rumus Tangen Sudut Ganda</vt:lpstr>
      <vt:lpstr>Penurunan Rumus Jumlah dan Selisih Sinus dan Cosinus</vt:lpstr>
      <vt:lpstr>Perkalian Cosinus dan Cosinus</vt:lpstr>
      <vt:lpstr>Perkalian Sinus dan Sinus</vt:lpstr>
      <vt:lpstr>Perkalian Sinus dan Cosinus</vt:lpstr>
      <vt:lpstr>Rumus Penjumlahan Cosinus</vt:lpstr>
      <vt:lpstr>Rumus Pengurangan  Cosinus</vt:lpstr>
      <vt:lpstr>Rumus Pengurangan dan Penjumlahan Sinus</vt:lpstr>
      <vt:lpstr>Rumus Penjumlahan dan Pengurangan Tangen</vt:lpstr>
      <vt:lpstr>Identitas Trigonometri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RUMUS JUMLAH DAN SELISIH</dc:title>
  <dc:creator>Ghufran Ghozali</dc:creator>
  <cp:lastModifiedBy>Ghufran Ghozali</cp:lastModifiedBy>
  <cp:revision>1</cp:revision>
  <dcterms:created xsi:type="dcterms:W3CDTF">2020-08-24T14:19:19Z</dcterms:created>
  <dcterms:modified xsi:type="dcterms:W3CDTF">2020-08-24T14:20:32Z</dcterms:modified>
</cp:coreProperties>
</file>