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72" r:id="rId5"/>
    <p:sldId id="273" r:id="rId6"/>
    <p:sldId id="274" r:id="rId7"/>
    <p:sldId id="275" r:id="rId8"/>
    <p:sldId id="276" r:id="rId9"/>
    <p:sldId id="277" r:id="rId10"/>
    <p:sldId id="266" r:id="rId11"/>
    <p:sldId id="261" r:id="rId12"/>
    <p:sldId id="269" r:id="rId13"/>
    <p:sldId id="271"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8" autoAdjust="0"/>
    <p:restoredTop sz="94660"/>
  </p:normalViewPr>
  <p:slideViewPr>
    <p:cSldViewPr snapToGrid="0">
      <p:cViewPr varScale="1">
        <p:scale>
          <a:sx n="30" d="100"/>
          <a:sy n="30" d="100"/>
        </p:scale>
        <p:origin x="78" y="7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006FE-9BEB-410E-9F71-1C2A2E4EC8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a16="http://schemas.microsoft.com/office/drawing/2014/main" id="{7313A37B-7A0A-4951-8441-79E31141EF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a16="http://schemas.microsoft.com/office/drawing/2014/main" id="{38315051-0A50-4415-A106-3F6392707D31}"/>
              </a:ext>
            </a:extLst>
          </p:cNvPr>
          <p:cNvSpPr>
            <a:spLocks noGrp="1"/>
          </p:cNvSpPr>
          <p:nvPr>
            <p:ph type="dt" sz="half" idx="10"/>
          </p:nvPr>
        </p:nvSpPr>
        <p:spPr/>
        <p:txBody>
          <a:bodyPr/>
          <a:lstStyle/>
          <a:p>
            <a:fld id="{FD685397-2432-49BC-A077-F9D28C09EFF5}" type="datetimeFigureOut">
              <a:rPr lang="en-ID" smtClean="0"/>
              <a:t>24/08/2020</a:t>
            </a:fld>
            <a:endParaRPr lang="en-ID"/>
          </a:p>
        </p:txBody>
      </p:sp>
      <p:sp>
        <p:nvSpPr>
          <p:cNvPr id="5" name="Footer Placeholder 4">
            <a:extLst>
              <a:ext uri="{FF2B5EF4-FFF2-40B4-BE49-F238E27FC236}">
                <a16:creationId xmlns:a16="http://schemas.microsoft.com/office/drawing/2014/main" id="{42BBB7C2-5872-41C9-B393-36B04536DB7C}"/>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0C168DD9-E851-47D4-AD4F-5BEBAF131B94}"/>
              </a:ext>
            </a:extLst>
          </p:cNvPr>
          <p:cNvSpPr>
            <a:spLocks noGrp="1"/>
          </p:cNvSpPr>
          <p:nvPr>
            <p:ph type="sldNum" sz="quarter" idx="12"/>
          </p:nvPr>
        </p:nvSpPr>
        <p:spPr/>
        <p:txBody>
          <a:bodyPr/>
          <a:lstStyle/>
          <a:p>
            <a:fld id="{AD77B84A-7CC7-4410-B621-F1440C8E16D5}" type="slidenum">
              <a:rPr lang="en-ID" smtClean="0"/>
              <a:t>‹#›</a:t>
            </a:fld>
            <a:endParaRPr lang="en-ID"/>
          </a:p>
        </p:txBody>
      </p:sp>
    </p:spTree>
    <p:extLst>
      <p:ext uri="{BB962C8B-B14F-4D97-AF65-F5344CB8AC3E}">
        <p14:creationId xmlns:p14="http://schemas.microsoft.com/office/powerpoint/2010/main" val="3189885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80B46-4B5D-4A53-B555-F83E8BE4B7AB}"/>
              </a:ext>
            </a:extLst>
          </p:cNvPr>
          <p:cNvSpPr>
            <a:spLocks noGrp="1"/>
          </p:cNvSpPr>
          <p:nvPr>
            <p:ph type="title"/>
          </p:nvPr>
        </p:nvSpPr>
        <p:spPr/>
        <p:txBody>
          <a:bodyPr/>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516A285B-9128-487F-9EF6-781A5388990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3E6DA389-3166-480F-8E40-FD441C601408}"/>
              </a:ext>
            </a:extLst>
          </p:cNvPr>
          <p:cNvSpPr>
            <a:spLocks noGrp="1"/>
          </p:cNvSpPr>
          <p:nvPr>
            <p:ph type="dt" sz="half" idx="10"/>
          </p:nvPr>
        </p:nvSpPr>
        <p:spPr/>
        <p:txBody>
          <a:bodyPr/>
          <a:lstStyle/>
          <a:p>
            <a:fld id="{FD685397-2432-49BC-A077-F9D28C09EFF5}" type="datetimeFigureOut">
              <a:rPr lang="en-ID" smtClean="0"/>
              <a:t>24/08/2020</a:t>
            </a:fld>
            <a:endParaRPr lang="en-ID"/>
          </a:p>
        </p:txBody>
      </p:sp>
      <p:sp>
        <p:nvSpPr>
          <p:cNvPr id="5" name="Footer Placeholder 4">
            <a:extLst>
              <a:ext uri="{FF2B5EF4-FFF2-40B4-BE49-F238E27FC236}">
                <a16:creationId xmlns:a16="http://schemas.microsoft.com/office/drawing/2014/main" id="{AABC62E9-467E-42DE-828D-DBB4890ACA73}"/>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4DBCEBC1-574F-4D38-B12B-D7191A3F30C0}"/>
              </a:ext>
            </a:extLst>
          </p:cNvPr>
          <p:cNvSpPr>
            <a:spLocks noGrp="1"/>
          </p:cNvSpPr>
          <p:nvPr>
            <p:ph type="sldNum" sz="quarter" idx="12"/>
          </p:nvPr>
        </p:nvSpPr>
        <p:spPr/>
        <p:txBody>
          <a:bodyPr/>
          <a:lstStyle/>
          <a:p>
            <a:fld id="{AD77B84A-7CC7-4410-B621-F1440C8E16D5}" type="slidenum">
              <a:rPr lang="en-ID" smtClean="0"/>
              <a:t>‹#›</a:t>
            </a:fld>
            <a:endParaRPr lang="en-ID"/>
          </a:p>
        </p:txBody>
      </p:sp>
    </p:spTree>
    <p:extLst>
      <p:ext uri="{BB962C8B-B14F-4D97-AF65-F5344CB8AC3E}">
        <p14:creationId xmlns:p14="http://schemas.microsoft.com/office/powerpoint/2010/main" val="1216923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720C746-DD02-46AD-B3D4-B8165DEFBDB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1EFEF168-D58D-41F4-817D-47B84860D26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2609415D-0882-4834-B256-3B1790D08C46}"/>
              </a:ext>
            </a:extLst>
          </p:cNvPr>
          <p:cNvSpPr>
            <a:spLocks noGrp="1"/>
          </p:cNvSpPr>
          <p:nvPr>
            <p:ph type="dt" sz="half" idx="10"/>
          </p:nvPr>
        </p:nvSpPr>
        <p:spPr/>
        <p:txBody>
          <a:bodyPr/>
          <a:lstStyle/>
          <a:p>
            <a:fld id="{FD685397-2432-49BC-A077-F9D28C09EFF5}" type="datetimeFigureOut">
              <a:rPr lang="en-ID" smtClean="0"/>
              <a:t>24/08/2020</a:t>
            </a:fld>
            <a:endParaRPr lang="en-ID"/>
          </a:p>
        </p:txBody>
      </p:sp>
      <p:sp>
        <p:nvSpPr>
          <p:cNvPr id="5" name="Footer Placeholder 4">
            <a:extLst>
              <a:ext uri="{FF2B5EF4-FFF2-40B4-BE49-F238E27FC236}">
                <a16:creationId xmlns:a16="http://schemas.microsoft.com/office/drawing/2014/main" id="{3A250609-3810-4DFE-9303-42943D3DF32F}"/>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39E517E6-B1CE-42F1-BDA2-03920349304F}"/>
              </a:ext>
            </a:extLst>
          </p:cNvPr>
          <p:cNvSpPr>
            <a:spLocks noGrp="1"/>
          </p:cNvSpPr>
          <p:nvPr>
            <p:ph type="sldNum" sz="quarter" idx="12"/>
          </p:nvPr>
        </p:nvSpPr>
        <p:spPr/>
        <p:txBody>
          <a:bodyPr/>
          <a:lstStyle/>
          <a:p>
            <a:fld id="{AD77B84A-7CC7-4410-B621-F1440C8E16D5}" type="slidenum">
              <a:rPr lang="en-ID" smtClean="0"/>
              <a:t>‹#›</a:t>
            </a:fld>
            <a:endParaRPr lang="en-ID"/>
          </a:p>
        </p:txBody>
      </p:sp>
    </p:spTree>
    <p:extLst>
      <p:ext uri="{BB962C8B-B14F-4D97-AF65-F5344CB8AC3E}">
        <p14:creationId xmlns:p14="http://schemas.microsoft.com/office/powerpoint/2010/main" val="7330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A6AB0-DC65-4395-8FD8-F3E5CE59D5A5}"/>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AA6C342A-5BF7-411B-A4D8-C1953ABCD6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9D550760-5E09-441C-BCE7-2315C158D777}"/>
              </a:ext>
            </a:extLst>
          </p:cNvPr>
          <p:cNvSpPr>
            <a:spLocks noGrp="1"/>
          </p:cNvSpPr>
          <p:nvPr>
            <p:ph type="dt" sz="half" idx="10"/>
          </p:nvPr>
        </p:nvSpPr>
        <p:spPr/>
        <p:txBody>
          <a:bodyPr/>
          <a:lstStyle/>
          <a:p>
            <a:fld id="{FD685397-2432-49BC-A077-F9D28C09EFF5}" type="datetimeFigureOut">
              <a:rPr lang="en-ID" smtClean="0"/>
              <a:t>24/08/2020</a:t>
            </a:fld>
            <a:endParaRPr lang="en-ID"/>
          </a:p>
        </p:txBody>
      </p:sp>
      <p:sp>
        <p:nvSpPr>
          <p:cNvPr id="5" name="Footer Placeholder 4">
            <a:extLst>
              <a:ext uri="{FF2B5EF4-FFF2-40B4-BE49-F238E27FC236}">
                <a16:creationId xmlns:a16="http://schemas.microsoft.com/office/drawing/2014/main" id="{CBC0E9AA-4ED8-466F-AE42-7D2BD718ACD6}"/>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390297EC-3B88-4C7A-BED4-E8883069545B}"/>
              </a:ext>
            </a:extLst>
          </p:cNvPr>
          <p:cNvSpPr>
            <a:spLocks noGrp="1"/>
          </p:cNvSpPr>
          <p:nvPr>
            <p:ph type="sldNum" sz="quarter" idx="12"/>
          </p:nvPr>
        </p:nvSpPr>
        <p:spPr/>
        <p:txBody>
          <a:bodyPr/>
          <a:lstStyle/>
          <a:p>
            <a:fld id="{AD77B84A-7CC7-4410-B621-F1440C8E16D5}" type="slidenum">
              <a:rPr lang="en-ID" smtClean="0"/>
              <a:t>‹#›</a:t>
            </a:fld>
            <a:endParaRPr lang="en-ID"/>
          </a:p>
        </p:txBody>
      </p:sp>
    </p:spTree>
    <p:extLst>
      <p:ext uri="{BB962C8B-B14F-4D97-AF65-F5344CB8AC3E}">
        <p14:creationId xmlns:p14="http://schemas.microsoft.com/office/powerpoint/2010/main" val="4255000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C13C6-FC4A-4FDB-BD19-6B3E6318648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C18E01E9-866A-4242-84BB-79244E473E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420AB44-51EE-43B6-818A-9F318FDF0240}"/>
              </a:ext>
            </a:extLst>
          </p:cNvPr>
          <p:cNvSpPr>
            <a:spLocks noGrp="1"/>
          </p:cNvSpPr>
          <p:nvPr>
            <p:ph type="dt" sz="half" idx="10"/>
          </p:nvPr>
        </p:nvSpPr>
        <p:spPr/>
        <p:txBody>
          <a:bodyPr/>
          <a:lstStyle/>
          <a:p>
            <a:fld id="{FD685397-2432-49BC-A077-F9D28C09EFF5}" type="datetimeFigureOut">
              <a:rPr lang="en-ID" smtClean="0"/>
              <a:t>24/08/2020</a:t>
            </a:fld>
            <a:endParaRPr lang="en-ID"/>
          </a:p>
        </p:txBody>
      </p:sp>
      <p:sp>
        <p:nvSpPr>
          <p:cNvPr id="5" name="Footer Placeholder 4">
            <a:extLst>
              <a:ext uri="{FF2B5EF4-FFF2-40B4-BE49-F238E27FC236}">
                <a16:creationId xmlns:a16="http://schemas.microsoft.com/office/drawing/2014/main" id="{8CE70DD9-4ECD-4A58-B701-D684665F0FF5}"/>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FF7626EF-4377-44FE-A06B-D23C2A321EF2}"/>
              </a:ext>
            </a:extLst>
          </p:cNvPr>
          <p:cNvSpPr>
            <a:spLocks noGrp="1"/>
          </p:cNvSpPr>
          <p:nvPr>
            <p:ph type="sldNum" sz="quarter" idx="12"/>
          </p:nvPr>
        </p:nvSpPr>
        <p:spPr/>
        <p:txBody>
          <a:bodyPr/>
          <a:lstStyle/>
          <a:p>
            <a:fld id="{AD77B84A-7CC7-4410-B621-F1440C8E16D5}" type="slidenum">
              <a:rPr lang="en-ID" smtClean="0"/>
              <a:t>‹#›</a:t>
            </a:fld>
            <a:endParaRPr lang="en-ID"/>
          </a:p>
        </p:txBody>
      </p:sp>
    </p:spTree>
    <p:extLst>
      <p:ext uri="{BB962C8B-B14F-4D97-AF65-F5344CB8AC3E}">
        <p14:creationId xmlns:p14="http://schemas.microsoft.com/office/powerpoint/2010/main" val="3525258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05383-CE39-4B33-BD90-6E341F57686A}"/>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6362FC2B-F692-4FC6-B37A-4BF91EB4DA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a16="http://schemas.microsoft.com/office/drawing/2014/main" id="{C7AB3D80-C933-4F9A-9025-B34BDB522F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Date Placeholder 4">
            <a:extLst>
              <a:ext uri="{FF2B5EF4-FFF2-40B4-BE49-F238E27FC236}">
                <a16:creationId xmlns:a16="http://schemas.microsoft.com/office/drawing/2014/main" id="{1AF43E6C-17C0-4D2D-A749-ABE35DED6039}"/>
              </a:ext>
            </a:extLst>
          </p:cNvPr>
          <p:cNvSpPr>
            <a:spLocks noGrp="1"/>
          </p:cNvSpPr>
          <p:nvPr>
            <p:ph type="dt" sz="half" idx="10"/>
          </p:nvPr>
        </p:nvSpPr>
        <p:spPr/>
        <p:txBody>
          <a:bodyPr/>
          <a:lstStyle/>
          <a:p>
            <a:fld id="{FD685397-2432-49BC-A077-F9D28C09EFF5}" type="datetimeFigureOut">
              <a:rPr lang="en-ID" smtClean="0"/>
              <a:t>24/08/2020</a:t>
            </a:fld>
            <a:endParaRPr lang="en-ID"/>
          </a:p>
        </p:txBody>
      </p:sp>
      <p:sp>
        <p:nvSpPr>
          <p:cNvPr id="6" name="Footer Placeholder 5">
            <a:extLst>
              <a:ext uri="{FF2B5EF4-FFF2-40B4-BE49-F238E27FC236}">
                <a16:creationId xmlns:a16="http://schemas.microsoft.com/office/drawing/2014/main" id="{F304095C-B42E-4C07-9AD4-BBC6E4C2FEF3}"/>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B9D18EF2-7C0D-449E-A641-54F7E2740E19}"/>
              </a:ext>
            </a:extLst>
          </p:cNvPr>
          <p:cNvSpPr>
            <a:spLocks noGrp="1"/>
          </p:cNvSpPr>
          <p:nvPr>
            <p:ph type="sldNum" sz="quarter" idx="12"/>
          </p:nvPr>
        </p:nvSpPr>
        <p:spPr/>
        <p:txBody>
          <a:bodyPr/>
          <a:lstStyle/>
          <a:p>
            <a:fld id="{AD77B84A-7CC7-4410-B621-F1440C8E16D5}" type="slidenum">
              <a:rPr lang="en-ID" smtClean="0"/>
              <a:t>‹#›</a:t>
            </a:fld>
            <a:endParaRPr lang="en-ID"/>
          </a:p>
        </p:txBody>
      </p:sp>
    </p:spTree>
    <p:extLst>
      <p:ext uri="{BB962C8B-B14F-4D97-AF65-F5344CB8AC3E}">
        <p14:creationId xmlns:p14="http://schemas.microsoft.com/office/powerpoint/2010/main" val="1664985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4F3A7-5735-491C-86DA-251E5C4D59BD}"/>
              </a:ext>
            </a:extLst>
          </p:cNvPr>
          <p:cNvSpPr>
            <a:spLocks noGrp="1"/>
          </p:cNvSpPr>
          <p:nvPr>
            <p:ph type="title"/>
          </p:nvPr>
        </p:nvSpPr>
        <p:spPr>
          <a:xfrm>
            <a:off x="839788" y="365125"/>
            <a:ext cx="10515600" cy="1325563"/>
          </a:xfrm>
        </p:spPr>
        <p:txBody>
          <a:bodyPr/>
          <a:lstStyle/>
          <a:p>
            <a:r>
              <a:rPr lang="en-US"/>
              <a:t>Click to edit Master title style</a:t>
            </a:r>
            <a:endParaRPr lang="en-ID"/>
          </a:p>
        </p:txBody>
      </p:sp>
      <p:sp>
        <p:nvSpPr>
          <p:cNvPr id="3" name="Text Placeholder 2">
            <a:extLst>
              <a:ext uri="{FF2B5EF4-FFF2-40B4-BE49-F238E27FC236}">
                <a16:creationId xmlns:a16="http://schemas.microsoft.com/office/drawing/2014/main" id="{B41676DE-522D-4F5F-B45D-D4BA47A8822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BB2C515-73ED-4D87-A70C-31DDA293F2F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a16="http://schemas.microsoft.com/office/drawing/2014/main" id="{52453248-7601-41DC-8B4C-8A78A04759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AF8210C-3361-4FD2-9454-80D379BF620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6">
            <a:extLst>
              <a:ext uri="{FF2B5EF4-FFF2-40B4-BE49-F238E27FC236}">
                <a16:creationId xmlns:a16="http://schemas.microsoft.com/office/drawing/2014/main" id="{DDB82034-FC3C-441A-A0BA-D68A7728F7BF}"/>
              </a:ext>
            </a:extLst>
          </p:cNvPr>
          <p:cNvSpPr>
            <a:spLocks noGrp="1"/>
          </p:cNvSpPr>
          <p:nvPr>
            <p:ph type="dt" sz="half" idx="10"/>
          </p:nvPr>
        </p:nvSpPr>
        <p:spPr/>
        <p:txBody>
          <a:bodyPr/>
          <a:lstStyle/>
          <a:p>
            <a:fld id="{FD685397-2432-49BC-A077-F9D28C09EFF5}" type="datetimeFigureOut">
              <a:rPr lang="en-ID" smtClean="0"/>
              <a:t>24/08/2020</a:t>
            </a:fld>
            <a:endParaRPr lang="en-ID"/>
          </a:p>
        </p:txBody>
      </p:sp>
      <p:sp>
        <p:nvSpPr>
          <p:cNvPr id="8" name="Footer Placeholder 7">
            <a:extLst>
              <a:ext uri="{FF2B5EF4-FFF2-40B4-BE49-F238E27FC236}">
                <a16:creationId xmlns:a16="http://schemas.microsoft.com/office/drawing/2014/main" id="{DA835705-F1BC-42BC-8A37-CAC130444AF2}"/>
              </a:ext>
            </a:extLst>
          </p:cNvPr>
          <p:cNvSpPr>
            <a:spLocks noGrp="1"/>
          </p:cNvSpPr>
          <p:nvPr>
            <p:ph type="ftr" sz="quarter" idx="11"/>
          </p:nvPr>
        </p:nvSpPr>
        <p:spPr/>
        <p:txBody>
          <a:bodyPr/>
          <a:lstStyle/>
          <a:p>
            <a:endParaRPr lang="en-ID"/>
          </a:p>
        </p:txBody>
      </p:sp>
      <p:sp>
        <p:nvSpPr>
          <p:cNvPr id="9" name="Slide Number Placeholder 8">
            <a:extLst>
              <a:ext uri="{FF2B5EF4-FFF2-40B4-BE49-F238E27FC236}">
                <a16:creationId xmlns:a16="http://schemas.microsoft.com/office/drawing/2014/main" id="{591040EE-05C0-4569-AD37-594900982C08}"/>
              </a:ext>
            </a:extLst>
          </p:cNvPr>
          <p:cNvSpPr>
            <a:spLocks noGrp="1"/>
          </p:cNvSpPr>
          <p:nvPr>
            <p:ph type="sldNum" sz="quarter" idx="12"/>
          </p:nvPr>
        </p:nvSpPr>
        <p:spPr/>
        <p:txBody>
          <a:bodyPr/>
          <a:lstStyle/>
          <a:p>
            <a:fld id="{AD77B84A-7CC7-4410-B621-F1440C8E16D5}" type="slidenum">
              <a:rPr lang="en-ID" smtClean="0"/>
              <a:t>‹#›</a:t>
            </a:fld>
            <a:endParaRPr lang="en-ID"/>
          </a:p>
        </p:txBody>
      </p:sp>
    </p:spTree>
    <p:extLst>
      <p:ext uri="{BB962C8B-B14F-4D97-AF65-F5344CB8AC3E}">
        <p14:creationId xmlns:p14="http://schemas.microsoft.com/office/powerpoint/2010/main" val="1144370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9B1F4-55E3-4D7C-83BC-53D4974A5483}"/>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B84A0774-C0C2-4E98-B11F-C1CF8DAF75DD}"/>
              </a:ext>
            </a:extLst>
          </p:cNvPr>
          <p:cNvSpPr>
            <a:spLocks noGrp="1"/>
          </p:cNvSpPr>
          <p:nvPr>
            <p:ph type="dt" sz="half" idx="10"/>
          </p:nvPr>
        </p:nvSpPr>
        <p:spPr/>
        <p:txBody>
          <a:bodyPr/>
          <a:lstStyle/>
          <a:p>
            <a:fld id="{FD685397-2432-49BC-A077-F9D28C09EFF5}" type="datetimeFigureOut">
              <a:rPr lang="en-ID" smtClean="0"/>
              <a:t>24/08/2020</a:t>
            </a:fld>
            <a:endParaRPr lang="en-ID"/>
          </a:p>
        </p:txBody>
      </p:sp>
      <p:sp>
        <p:nvSpPr>
          <p:cNvPr id="4" name="Footer Placeholder 3">
            <a:extLst>
              <a:ext uri="{FF2B5EF4-FFF2-40B4-BE49-F238E27FC236}">
                <a16:creationId xmlns:a16="http://schemas.microsoft.com/office/drawing/2014/main" id="{0A69FD27-44D6-4CBE-9C4C-DDE3AD5A7127}"/>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D7DD5AA7-0FF7-4946-AD75-BF5869ECA0AE}"/>
              </a:ext>
            </a:extLst>
          </p:cNvPr>
          <p:cNvSpPr>
            <a:spLocks noGrp="1"/>
          </p:cNvSpPr>
          <p:nvPr>
            <p:ph type="sldNum" sz="quarter" idx="12"/>
          </p:nvPr>
        </p:nvSpPr>
        <p:spPr/>
        <p:txBody>
          <a:bodyPr/>
          <a:lstStyle/>
          <a:p>
            <a:fld id="{AD77B84A-7CC7-4410-B621-F1440C8E16D5}" type="slidenum">
              <a:rPr lang="en-ID" smtClean="0"/>
              <a:t>‹#›</a:t>
            </a:fld>
            <a:endParaRPr lang="en-ID"/>
          </a:p>
        </p:txBody>
      </p:sp>
    </p:spTree>
    <p:extLst>
      <p:ext uri="{BB962C8B-B14F-4D97-AF65-F5344CB8AC3E}">
        <p14:creationId xmlns:p14="http://schemas.microsoft.com/office/powerpoint/2010/main" val="3614903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33992F-F0D8-4166-B1D3-7DC6CB458C3F}"/>
              </a:ext>
            </a:extLst>
          </p:cNvPr>
          <p:cNvSpPr>
            <a:spLocks noGrp="1"/>
          </p:cNvSpPr>
          <p:nvPr>
            <p:ph type="dt" sz="half" idx="10"/>
          </p:nvPr>
        </p:nvSpPr>
        <p:spPr/>
        <p:txBody>
          <a:bodyPr/>
          <a:lstStyle/>
          <a:p>
            <a:fld id="{FD685397-2432-49BC-A077-F9D28C09EFF5}" type="datetimeFigureOut">
              <a:rPr lang="en-ID" smtClean="0"/>
              <a:t>24/08/2020</a:t>
            </a:fld>
            <a:endParaRPr lang="en-ID"/>
          </a:p>
        </p:txBody>
      </p:sp>
      <p:sp>
        <p:nvSpPr>
          <p:cNvPr id="3" name="Footer Placeholder 2">
            <a:extLst>
              <a:ext uri="{FF2B5EF4-FFF2-40B4-BE49-F238E27FC236}">
                <a16:creationId xmlns:a16="http://schemas.microsoft.com/office/drawing/2014/main" id="{737238C4-1FF3-4690-B96D-E442D3C2B434}"/>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8E0AF216-9B6E-4235-A78D-58AD407E8D34}"/>
              </a:ext>
            </a:extLst>
          </p:cNvPr>
          <p:cNvSpPr>
            <a:spLocks noGrp="1"/>
          </p:cNvSpPr>
          <p:nvPr>
            <p:ph type="sldNum" sz="quarter" idx="12"/>
          </p:nvPr>
        </p:nvSpPr>
        <p:spPr/>
        <p:txBody>
          <a:bodyPr/>
          <a:lstStyle/>
          <a:p>
            <a:fld id="{AD77B84A-7CC7-4410-B621-F1440C8E16D5}" type="slidenum">
              <a:rPr lang="en-ID" smtClean="0"/>
              <a:t>‹#›</a:t>
            </a:fld>
            <a:endParaRPr lang="en-ID"/>
          </a:p>
        </p:txBody>
      </p:sp>
    </p:spTree>
    <p:extLst>
      <p:ext uri="{BB962C8B-B14F-4D97-AF65-F5344CB8AC3E}">
        <p14:creationId xmlns:p14="http://schemas.microsoft.com/office/powerpoint/2010/main" val="556407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C3B02-1175-408E-AABC-9F51AD0998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84D2CAB3-6E08-41C7-A01B-30958DADE1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a16="http://schemas.microsoft.com/office/drawing/2014/main" id="{8A35F8AB-3A99-488A-AB64-4B87216BC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D8F438-E799-41A7-8769-C7B1D8B2294D}"/>
              </a:ext>
            </a:extLst>
          </p:cNvPr>
          <p:cNvSpPr>
            <a:spLocks noGrp="1"/>
          </p:cNvSpPr>
          <p:nvPr>
            <p:ph type="dt" sz="half" idx="10"/>
          </p:nvPr>
        </p:nvSpPr>
        <p:spPr/>
        <p:txBody>
          <a:bodyPr/>
          <a:lstStyle/>
          <a:p>
            <a:fld id="{FD685397-2432-49BC-A077-F9D28C09EFF5}" type="datetimeFigureOut">
              <a:rPr lang="en-ID" smtClean="0"/>
              <a:t>24/08/2020</a:t>
            </a:fld>
            <a:endParaRPr lang="en-ID"/>
          </a:p>
        </p:txBody>
      </p:sp>
      <p:sp>
        <p:nvSpPr>
          <p:cNvPr id="6" name="Footer Placeholder 5">
            <a:extLst>
              <a:ext uri="{FF2B5EF4-FFF2-40B4-BE49-F238E27FC236}">
                <a16:creationId xmlns:a16="http://schemas.microsoft.com/office/drawing/2014/main" id="{BAEABFAE-3F27-4C31-AA54-9CB4A02A22D6}"/>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34854D9D-0338-4721-8C81-9F158A028888}"/>
              </a:ext>
            </a:extLst>
          </p:cNvPr>
          <p:cNvSpPr>
            <a:spLocks noGrp="1"/>
          </p:cNvSpPr>
          <p:nvPr>
            <p:ph type="sldNum" sz="quarter" idx="12"/>
          </p:nvPr>
        </p:nvSpPr>
        <p:spPr/>
        <p:txBody>
          <a:bodyPr/>
          <a:lstStyle/>
          <a:p>
            <a:fld id="{AD77B84A-7CC7-4410-B621-F1440C8E16D5}" type="slidenum">
              <a:rPr lang="en-ID" smtClean="0"/>
              <a:t>‹#›</a:t>
            </a:fld>
            <a:endParaRPr lang="en-ID"/>
          </a:p>
        </p:txBody>
      </p:sp>
    </p:spTree>
    <p:extLst>
      <p:ext uri="{BB962C8B-B14F-4D97-AF65-F5344CB8AC3E}">
        <p14:creationId xmlns:p14="http://schemas.microsoft.com/office/powerpoint/2010/main" val="3669853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CDA2F-12F2-460F-8BC7-2B5DC20E48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Picture Placeholder 2">
            <a:extLst>
              <a:ext uri="{FF2B5EF4-FFF2-40B4-BE49-F238E27FC236}">
                <a16:creationId xmlns:a16="http://schemas.microsoft.com/office/drawing/2014/main" id="{3C7BAFF2-EF20-46CF-958B-8264B24832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a:extLst>
              <a:ext uri="{FF2B5EF4-FFF2-40B4-BE49-F238E27FC236}">
                <a16:creationId xmlns:a16="http://schemas.microsoft.com/office/drawing/2014/main" id="{8F0B3933-2549-4478-B6C4-C4EC9FE1CE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37FE7C-E81C-4F9B-B155-776C3FB7DA75}"/>
              </a:ext>
            </a:extLst>
          </p:cNvPr>
          <p:cNvSpPr>
            <a:spLocks noGrp="1"/>
          </p:cNvSpPr>
          <p:nvPr>
            <p:ph type="dt" sz="half" idx="10"/>
          </p:nvPr>
        </p:nvSpPr>
        <p:spPr/>
        <p:txBody>
          <a:bodyPr/>
          <a:lstStyle/>
          <a:p>
            <a:fld id="{FD685397-2432-49BC-A077-F9D28C09EFF5}" type="datetimeFigureOut">
              <a:rPr lang="en-ID" smtClean="0"/>
              <a:t>24/08/2020</a:t>
            </a:fld>
            <a:endParaRPr lang="en-ID"/>
          </a:p>
        </p:txBody>
      </p:sp>
      <p:sp>
        <p:nvSpPr>
          <p:cNvPr id="6" name="Footer Placeholder 5">
            <a:extLst>
              <a:ext uri="{FF2B5EF4-FFF2-40B4-BE49-F238E27FC236}">
                <a16:creationId xmlns:a16="http://schemas.microsoft.com/office/drawing/2014/main" id="{B7279013-7408-484F-B933-C949D9397E6B}"/>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258D2B20-A382-499C-9A21-A06C42738F24}"/>
              </a:ext>
            </a:extLst>
          </p:cNvPr>
          <p:cNvSpPr>
            <a:spLocks noGrp="1"/>
          </p:cNvSpPr>
          <p:nvPr>
            <p:ph type="sldNum" sz="quarter" idx="12"/>
          </p:nvPr>
        </p:nvSpPr>
        <p:spPr/>
        <p:txBody>
          <a:bodyPr/>
          <a:lstStyle/>
          <a:p>
            <a:fld id="{AD77B84A-7CC7-4410-B621-F1440C8E16D5}" type="slidenum">
              <a:rPr lang="en-ID" smtClean="0"/>
              <a:t>‹#›</a:t>
            </a:fld>
            <a:endParaRPr lang="en-ID"/>
          </a:p>
        </p:txBody>
      </p:sp>
    </p:spTree>
    <p:extLst>
      <p:ext uri="{BB962C8B-B14F-4D97-AF65-F5344CB8AC3E}">
        <p14:creationId xmlns:p14="http://schemas.microsoft.com/office/powerpoint/2010/main" val="4040357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6E8AF5-163D-4642-BCF6-5FE7F84413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3DA4799D-44A3-46D1-AE0C-727B0A8314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1CD9BE58-881E-4211-82D9-79C8AE8547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685397-2432-49BC-A077-F9D28C09EFF5}" type="datetimeFigureOut">
              <a:rPr lang="en-ID" smtClean="0"/>
              <a:t>24/08/2020</a:t>
            </a:fld>
            <a:endParaRPr lang="en-ID"/>
          </a:p>
        </p:txBody>
      </p:sp>
      <p:sp>
        <p:nvSpPr>
          <p:cNvPr id="5" name="Footer Placeholder 4">
            <a:extLst>
              <a:ext uri="{FF2B5EF4-FFF2-40B4-BE49-F238E27FC236}">
                <a16:creationId xmlns:a16="http://schemas.microsoft.com/office/drawing/2014/main" id="{BE408DBB-3585-4214-BF1D-26E9D17C79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a:extLst>
              <a:ext uri="{FF2B5EF4-FFF2-40B4-BE49-F238E27FC236}">
                <a16:creationId xmlns:a16="http://schemas.microsoft.com/office/drawing/2014/main" id="{3CB3A981-8C94-41BC-9DBA-E31CAB3264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77B84A-7CC7-4410-B621-F1440C8E16D5}" type="slidenum">
              <a:rPr lang="en-ID" smtClean="0"/>
              <a:t>‹#›</a:t>
            </a:fld>
            <a:endParaRPr lang="en-ID"/>
          </a:p>
        </p:txBody>
      </p:sp>
    </p:spTree>
    <p:extLst>
      <p:ext uri="{BB962C8B-B14F-4D97-AF65-F5344CB8AC3E}">
        <p14:creationId xmlns:p14="http://schemas.microsoft.com/office/powerpoint/2010/main" val="26206048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a:extLst>
              <a:ext uri="{FF2B5EF4-FFF2-40B4-BE49-F238E27FC236}">
                <a16:creationId xmlns:a16="http://schemas.microsoft.com/office/drawing/2014/main" id="{D87E13FB-74B4-417E-B455-D922D5B2B015}"/>
              </a:ext>
            </a:extLst>
          </p:cNvPr>
          <p:cNvSpPr>
            <a:spLocks noGrp="1" noChangeArrowheads="1"/>
          </p:cNvSpPr>
          <p:nvPr>
            <p:ph type="title"/>
          </p:nvPr>
        </p:nvSpPr>
        <p:spPr>
          <a:xfrm>
            <a:off x="838200" y="2766218"/>
            <a:ext cx="10515600" cy="1325563"/>
          </a:xfrm>
        </p:spPr>
        <p:txBody>
          <a:bodyPr/>
          <a:lstStyle/>
          <a:p>
            <a:pPr algn="ctr" eaLnBrk="1" hangingPunct="1"/>
            <a:r>
              <a:rPr lang="id-ID" altLang="en-US" sz="4000" b="1" dirty="0">
                <a:solidFill>
                  <a:srgbClr val="0000FF"/>
                </a:solidFill>
              </a:rPr>
              <a:t>SOSIOLOGI  SEBAGAI  ILMU  PENGETAHUAN</a:t>
            </a:r>
            <a:endParaRPr lang="en-US" altLang="en-US" sz="4000" b="1" dirty="0">
              <a:solidFill>
                <a:srgbClr val="0000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B27257A0-9355-4989-A86D-CFF3E5F294FF}"/>
              </a:ext>
            </a:extLst>
          </p:cNvPr>
          <p:cNvSpPr>
            <a:spLocks noGrp="1" noChangeArrowheads="1"/>
          </p:cNvSpPr>
          <p:nvPr>
            <p:ph type="body" idx="1"/>
          </p:nvPr>
        </p:nvSpPr>
        <p:spPr>
          <a:xfrm>
            <a:off x="1524000" y="152401"/>
            <a:ext cx="8991600" cy="4525963"/>
          </a:xfrm>
        </p:spPr>
        <p:txBody>
          <a:bodyPr/>
          <a:lstStyle/>
          <a:p>
            <a:pPr eaLnBrk="1" hangingPunct="1">
              <a:lnSpc>
                <a:spcPct val="80000"/>
              </a:lnSpc>
            </a:pPr>
            <a:r>
              <a:rPr lang="id-ID" altLang="en-US" sz="2000"/>
              <a:t>Setiap keputusan </a:t>
            </a:r>
            <a:r>
              <a:rPr lang="id-ID" altLang="en-US" sz="2000" b="1"/>
              <a:t>kebijakan sosial</a:t>
            </a:r>
            <a:r>
              <a:rPr lang="id-ID" altLang="en-US" sz="2000"/>
              <a:t> adalah suatu ramalan. Artinya kebijakan diambil dengan suatu harapan menghasilkan pengaruh yang diinginkan. Namun sering terjadi bahwa kebijakan yang diambil tidak memenuhi harapan tersebut. Salah satu faktornya adalah ketidak akuratan kesimpulan dan dugaan terhadap permasalahannya.</a:t>
            </a:r>
            <a:endParaRPr lang="en-US" altLang="en-US" sz="2000"/>
          </a:p>
          <a:p>
            <a:pPr eaLnBrk="1" hangingPunct="1">
              <a:lnSpc>
                <a:spcPct val="80000"/>
              </a:lnSpc>
            </a:pPr>
            <a:endParaRPr lang="id-ID" altLang="en-US" sz="2000"/>
          </a:p>
          <a:p>
            <a:pPr eaLnBrk="1" hangingPunct="1">
              <a:lnSpc>
                <a:spcPct val="80000"/>
              </a:lnSpc>
            </a:pPr>
            <a:r>
              <a:rPr lang="id-ID" altLang="en-US" sz="2000"/>
              <a:t>Contoh: Apakah kebijakan pemberian santunan kepada anak-anak miskin akan memperbaiki taraf kehidupan dan pendidikan mereka? Apakah publikasi nama-nama pelaku kenakalan remaja akan menurunkan tindak kejahatan?</a:t>
            </a:r>
            <a:r>
              <a:rPr lang="en-US" altLang="en-US" sz="2000"/>
              <a:t> </a:t>
            </a:r>
          </a:p>
        </p:txBody>
      </p:sp>
      <p:pic>
        <p:nvPicPr>
          <p:cNvPr id="13315" name="Picture 3" descr="ARTS0144">
            <a:extLst>
              <a:ext uri="{FF2B5EF4-FFF2-40B4-BE49-F238E27FC236}">
                <a16:creationId xmlns:a16="http://schemas.microsoft.com/office/drawing/2014/main" id="{7404F77E-64F2-4BD5-B014-7FECFBCBC9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6201" y="3397250"/>
            <a:ext cx="4583113" cy="346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314">
                                            <p:txEl>
                                              <p:pRg st="0" end="0"/>
                                            </p:txEl>
                                          </p:spTgt>
                                        </p:tgtEl>
                                        <p:attrNameLst>
                                          <p:attrName>style.visibility</p:attrName>
                                        </p:attrNameLst>
                                      </p:cBhvr>
                                      <p:to>
                                        <p:strVal val="visible"/>
                                      </p:to>
                                    </p:set>
                                    <p:animEffect transition="in" filter="fade">
                                      <p:cBhvr>
                                        <p:cTn id="7" dur="1000"/>
                                        <p:tgtEl>
                                          <p:spTgt spid="13314">
                                            <p:txEl>
                                              <p:pRg st="0" end="0"/>
                                            </p:txEl>
                                          </p:spTgt>
                                        </p:tgtEl>
                                      </p:cBhvr>
                                    </p:animEffect>
                                    <p:anim calcmode="lin" valueType="num">
                                      <p:cBhvr>
                                        <p:cTn id="8" dur="1000" fill="hold"/>
                                        <p:tgtEl>
                                          <p:spTgt spid="1331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331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3314">
                                            <p:txEl>
                                              <p:pRg st="2" end="2"/>
                                            </p:txEl>
                                          </p:spTgt>
                                        </p:tgtEl>
                                        <p:attrNameLst>
                                          <p:attrName>style.visibility</p:attrName>
                                        </p:attrNameLst>
                                      </p:cBhvr>
                                      <p:to>
                                        <p:strVal val="visible"/>
                                      </p:to>
                                    </p:set>
                                    <p:animEffect transition="in" filter="fade">
                                      <p:cBhvr>
                                        <p:cTn id="14" dur="1000"/>
                                        <p:tgtEl>
                                          <p:spTgt spid="13314">
                                            <p:txEl>
                                              <p:pRg st="2" end="2"/>
                                            </p:txEl>
                                          </p:spTgt>
                                        </p:tgtEl>
                                      </p:cBhvr>
                                    </p:animEffect>
                                    <p:anim calcmode="lin" valueType="num">
                                      <p:cBhvr>
                                        <p:cTn id="15" dur="1000" fill="hold"/>
                                        <p:tgtEl>
                                          <p:spTgt spid="1331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3314">
                                            <p:txEl>
                                              <p:pRg st="2" end="2"/>
                                            </p:txEl>
                                          </p:spTgt>
                                        </p:tgtEl>
                                        <p:attrNameLst>
                                          <p:attrName>ppt_y</p:attrName>
                                        </p:attrNameLst>
                                      </p:cBhvr>
                                      <p:tavLst>
                                        <p:tav tm="0">
                                          <p:val>
                                            <p:strVal val="#ppt_y+.1"/>
                                          </p:val>
                                        </p:tav>
                                        <p:tav tm="100000">
                                          <p:val>
                                            <p:strVal val="#ppt_y"/>
                                          </p:val>
                                        </p:tav>
                                      </p:tavLst>
                                    </p:anim>
                                  </p:childTnLst>
                                </p:cTn>
                              </p:par>
                            </p:childTnLst>
                          </p:cTn>
                        </p:par>
                        <p:par>
                          <p:cTn id="17" fill="hold" nodeType="afterGroup">
                            <p:stCondLst>
                              <p:cond delay="1000"/>
                            </p:stCondLst>
                            <p:childTnLst>
                              <p:par>
                                <p:cTn id="18" presetID="2" presetClass="entr" presetSubtype="4" fill="hold" nodeType="afterEffect">
                                  <p:stCondLst>
                                    <p:cond delay="2000"/>
                                  </p:stCondLst>
                                  <p:childTnLst>
                                    <p:set>
                                      <p:cBhvr>
                                        <p:cTn id="19" dur="1" fill="hold">
                                          <p:stCondLst>
                                            <p:cond delay="0"/>
                                          </p:stCondLst>
                                        </p:cTn>
                                        <p:tgtEl>
                                          <p:spTgt spid="13315"/>
                                        </p:tgtEl>
                                        <p:attrNameLst>
                                          <p:attrName>style.visibility</p:attrName>
                                        </p:attrNameLst>
                                      </p:cBhvr>
                                      <p:to>
                                        <p:strVal val="visible"/>
                                      </p:to>
                                    </p:set>
                                    <p:anim calcmode="lin" valueType="num">
                                      <p:cBhvr additive="base">
                                        <p:cTn id="20" dur="5000" fill="hold"/>
                                        <p:tgtEl>
                                          <p:spTgt spid="13315"/>
                                        </p:tgtEl>
                                        <p:attrNameLst>
                                          <p:attrName>ppt_x</p:attrName>
                                        </p:attrNameLst>
                                      </p:cBhvr>
                                      <p:tavLst>
                                        <p:tav tm="0">
                                          <p:val>
                                            <p:strVal val="#ppt_x"/>
                                          </p:val>
                                        </p:tav>
                                        <p:tav tm="100000">
                                          <p:val>
                                            <p:strVal val="#ppt_x"/>
                                          </p:val>
                                        </p:tav>
                                      </p:tavLst>
                                    </p:anim>
                                    <p:anim calcmode="lin" valueType="num">
                                      <p:cBhvr additive="base">
                                        <p:cTn id="21" dur="5000" fill="hold"/>
                                        <p:tgtEl>
                                          <p:spTgt spid="133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a:extLst>
              <a:ext uri="{FF2B5EF4-FFF2-40B4-BE49-F238E27FC236}">
                <a16:creationId xmlns:a16="http://schemas.microsoft.com/office/drawing/2014/main" id="{D83D1CEA-1852-4FB4-A5AF-7FAFB6DB139B}"/>
              </a:ext>
            </a:extLst>
          </p:cNvPr>
          <p:cNvSpPr>
            <a:spLocks noGrp="1" noChangeArrowheads="1"/>
          </p:cNvSpPr>
          <p:nvPr>
            <p:ph type="body" idx="1"/>
          </p:nvPr>
        </p:nvSpPr>
        <p:spPr>
          <a:xfrm>
            <a:off x="1905000" y="457200"/>
            <a:ext cx="8229600" cy="4953000"/>
          </a:xfrm>
        </p:spPr>
        <p:txBody>
          <a:bodyPr>
            <a:normAutofit lnSpcReduction="10000"/>
          </a:bodyPr>
          <a:lstStyle/>
          <a:p>
            <a:pPr marL="609600" indent="-609600">
              <a:lnSpc>
                <a:spcPct val="80000"/>
              </a:lnSpc>
              <a:buNone/>
            </a:pPr>
            <a:r>
              <a:rPr lang="en-US" altLang="en-US" sz="2000"/>
              <a:t>	</a:t>
            </a:r>
            <a:r>
              <a:rPr lang="id-ID" altLang="en-US" sz="2000"/>
              <a:t>Sosiolog dalam masyarakat sangat dibutuhkan baik sebagai peneliti, teknisi, konsultan maupun sebagai pendidik.</a:t>
            </a:r>
            <a:endParaRPr lang="en-US" altLang="en-US" sz="2000"/>
          </a:p>
          <a:p>
            <a:pPr marL="609600" indent="-609600">
              <a:lnSpc>
                <a:spcPct val="80000"/>
              </a:lnSpc>
            </a:pPr>
            <a:endParaRPr lang="id-ID" altLang="en-US" sz="2000" b="1"/>
          </a:p>
          <a:p>
            <a:pPr marL="609600" indent="-609600">
              <a:lnSpc>
                <a:spcPct val="80000"/>
              </a:lnSpc>
              <a:buNone/>
            </a:pPr>
            <a:r>
              <a:rPr lang="id-ID" altLang="en-US" sz="2000" b="1"/>
              <a:t>Ciri-ciri Sosiologi sebagai ilmu pengetahuan adalah:</a:t>
            </a:r>
            <a:endParaRPr lang="id-ID" altLang="en-US" sz="2000"/>
          </a:p>
          <a:p>
            <a:pPr marL="609600" indent="-609600">
              <a:lnSpc>
                <a:spcPct val="80000"/>
              </a:lnSpc>
              <a:buFontTx/>
              <a:buAutoNum type="arabicPeriod"/>
            </a:pPr>
            <a:r>
              <a:rPr lang="id-ID" altLang="en-US" sz="2000"/>
              <a:t>Sosiologi bersifat empiris, artinya sosiologi didasarkan pada hasil observasi, menggunakan akal sehat dan tidak spekulatif.</a:t>
            </a:r>
            <a:endParaRPr lang="en-US" altLang="en-US" sz="2000"/>
          </a:p>
          <a:p>
            <a:pPr marL="609600" indent="-609600">
              <a:lnSpc>
                <a:spcPct val="80000"/>
              </a:lnSpc>
              <a:buFontTx/>
              <a:buAutoNum type="arabicPeriod"/>
            </a:pPr>
            <a:endParaRPr lang="en-US" altLang="en-US" sz="2000"/>
          </a:p>
          <a:p>
            <a:pPr marL="609600" indent="-609600">
              <a:lnSpc>
                <a:spcPct val="80000"/>
              </a:lnSpc>
              <a:buFontTx/>
              <a:buAutoNum type="arabicPeriod"/>
            </a:pPr>
            <a:r>
              <a:rPr lang="en-US" altLang="en-US" sz="2000"/>
              <a:t>S</a:t>
            </a:r>
            <a:r>
              <a:rPr lang="id-ID" altLang="en-US" sz="2000"/>
              <a:t>osiologi bersifat teoritis, artinya sosiologi berusaha untuk menyusun abstraksi dari hasil-hasil observasi.</a:t>
            </a:r>
            <a:endParaRPr lang="en-US" altLang="en-US" sz="2000"/>
          </a:p>
          <a:p>
            <a:pPr marL="609600" indent="-609600">
              <a:lnSpc>
                <a:spcPct val="80000"/>
              </a:lnSpc>
              <a:buFontTx/>
              <a:buAutoNum type="arabicPeriod"/>
            </a:pPr>
            <a:endParaRPr lang="en-US" altLang="en-US" sz="2000"/>
          </a:p>
          <a:p>
            <a:pPr marL="609600" indent="-609600">
              <a:lnSpc>
                <a:spcPct val="80000"/>
              </a:lnSpc>
              <a:buFontTx/>
              <a:buAutoNum type="arabicPeriod"/>
            </a:pPr>
            <a:r>
              <a:rPr lang="en-US" altLang="en-US" sz="2000"/>
              <a:t>S</a:t>
            </a:r>
            <a:r>
              <a:rPr lang="id-ID" altLang="en-US" sz="2000"/>
              <a:t>osiologi bersifat kumulatif, artinya teori-teori sosiologi dibentuk dari teori-teori yang ada sebelumnya dalam arti memperbaiki, memperluas dan memperhalus teori-teori lama.</a:t>
            </a:r>
            <a:endParaRPr lang="en-US" altLang="en-US" sz="2000"/>
          </a:p>
          <a:p>
            <a:pPr marL="609600" indent="-609600">
              <a:lnSpc>
                <a:spcPct val="80000"/>
              </a:lnSpc>
              <a:buFontTx/>
              <a:buAutoNum type="arabicPeriod"/>
            </a:pPr>
            <a:endParaRPr lang="en-US" altLang="en-US" sz="2000"/>
          </a:p>
          <a:p>
            <a:pPr marL="609600" indent="-609600">
              <a:lnSpc>
                <a:spcPct val="80000"/>
              </a:lnSpc>
              <a:buFontTx/>
              <a:buAutoNum type="arabicPeriod"/>
            </a:pPr>
            <a:r>
              <a:rPr lang="en-US" altLang="en-US" sz="2000"/>
              <a:t>S</a:t>
            </a:r>
            <a:r>
              <a:rPr lang="id-ID" altLang="en-US" sz="2000"/>
              <a:t>osiologi bersifat non-etis, artinya dalam sosiologi yang dipersoalkan bukan baik-buruknya suatu fakta tetapi menjelaskan fakta-fakta tersebut secara analitis</a:t>
            </a:r>
            <a:endParaRPr lang="en-US" altLang="en-US"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1000"/>
                                        <p:tgtEl>
                                          <p:spTgt spid="8195">
                                            <p:txEl>
                                              <p:pRg st="0" end="0"/>
                                            </p:txEl>
                                          </p:spTgt>
                                        </p:tgtEl>
                                      </p:cBhvr>
                                    </p:animEffect>
                                    <p:anim calcmode="lin" valueType="num">
                                      <p:cBhvr>
                                        <p:cTn id="8" dur="1000" fill="hold"/>
                                        <p:tgtEl>
                                          <p:spTgt spid="81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1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195">
                                            <p:txEl>
                                              <p:pRg st="2" end="2"/>
                                            </p:txEl>
                                          </p:spTgt>
                                        </p:tgtEl>
                                        <p:attrNameLst>
                                          <p:attrName>style.visibility</p:attrName>
                                        </p:attrNameLst>
                                      </p:cBhvr>
                                      <p:to>
                                        <p:strVal val="visible"/>
                                      </p:to>
                                    </p:set>
                                    <p:animEffect transition="in" filter="fade">
                                      <p:cBhvr>
                                        <p:cTn id="14" dur="1000"/>
                                        <p:tgtEl>
                                          <p:spTgt spid="8195">
                                            <p:txEl>
                                              <p:pRg st="2" end="2"/>
                                            </p:txEl>
                                          </p:spTgt>
                                        </p:tgtEl>
                                      </p:cBhvr>
                                    </p:animEffect>
                                    <p:anim calcmode="lin" valueType="num">
                                      <p:cBhvr>
                                        <p:cTn id="15" dur="1000" fill="hold"/>
                                        <p:tgtEl>
                                          <p:spTgt spid="819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819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195">
                                            <p:txEl>
                                              <p:pRg st="3" end="3"/>
                                            </p:txEl>
                                          </p:spTgt>
                                        </p:tgtEl>
                                        <p:attrNameLst>
                                          <p:attrName>style.visibility</p:attrName>
                                        </p:attrNameLst>
                                      </p:cBhvr>
                                      <p:to>
                                        <p:strVal val="visible"/>
                                      </p:to>
                                    </p:set>
                                    <p:animEffect transition="in" filter="fade">
                                      <p:cBhvr>
                                        <p:cTn id="21" dur="1000"/>
                                        <p:tgtEl>
                                          <p:spTgt spid="8195">
                                            <p:txEl>
                                              <p:pRg st="3" end="3"/>
                                            </p:txEl>
                                          </p:spTgt>
                                        </p:tgtEl>
                                      </p:cBhvr>
                                    </p:animEffect>
                                    <p:anim calcmode="lin" valueType="num">
                                      <p:cBhvr>
                                        <p:cTn id="22" dur="1000" fill="hold"/>
                                        <p:tgtEl>
                                          <p:spTgt spid="819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819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195">
                                            <p:txEl>
                                              <p:pRg st="5" end="5"/>
                                            </p:txEl>
                                          </p:spTgt>
                                        </p:tgtEl>
                                        <p:attrNameLst>
                                          <p:attrName>style.visibility</p:attrName>
                                        </p:attrNameLst>
                                      </p:cBhvr>
                                      <p:to>
                                        <p:strVal val="visible"/>
                                      </p:to>
                                    </p:set>
                                    <p:animEffect transition="in" filter="fade">
                                      <p:cBhvr>
                                        <p:cTn id="28" dur="1000"/>
                                        <p:tgtEl>
                                          <p:spTgt spid="8195">
                                            <p:txEl>
                                              <p:pRg st="5" end="5"/>
                                            </p:txEl>
                                          </p:spTgt>
                                        </p:tgtEl>
                                      </p:cBhvr>
                                    </p:animEffect>
                                    <p:anim calcmode="lin" valueType="num">
                                      <p:cBhvr>
                                        <p:cTn id="29" dur="1000" fill="hold"/>
                                        <p:tgtEl>
                                          <p:spTgt spid="8195">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819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195">
                                            <p:txEl>
                                              <p:pRg st="7" end="7"/>
                                            </p:txEl>
                                          </p:spTgt>
                                        </p:tgtEl>
                                        <p:attrNameLst>
                                          <p:attrName>style.visibility</p:attrName>
                                        </p:attrNameLst>
                                      </p:cBhvr>
                                      <p:to>
                                        <p:strVal val="visible"/>
                                      </p:to>
                                    </p:set>
                                    <p:animEffect transition="in" filter="fade">
                                      <p:cBhvr>
                                        <p:cTn id="35" dur="1000"/>
                                        <p:tgtEl>
                                          <p:spTgt spid="8195">
                                            <p:txEl>
                                              <p:pRg st="7" end="7"/>
                                            </p:txEl>
                                          </p:spTgt>
                                        </p:tgtEl>
                                      </p:cBhvr>
                                    </p:animEffect>
                                    <p:anim calcmode="lin" valueType="num">
                                      <p:cBhvr>
                                        <p:cTn id="36" dur="1000" fill="hold"/>
                                        <p:tgtEl>
                                          <p:spTgt spid="8195">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819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195">
                                            <p:txEl>
                                              <p:pRg st="9" end="9"/>
                                            </p:txEl>
                                          </p:spTgt>
                                        </p:tgtEl>
                                        <p:attrNameLst>
                                          <p:attrName>style.visibility</p:attrName>
                                        </p:attrNameLst>
                                      </p:cBhvr>
                                      <p:to>
                                        <p:strVal val="visible"/>
                                      </p:to>
                                    </p:set>
                                    <p:animEffect transition="in" filter="fade">
                                      <p:cBhvr>
                                        <p:cTn id="42" dur="1000"/>
                                        <p:tgtEl>
                                          <p:spTgt spid="8195">
                                            <p:txEl>
                                              <p:pRg st="9" end="9"/>
                                            </p:txEl>
                                          </p:spTgt>
                                        </p:tgtEl>
                                      </p:cBhvr>
                                    </p:animEffect>
                                    <p:anim calcmode="lin" valueType="num">
                                      <p:cBhvr>
                                        <p:cTn id="43" dur="1000" fill="hold"/>
                                        <p:tgtEl>
                                          <p:spTgt spid="8195">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8195">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a:extLst>
              <a:ext uri="{FF2B5EF4-FFF2-40B4-BE49-F238E27FC236}">
                <a16:creationId xmlns:a16="http://schemas.microsoft.com/office/drawing/2014/main" id="{53B6F828-B4D2-4F12-9ACF-5D8EC814794B}"/>
              </a:ext>
            </a:extLst>
          </p:cNvPr>
          <p:cNvSpPr>
            <a:spLocks noGrp="1"/>
          </p:cNvSpPr>
          <p:nvPr>
            <p:ph idx="1"/>
          </p:nvPr>
        </p:nvSpPr>
        <p:spPr/>
        <p:txBody>
          <a:bodyPr/>
          <a:lstStyle/>
          <a:p>
            <a:r>
              <a:rPr lang="id-ID" altLang="en-US"/>
              <a:t>Sekolah tinggi hukum (</a:t>
            </a:r>
            <a:r>
              <a:rPr lang="id-ID" altLang="en-US" i="1"/>
              <a:t>Rechtshogeschool</a:t>
            </a:r>
            <a:r>
              <a:rPr lang="id-ID" altLang="en-US"/>
              <a:t>) di Jakarta, satu-satunya lembaga perguruan tinggi yang sebelum perang dunia ke II memberikan kuliah-kuliah sosiologi di Indonesia (sebagai ilmu pembantu)</a:t>
            </a:r>
          </a:p>
          <a:p>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120F3D1F-99DF-4922-96F4-6D391115627D}"/>
              </a:ext>
            </a:extLst>
          </p:cNvPr>
          <p:cNvSpPr>
            <a:spLocks noGrp="1"/>
          </p:cNvSpPr>
          <p:nvPr>
            <p:ph type="title"/>
          </p:nvPr>
        </p:nvSpPr>
        <p:spPr/>
        <p:txBody>
          <a:bodyPr>
            <a:normAutofit fontScale="90000"/>
          </a:bodyPr>
          <a:lstStyle/>
          <a:p>
            <a:br>
              <a:rPr lang="en-US" altLang="en-US" sz="3200" b="1" u="sng">
                <a:solidFill>
                  <a:srgbClr val="FF99FF"/>
                </a:solidFill>
              </a:rPr>
            </a:br>
            <a:r>
              <a:rPr lang="en-US" altLang="en-US" sz="3200" b="1" u="sng"/>
              <a:t>PERKEMBANGAN SOSIOLOGI DI INDONESIA</a:t>
            </a:r>
            <a:br>
              <a:rPr lang="id-ID" altLang="en-US" b="1" u="sng">
                <a:solidFill>
                  <a:srgbClr val="FF99FF"/>
                </a:solidFill>
              </a:rPr>
            </a:br>
            <a:endParaRPr lang="en-US" altLang="en-US"/>
          </a:p>
        </p:txBody>
      </p:sp>
      <p:sp>
        <p:nvSpPr>
          <p:cNvPr id="14339" name="Rectangle 2">
            <a:extLst>
              <a:ext uri="{FF2B5EF4-FFF2-40B4-BE49-F238E27FC236}">
                <a16:creationId xmlns:a16="http://schemas.microsoft.com/office/drawing/2014/main" id="{8683612D-D31A-4AEA-888A-3CF37FE0F971}"/>
              </a:ext>
            </a:extLst>
          </p:cNvPr>
          <p:cNvSpPr>
            <a:spLocks noChangeArrowheads="1"/>
          </p:cNvSpPr>
          <p:nvPr/>
        </p:nvSpPr>
        <p:spPr bwMode="auto">
          <a:xfrm>
            <a:off x="2971800" y="1600200"/>
            <a:ext cx="6172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id-ID" altLang="en-US" sz="1800"/>
              <a:t>Sosiologi belum dipelajari secara formal, namun banyak yang telah memasukkan unsur-unsur sosiologi ke dalam ajaran-ajarannya (sebagai landasan untuk tata hubungan antar manusia dan pendidikan)</a:t>
            </a:r>
          </a:p>
        </p:txBody>
      </p:sp>
      <p:sp>
        <p:nvSpPr>
          <p:cNvPr id="14340" name="Rectangle 4">
            <a:extLst>
              <a:ext uri="{FF2B5EF4-FFF2-40B4-BE49-F238E27FC236}">
                <a16:creationId xmlns:a16="http://schemas.microsoft.com/office/drawing/2014/main" id="{8681C651-DA2B-4080-A803-6F641E84952E}"/>
              </a:ext>
            </a:extLst>
          </p:cNvPr>
          <p:cNvSpPr>
            <a:spLocks noChangeArrowheads="1"/>
          </p:cNvSpPr>
          <p:nvPr/>
        </p:nvSpPr>
        <p:spPr bwMode="auto">
          <a:xfrm>
            <a:off x="3048000" y="2971800"/>
            <a:ext cx="5791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id-ID" altLang="en-US" sz="1800"/>
              <a:t>Ajaran </a:t>
            </a:r>
            <a:r>
              <a:rPr lang="id-ID" altLang="en-US" sz="1800" b="1"/>
              <a:t>WULAN REII (Mangkunegoro IV)</a:t>
            </a:r>
            <a:r>
              <a:rPr lang="id-ID" altLang="en-US" sz="1800"/>
              <a:t> di Surakarta, yang mengajarkan tata hubungan antara para anggota masyarakat jawa yang berasal dari golongan-golongan berbeda (hubungan antar golongan)</a:t>
            </a:r>
          </a:p>
        </p:txBody>
      </p:sp>
      <p:sp>
        <p:nvSpPr>
          <p:cNvPr id="14341" name="Rectangle 5">
            <a:extLst>
              <a:ext uri="{FF2B5EF4-FFF2-40B4-BE49-F238E27FC236}">
                <a16:creationId xmlns:a16="http://schemas.microsoft.com/office/drawing/2014/main" id="{939BD6B8-B2BC-4E86-99AD-055CAD7A84B6}"/>
              </a:ext>
            </a:extLst>
          </p:cNvPr>
          <p:cNvSpPr>
            <a:spLocks noChangeArrowheads="1"/>
          </p:cNvSpPr>
          <p:nvPr/>
        </p:nvSpPr>
        <p:spPr bwMode="auto">
          <a:xfrm>
            <a:off x="3124200" y="4343400"/>
            <a:ext cx="5562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id-ID" altLang="en-US" sz="1800" b="1"/>
              <a:t>KI HAJAR DEWANTORO</a:t>
            </a:r>
            <a:r>
              <a:rPr lang="id-ID" altLang="en-US" sz="1800"/>
              <a:t>, pelopor utama yang meletakkan dasar-dasar bagi pendidikan nasional di Indonesia dengan konsep-konsep mengenai kepemimpinan dan kekeluargaan (di Taman Siswa</a:t>
            </a:r>
            <a:endParaRPr lang="en-US" altLang="en-US" sz="1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BDC4C888-BD19-4209-AE0A-D4FE6C95916A}"/>
              </a:ext>
            </a:extLst>
          </p:cNvPr>
          <p:cNvSpPr>
            <a:spLocks noGrp="1"/>
          </p:cNvSpPr>
          <p:nvPr>
            <p:ph type="title"/>
          </p:nvPr>
        </p:nvSpPr>
        <p:spPr>
          <a:xfrm>
            <a:off x="1981200" y="274638"/>
            <a:ext cx="8229600" cy="487362"/>
          </a:xfrm>
        </p:spPr>
        <p:txBody>
          <a:bodyPr>
            <a:normAutofit fontScale="90000"/>
          </a:bodyPr>
          <a:lstStyle/>
          <a:p>
            <a:endParaRPr lang="en-US" altLang="en-US" dirty="0"/>
          </a:p>
        </p:txBody>
      </p:sp>
      <p:sp>
        <p:nvSpPr>
          <p:cNvPr id="15363" name="Rectangle 2">
            <a:extLst>
              <a:ext uri="{FF2B5EF4-FFF2-40B4-BE49-F238E27FC236}">
                <a16:creationId xmlns:a16="http://schemas.microsoft.com/office/drawing/2014/main" id="{CAAAE49D-1981-4B5A-961C-44AA1648803C}"/>
              </a:ext>
            </a:extLst>
          </p:cNvPr>
          <p:cNvSpPr>
            <a:spLocks noChangeArrowheads="1"/>
          </p:cNvSpPr>
          <p:nvPr/>
        </p:nvSpPr>
        <p:spPr bwMode="auto">
          <a:xfrm>
            <a:off x="2209800" y="914401"/>
            <a:ext cx="7315200"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id-ID" altLang="en-US" sz="1800"/>
              <a:t>Sekolah tinggi hukum (</a:t>
            </a:r>
            <a:r>
              <a:rPr lang="id-ID" altLang="en-US" sz="1800" i="1"/>
              <a:t>Rechtshogeschool</a:t>
            </a:r>
            <a:r>
              <a:rPr lang="id-ID" altLang="en-US" sz="1800"/>
              <a:t>) di Jakarta, satu-satunya lembaga perguruan tinggi yang sebelum perang dunia ke II memberikan kuliah-kuliah sosiologi di Indonesia (sebagai ilmu pembantu)</a:t>
            </a:r>
          </a:p>
          <a:p>
            <a:pPr eaLnBrk="1" hangingPunct="1">
              <a:spcBef>
                <a:spcPct val="50000"/>
              </a:spcBef>
              <a:buFontTx/>
              <a:buNone/>
            </a:pPr>
            <a:endParaRPr lang="id-ID" altLang="en-US" sz="1800" b="1"/>
          </a:p>
        </p:txBody>
      </p:sp>
      <p:sp>
        <p:nvSpPr>
          <p:cNvPr id="15364" name="Rectangle 3">
            <a:extLst>
              <a:ext uri="{FF2B5EF4-FFF2-40B4-BE49-F238E27FC236}">
                <a16:creationId xmlns:a16="http://schemas.microsoft.com/office/drawing/2014/main" id="{95A94317-18A9-40F9-ABB1-574D49270554}"/>
              </a:ext>
            </a:extLst>
          </p:cNvPr>
          <p:cNvSpPr>
            <a:spLocks noChangeArrowheads="1"/>
          </p:cNvSpPr>
          <p:nvPr/>
        </p:nvSpPr>
        <p:spPr bwMode="auto">
          <a:xfrm>
            <a:off x="2133600" y="3429000"/>
            <a:ext cx="7696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id-ID" altLang="en-US" sz="1800"/>
              <a:t>Buku sosilologi dalam bahasa Indonesia pertama yang diterbitkan, sejak satu tahun setelah pecahnya revolusi fisik oleh </a:t>
            </a:r>
            <a:r>
              <a:rPr lang="id-ID" altLang="en-US" sz="1800" b="1"/>
              <a:t>DJODY GONDOKUSUMO</a:t>
            </a:r>
            <a:r>
              <a:rPr lang="id-ID" altLang="en-US" sz="1800"/>
              <a:t>. Diikuti dengan terbitnya beberapa bulu sosiologi lainnya dalam bahasa Indonesia</a:t>
            </a:r>
          </a:p>
        </p:txBody>
      </p:sp>
      <p:sp>
        <p:nvSpPr>
          <p:cNvPr id="15365" name="Rectangle 4">
            <a:extLst>
              <a:ext uri="{FF2B5EF4-FFF2-40B4-BE49-F238E27FC236}">
                <a16:creationId xmlns:a16="http://schemas.microsoft.com/office/drawing/2014/main" id="{552AEC89-6C8E-43E4-882C-6D60E2F2E4D5}"/>
              </a:ext>
            </a:extLst>
          </p:cNvPr>
          <p:cNvSpPr>
            <a:spLocks noChangeArrowheads="1"/>
          </p:cNvSpPr>
          <p:nvPr/>
        </p:nvSpPr>
        <p:spPr bwMode="auto">
          <a:xfrm>
            <a:off x="2209800" y="4800601"/>
            <a:ext cx="74676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id-ID" altLang="en-US" sz="1800"/>
              <a:t>Penelitian-penelitian sosiologi di Indonesia pada mulanya berdasarkan pengalaman-pengalaman empiris (kualitatif). Dengan perkembangan pengetahuan (mendapat pengaruh dari luar), sehingga saat ini penelitian sosiologi terdiri dari dua bentuk yaitu kualitatif (pengaruh dari Eropa) dan kuantitatif (pengaruh dari Amerika</a:t>
            </a:r>
            <a:endParaRPr lang="en-US" altLang="en-US" sz="1800"/>
          </a:p>
        </p:txBody>
      </p:sp>
      <p:sp>
        <p:nvSpPr>
          <p:cNvPr id="15366" name="Rectangle 5">
            <a:extLst>
              <a:ext uri="{FF2B5EF4-FFF2-40B4-BE49-F238E27FC236}">
                <a16:creationId xmlns:a16="http://schemas.microsoft.com/office/drawing/2014/main" id="{E59FD434-8FEF-4008-BF4E-12D5C994AF83}"/>
              </a:ext>
            </a:extLst>
          </p:cNvPr>
          <p:cNvSpPr>
            <a:spLocks noChangeArrowheads="1"/>
          </p:cNvSpPr>
          <p:nvPr/>
        </p:nvSpPr>
        <p:spPr bwMode="auto">
          <a:xfrm rot="10800000" flipV="1">
            <a:off x="2133600" y="2286001"/>
            <a:ext cx="7391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id-ID" altLang="en-US" sz="1800" b="1"/>
              <a:t>SOENARIO KOLOPAKING</a:t>
            </a:r>
            <a:r>
              <a:rPr lang="id-ID" altLang="en-US" sz="1800"/>
              <a:t> (1948), yang pertamakali memberikan kuliah sosiologi dalam bahasa Indonesia (di Akademi Ilmu Politik Yogyakarta, yang sekarang dikenal dengan FISIP UGM)</a:t>
            </a:r>
            <a:endParaRPr lang="id-ID" altLang="en-US" sz="1800"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EFDDAB4F-27EC-45A9-B30A-3D775F5C0BDB}"/>
              </a:ext>
            </a:extLst>
          </p:cNvPr>
          <p:cNvSpPr>
            <a:spLocks noGrp="1" noChangeArrowheads="1"/>
          </p:cNvSpPr>
          <p:nvPr>
            <p:ph type="body" idx="1"/>
          </p:nvPr>
        </p:nvSpPr>
        <p:spPr>
          <a:xfrm>
            <a:off x="1752600" y="304800"/>
            <a:ext cx="6705600" cy="2438400"/>
          </a:xfrm>
        </p:spPr>
        <p:txBody>
          <a:bodyPr/>
          <a:lstStyle/>
          <a:p>
            <a:pPr eaLnBrk="1" hangingPunct="1">
              <a:lnSpc>
                <a:spcPct val="90000"/>
              </a:lnSpc>
            </a:pPr>
            <a:r>
              <a:rPr lang="id-ID" altLang="en-US" sz="2000"/>
              <a:t>Sosiologi merupakan salah satu rumpun dalam ilmu sosial. Sosiologi lahir dari kekuatiran seorang ahli filsafat Perancis yang bernama </a:t>
            </a:r>
            <a:r>
              <a:rPr lang="id-ID" altLang="en-US" sz="2000" b="1"/>
              <a:t>Auguste Comte</a:t>
            </a:r>
            <a:r>
              <a:rPr lang="id-ID" altLang="en-US" sz="2000"/>
              <a:t> terhadap maraknya anarki (tidak dipatuhinya aturan) dalam masyarakat Perancis setelah pecahnya Revolusi Perancis. Lahirnya sosiologi tercatat pada tahun 1842 melalui karya Auguste Comte yang berjudul </a:t>
            </a:r>
            <a:r>
              <a:rPr lang="id-ID" altLang="en-US" sz="2000" i="1"/>
              <a:t>Cours de Philosophie Positive</a:t>
            </a:r>
            <a:r>
              <a:rPr lang="id-ID" altLang="en-US" sz="2000"/>
              <a:t>.</a:t>
            </a:r>
          </a:p>
        </p:txBody>
      </p:sp>
      <p:sp>
        <p:nvSpPr>
          <p:cNvPr id="4100" name="Rectangle 4">
            <a:extLst>
              <a:ext uri="{FF2B5EF4-FFF2-40B4-BE49-F238E27FC236}">
                <a16:creationId xmlns:a16="http://schemas.microsoft.com/office/drawing/2014/main" id="{B2014846-D1DB-42D5-9711-A01D509AE59A}"/>
              </a:ext>
            </a:extLst>
          </p:cNvPr>
          <p:cNvSpPr>
            <a:spLocks noChangeArrowheads="1"/>
          </p:cNvSpPr>
          <p:nvPr/>
        </p:nvSpPr>
        <p:spPr bwMode="auto">
          <a:xfrm>
            <a:off x="1752600" y="3276600"/>
            <a:ext cx="62484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90000"/>
              </a:lnSpc>
              <a:buFontTx/>
              <a:buNone/>
            </a:pPr>
            <a:r>
              <a:rPr lang="en-US" altLang="en-US" sz="2000"/>
              <a:t>	</a:t>
            </a:r>
            <a:r>
              <a:rPr lang="id-ID" altLang="en-US" sz="2000"/>
              <a:t>Auguste Comte membagi Sosiologi menjadi dua bagian besar:</a:t>
            </a:r>
            <a:endParaRPr lang="en-US" altLang="en-US" sz="2000"/>
          </a:p>
          <a:p>
            <a:pPr eaLnBrk="1" hangingPunct="1">
              <a:lnSpc>
                <a:spcPct val="90000"/>
              </a:lnSpc>
              <a:buFontTx/>
              <a:buNone/>
            </a:pPr>
            <a:endParaRPr lang="en-US" altLang="en-US" sz="2000"/>
          </a:p>
          <a:p>
            <a:pPr eaLnBrk="1" hangingPunct="1">
              <a:lnSpc>
                <a:spcPct val="90000"/>
              </a:lnSpc>
              <a:buFontTx/>
              <a:buAutoNum type="arabicPeriod"/>
            </a:pPr>
            <a:r>
              <a:rPr lang="id-ID" altLang="en-US" sz="2000"/>
              <a:t>Statika Sosial (</a:t>
            </a:r>
            <a:r>
              <a:rPr lang="id-ID" altLang="en-US" sz="2000" i="1"/>
              <a:t>Social Static</a:t>
            </a:r>
            <a:r>
              <a:rPr lang="id-ID" altLang="en-US" sz="2000"/>
              <a:t>), yang mewakili stabilitas &amp; kemantapan.</a:t>
            </a:r>
            <a:endParaRPr lang="en-US" altLang="en-US" sz="2000"/>
          </a:p>
          <a:p>
            <a:pPr eaLnBrk="1" hangingPunct="1">
              <a:lnSpc>
                <a:spcPct val="90000"/>
              </a:lnSpc>
              <a:buFontTx/>
              <a:buAutoNum type="arabicPeriod"/>
            </a:pPr>
            <a:endParaRPr lang="en-US" altLang="en-US" sz="2000"/>
          </a:p>
          <a:p>
            <a:pPr eaLnBrk="1" hangingPunct="1">
              <a:lnSpc>
                <a:spcPct val="90000"/>
              </a:lnSpc>
              <a:buFontTx/>
              <a:buAutoNum type="arabicPeriod"/>
            </a:pPr>
            <a:r>
              <a:rPr lang="id-ID" altLang="en-US" sz="2000"/>
              <a:t>Dinamika Sosial (S</a:t>
            </a:r>
            <a:r>
              <a:rPr lang="id-ID" altLang="en-US" sz="2000" i="1"/>
              <a:t>ocial Dynamics</a:t>
            </a:r>
            <a:r>
              <a:rPr lang="id-ID" altLang="en-US" sz="2000"/>
              <a:t>) yang mewakili perubahan.</a:t>
            </a:r>
            <a:endParaRPr lang="en-US" altLang="en-US" sz="2000"/>
          </a:p>
        </p:txBody>
      </p:sp>
      <p:pic>
        <p:nvPicPr>
          <p:cNvPr id="4102" name="Picture 6" descr="PEOP1170">
            <a:extLst>
              <a:ext uri="{FF2B5EF4-FFF2-40B4-BE49-F238E27FC236}">
                <a16:creationId xmlns:a16="http://schemas.microsoft.com/office/drawing/2014/main" id="{E9FB63FB-5E91-467B-9945-EAB84ECBDE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39200" y="609600"/>
            <a:ext cx="1201738" cy="150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Picture 7" descr="bd05357_">
            <a:extLst>
              <a:ext uri="{FF2B5EF4-FFF2-40B4-BE49-F238E27FC236}">
                <a16:creationId xmlns:a16="http://schemas.microsoft.com/office/drawing/2014/main" id="{48E2B2E3-1D2A-4029-AC5C-037F8EB1CF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05801" y="3048000"/>
            <a:ext cx="1844675" cy="2819400"/>
          </a:xfrm>
          <a:prstGeom prst="rect">
            <a:avLst/>
          </a:prstGeom>
          <a:noFill/>
          <a:ln>
            <a:noFill/>
          </a:ln>
          <a:effectLst>
            <a:outerShdw dist="107763" dir="2700000" algn="ctr" rotWithShape="0">
              <a:srgbClr val="80808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1000"/>
                                        <p:tgtEl>
                                          <p:spTgt spid="4099">
                                            <p:txEl>
                                              <p:pRg st="0" end="0"/>
                                            </p:txEl>
                                          </p:spTgt>
                                        </p:tgtEl>
                                      </p:cBhvr>
                                    </p:animEffect>
                                    <p:anim calcmode="lin" valueType="num">
                                      <p:cBhvr>
                                        <p:cTn id="8"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30" presetClass="entr" presetSubtype="0" fill="hold" nodeType="clickEffect">
                                  <p:stCondLst>
                                    <p:cond delay="0"/>
                                  </p:stCondLst>
                                  <p:childTnLst>
                                    <p:set>
                                      <p:cBhvr>
                                        <p:cTn id="13" dur="1" fill="hold">
                                          <p:stCondLst>
                                            <p:cond delay="0"/>
                                          </p:stCondLst>
                                        </p:cTn>
                                        <p:tgtEl>
                                          <p:spTgt spid="4102"/>
                                        </p:tgtEl>
                                        <p:attrNameLst>
                                          <p:attrName>style.visibility</p:attrName>
                                        </p:attrNameLst>
                                      </p:cBhvr>
                                      <p:to>
                                        <p:strVal val="visible"/>
                                      </p:to>
                                    </p:set>
                                    <p:animEffect transition="in" filter="fade">
                                      <p:cBhvr>
                                        <p:cTn id="14" dur="800" decel="100000"/>
                                        <p:tgtEl>
                                          <p:spTgt spid="4102"/>
                                        </p:tgtEl>
                                      </p:cBhvr>
                                    </p:animEffect>
                                    <p:anim calcmode="lin" valueType="num">
                                      <p:cBhvr>
                                        <p:cTn id="15" dur="800" decel="100000" fill="hold"/>
                                        <p:tgtEl>
                                          <p:spTgt spid="4102"/>
                                        </p:tgtEl>
                                        <p:attrNameLst>
                                          <p:attrName>style.rotation</p:attrName>
                                        </p:attrNameLst>
                                      </p:cBhvr>
                                      <p:tavLst>
                                        <p:tav tm="0">
                                          <p:val>
                                            <p:fltVal val="-90"/>
                                          </p:val>
                                        </p:tav>
                                        <p:tav tm="100000">
                                          <p:val>
                                            <p:fltVal val="0"/>
                                          </p:val>
                                        </p:tav>
                                      </p:tavLst>
                                    </p:anim>
                                    <p:anim calcmode="lin" valueType="num">
                                      <p:cBhvr>
                                        <p:cTn id="16" dur="800" decel="100000" fill="hold"/>
                                        <p:tgtEl>
                                          <p:spTgt spid="4102"/>
                                        </p:tgtEl>
                                        <p:attrNameLst>
                                          <p:attrName>ppt_x</p:attrName>
                                        </p:attrNameLst>
                                      </p:cBhvr>
                                      <p:tavLst>
                                        <p:tav tm="0">
                                          <p:val>
                                            <p:strVal val="#ppt_x+0.4"/>
                                          </p:val>
                                        </p:tav>
                                        <p:tav tm="100000">
                                          <p:val>
                                            <p:strVal val="#ppt_x-0.05"/>
                                          </p:val>
                                        </p:tav>
                                      </p:tavLst>
                                    </p:anim>
                                    <p:anim calcmode="lin" valueType="num">
                                      <p:cBhvr>
                                        <p:cTn id="17" dur="800" decel="100000" fill="hold"/>
                                        <p:tgtEl>
                                          <p:spTgt spid="4102"/>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4102"/>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4102"/>
                                        </p:tgtEl>
                                        <p:attrNameLst>
                                          <p:attrName>ppt_y</p:attrName>
                                        </p:attrNameLst>
                                      </p:cBhvr>
                                      <p:tavLst>
                                        <p:tav tm="0">
                                          <p:val>
                                            <p:strVal val="#ppt_y+0.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52" presetClass="entr" presetSubtype="0" fill="hold" grpId="0" nodeType="clickEffect">
                                  <p:stCondLst>
                                    <p:cond delay="0"/>
                                  </p:stCondLst>
                                  <p:childTnLst>
                                    <p:set>
                                      <p:cBhvr>
                                        <p:cTn id="23" dur="1" fill="hold">
                                          <p:stCondLst>
                                            <p:cond delay="0"/>
                                          </p:stCondLst>
                                        </p:cTn>
                                        <p:tgtEl>
                                          <p:spTgt spid="4100"/>
                                        </p:tgtEl>
                                        <p:attrNameLst>
                                          <p:attrName>style.visibility</p:attrName>
                                        </p:attrNameLst>
                                      </p:cBhvr>
                                      <p:to>
                                        <p:strVal val="visible"/>
                                      </p:to>
                                    </p:set>
                                    <p:animScale>
                                      <p:cBhvr>
                                        <p:cTn id="24" dur="1000" decel="50000" fill="hold">
                                          <p:stCondLst>
                                            <p:cond delay="0"/>
                                          </p:stCondLst>
                                        </p:cTn>
                                        <p:tgtEl>
                                          <p:spTgt spid="410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5" dur="1000" decel="50000" fill="hold">
                                          <p:stCondLst>
                                            <p:cond delay="0"/>
                                          </p:stCondLst>
                                        </p:cTn>
                                        <p:tgtEl>
                                          <p:spTgt spid="4100"/>
                                        </p:tgtEl>
                                        <p:attrNameLst>
                                          <p:attrName>ppt_x</p:attrName>
                                          <p:attrName>ppt_y</p:attrName>
                                        </p:attrNameLst>
                                      </p:cBhvr>
                                    </p:animMotion>
                                    <p:animEffect transition="in" filter="fade">
                                      <p:cBhvr>
                                        <p:cTn id="26" dur="1000"/>
                                        <p:tgtEl>
                                          <p:spTgt spid="4100"/>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3" presetClass="entr" presetSubtype="0" fill="hold" nodeType="clickEffect">
                                  <p:stCondLst>
                                    <p:cond delay="0"/>
                                  </p:stCondLst>
                                  <p:childTnLst>
                                    <p:set>
                                      <p:cBhvr>
                                        <p:cTn id="30" dur="1" fill="hold">
                                          <p:stCondLst>
                                            <p:cond delay="0"/>
                                          </p:stCondLst>
                                        </p:cTn>
                                        <p:tgtEl>
                                          <p:spTgt spid="4103"/>
                                        </p:tgtEl>
                                        <p:attrNameLst>
                                          <p:attrName>style.visibility</p:attrName>
                                        </p:attrNameLst>
                                      </p:cBhvr>
                                      <p:to>
                                        <p:strVal val="visible"/>
                                      </p:to>
                                    </p:set>
                                    <p:anim calcmode="lin" valueType="num">
                                      <p:cBhvr>
                                        <p:cTn id="31" dur="3000" fill="hold"/>
                                        <p:tgtEl>
                                          <p:spTgt spid="4103"/>
                                        </p:tgtEl>
                                        <p:attrNameLst>
                                          <p:attrName>ppt_w</p:attrName>
                                        </p:attrNameLst>
                                      </p:cBhvr>
                                      <p:tavLst>
                                        <p:tav tm="0">
                                          <p:val>
                                            <p:fltVal val="0"/>
                                          </p:val>
                                        </p:tav>
                                        <p:tav tm="100000">
                                          <p:val>
                                            <p:strVal val="#ppt_w"/>
                                          </p:val>
                                        </p:tav>
                                      </p:tavLst>
                                    </p:anim>
                                    <p:anim calcmode="lin" valueType="num">
                                      <p:cBhvr>
                                        <p:cTn id="32" dur="3000" fill="hold"/>
                                        <p:tgtEl>
                                          <p:spTgt spid="4103"/>
                                        </p:tgtEl>
                                        <p:attrNameLst>
                                          <p:attrName>ppt_h</p:attrName>
                                        </p:attrNameLst>
                                      </p:cBhvr>
                                      <p:tavLst>
                                        <p:tav tm="0">
                                          <p:val>
                                            <p:fltVal val="0"/>
                                          </p:val>
                                        </p:tav>
                                        <p:tav tm="100000">
                                          <p:val>
                                            <p:strVal val="#ppt_h"/>
                                          </p:val>
                                        </p:tav>
                                      </p:tavLst>
                                    </p:anim>
                                    <p:animEffect transition="in" filter="fade">
                                      <p:cBhvr>
                                        <p:cTn id="33" dur="3000"/>
                                        <p:tgtEl>
                                          <p:spTgt spid="4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P spid="410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a:extLst>
              <a:ext uri="{FF2B5EF4-FFF2-40B4-BE49-F238E27FC236}">
                <a16:creationId xmlns:a16="http://schemas.microsoft.com/office/drawing/2014/main" id="{49721DD8-8973-4E2C-99FD-C165E89D9977}"/>
              </a:ext>
            </a:extLst>
          </p:cNvPr>
          <p:cNvSpPr>
            <a:spLocks noGrp="1" noChangeArrowheads="1"/>
          </p:cNvSpPr>
          <p:nvPr>
            <p:ph type="body" idx="1"/>
          </p:nvPr>
        </p:nvSpPr>
        <p:spPr>
          <a:xfrm>
            <a:off x="1828800" y="381000"/>
            <a:ext cx="8229600" cy="1905000"/>
          </a:xfrm>
        </p:spPr>
        <p:txBody>
          <a:bodyPr/>
          <a:lstStyle/>
          <a:p>
            <a:pPr eaLnBrk="1" hangingPunct="1">
              <a:lnSpc>
                <a:spcPct val="90000"/>
              </a:lnSpc>
            </a:pPr>
            <a:r>
              <a:rPr lang="id-ID" altLang="en-US" sz="2000"/>
              <a:t>Selanjutnya di Inggris pada tahun 1874, </a:t>
            </a:r>
            <a:r>
              <a:rPr lang="id-ID" altLang="en-US" sz="2000" b="1"/>
              <a:t>Herbert Spencer</a:t>
            </a:r>
            <a:r>
              <a:rPr lang="id-ID" altLang="en-US" sz="2000"/>
              <a:t> menerbitkan buku </a:t>
            </a:r>
            <a:r>
              <a:rPr lang="id-ID" altLang="en-US" sz="2000" i="1"/>
              <a:t>The Principles of Sociology</a:t>
            </a:r>
            <a:r>
              <a:rPr lang="id-ID" altLang="en-US" sz="2000"/>
              <a:t>. Menurut Spencer, suatu organ akan lebih sempurna bila organ itu bertambah kompleks karena ada differensiasi antara bagian-bagiannya.</a:t>
            </a:r>
            <a:endParaRPr lang="en-US" altLang="en-US" sz="2000"/>
          </a:p>
        </p:txBody>
      </p:sp>
      <p:sp>
        <p:nvSpPr>
          <p:cNvPr id="5124" name="Rectangle 4">
            <a:extLst>
              <a:ext uri="{FF2B5EF4-FFF2-40B4-BE49-F238E27FC236}">
                <a16:creationId xmlns:a16="http://schemas.microsoft.com/office/drawing/2014/main" id="{CDA6DEE4-B33D-416C-9E7C-38A28BAA6CE5}"/>
              </a:ext>
            </a:extLst>
          </p:cNvPr>
          <p:cNvSpPr>
            <a:spLocks noChangeArrowheads="1"/>
          </p:cNvSpPr>
          <p:nvPr/>
        </p:nvSpPr>
        <p:spPr bwMode="auto">
          <a:xfrm>
            <a:off x="1752600" y="3505200"/>
            <a:ext cx="82296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80000"/>
              </a:lnSpc>
              <a:buFontTx/>
              <a:buNone/>
            </a:pPr>
            <a:r>
              <a:rPr lang="en-US" altLang="en-US" sz="2000" b="1"/>
              <a:t>	</a:t>
            </a:r>
            <a:r>
              <a:rPr lang="id-ID" altLang="en-US" sz="2000" b="1"/>
              <a:t>Sosiologi</a:t>
            </a:r>
            <a:r>
              <a:rPr lang="id-ID" altLang="en-US" sz="2000"/>
              <a:t> adalah suatu ilmu pengetahuan yang mempunyai obyek studi masyarakat. Adat istiadat, tradisi, nilai-nilai hidup suatu kelompok, pengaruhnya terhadap kehidupan kelompok, proses interaksi di antara kelompok dan perkembangan lembaga-lembaga merupakan perhatian sosiologi.</a:t>
            </a:r>
            <a:endParaRPr lang="en-US" altLang="en-US" sz="2000"/>
          </a:p>
        </p:txBody>
      </p:sp>
      <p:pic>
        <p:nvPicPr>
          <p:cNvPr id="5125" name="Picture 5" descr="Bit030_3">
            <a:extLst>
              <a:ext uri="{FF2B5EF4-FFF2-40B4-BE49-F238E27FC236}">
                <a16:creationId xmlns:a16="http://schemas.microsoft.com/office/drawing/2014/main" id="{A8F621D1-5C05-4B1F-AC25-5F627DFCB5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2133600"/>
            <a:ext cx="1752600" cy="118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6" descr="CMENN003">
            <a:extLst>
              <a:ext uri="{FF2B5EF4-FFF2-40B4-BE49-F238E27FC236}">
                <a16:creationId xmlns:a16="http://schemas.microsoft.com/office/drawing/2014/main" id="{8B2DAA16-915D-4DF6-9C0D-546B2B32200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1" y="4876800"/>
            <a:ext cx="1374775"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7" descr="AG000728">
            <a:extLst>
              <a:ext uri="{FF2B5EF4-FFF2-40B4-BE49-F238E27FC236}">
                <a16:creationId xmlns:a16="http://schemas.microsoft.com/office/drawing/2014/main" id="{B44F5FE1-AF39-4918-9859-885864055C6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200" y="4876801"/>
            <a:ext cx="4021138"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1000"/>
                                        <p:tgtEl>
                                          <p:spTgt spid="5123">
                                            <p:txEl>
                                              <p:pRg st="0" end="0"/>
                                            </p:txEl>
                                          </p:spTgt>
                                        </p:tgtEl>
                                      </p:cBhvr>
                                    </p:animEffect>
                                    <p:anim calcmode="lin" valueType="num">
                                      <p:cBhvr>
                                        <p:cTn id="8" dur="1000" fill="hold"/>
                                        <p:tgtEl>
                                          <p:spTgt spid="512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12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nodeType="clickEffect">
                                  <p:stCondLst>
                                    <p:cond delay="0"/>
                                  </p:stCondLst>
                                  <p:childTnLst>
                                    <p:set>
                                      <p:cBhvr>
                                        <p:cTn id="13" dur="1" fill="hold">
                                          <p:stCondLst>
                                            <p:cond delay="0"/>
                                          </p:stCondLst>
                                        </p:cTn>
                                        <p:tgtEl>
                                          <p:spTgt spid="5125"/>
                                        </p:tgtEl>
                                        <p:attrNameLst>
                                          <p:attrName>style.visibility</p:attrName>
                                        </p:attrNameLst>
                                      </p:cBhvr>
                                      <p:to>
                                        <p:strVal val="visible"/>
                                      </p:to>
                                    </p:set>
                                    <p:anim calcmode="lin" valueType="num">
                                      <p:cBhvr>
                                        <p:cTn id="14" dur="500" fill="hold"/>
                                        <p:tgtEl>
                                          <p:spTgt spid="5125"/>
                                        </p:tgtEl>
                                        <p:attrNameLst>
                                          <p:attrName>ppt_w</p:attrName>
                                        </p:attrNameLst>
                                      </p:cBhvr>
                                      <p:tavLst>
                                        <p:tav tm="0">
                                          <p:val>
                                            <p:fltVal val="0"/>
                                          </p:val>
                                        </p:tav>
                                        <p:tav tm="100000">
                                          <p:val>
                                            <p:strVal val="#ppt_w"/>
                                          </p:val>
                                        </p:tav>
                                      </p:tavLst>
                                    </p:anim>
                                    <p:anim calcmode="lin" valueType="num">
                                      <p:cBhvr>
                                        <p:cTn id="15" dur="500" fill="hold"/>
                                        <p:tgtEl>
                                          <p:spTgt spid="5125"/>
                                        </p:tgtEl>
                                        <p:attrNameLst>
                                          <p:attrName>ppt_h</p:attrName>
                                        </p:attrNameLst>
                                      </p:cBhvr>
                                      <p:tavLst>
                                        <p:tav tm="0">
                                          <p:val>
                                            <p:fltVal val="0"/>
                                          </p:val>
                                        </p:tav>
                                        <p:tav tm="100000">
                                          <p:val>
                                            <p:strVal val="#ppt_h"/>
                                          </p:val>
                                        </p:tav>
                                      </p:tavLst>
                                    </p:anim>
                                    <p:animEffect transition="in" filter="fade">
                                      <p:cBhvr>
                                        <p:cTn id="16" dur="500"/>
                                        <p:tgtEl>
                                          <p:spTgt spid="512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124"/>
                                        </p:tgtEl>
                                        <p:attrNameLst>
                                          <p:attrName>style.visibility</p:attrName>
                                        </p:attrNameLst>
                                      </p:cBhvr>
                                      <p:to>
                                        <p:strVal val="visible"/>
                                      </p:to>
                                    </p:set>
                                    <p:animEffect transition="in" filter="fade">
                                      <p:cBhvr>
                                        <p:cTn id="21" dur="1000"/>
                                        <p:tgtEl>
                                          <p:spTgt spid="5124"/>
                                        </p:tgtEl>
                                      </p:cBhvr>
                                    </p:animEffect>
                                    <p:anim calcmode="lin" valueType="num">
                                      <p:cBhvr>
                                        <p:cTn id="22" dur="1000" fill="hold"/>
                                        <p:tgtEl>
                                          <p:spTgt spid="5124"/>
                                        </p:tgtEl>
                                        <p:attrNameLst>
                                          <p:attrName>ppt_x</p:attrName>
                                        </p:attrNameLst>
                                      </p:cBhvr>
                                      <p:tavLst>
                                        <p:tav tm="0">
                                          <p:val>
                                            <p:strVal val="#ppt_x"/>
                                          </p:val>
                                        </p:tav>
                                        <p:tav tm="100000">
                                          <p:val>
                                            <p:strVal val="#ppt_x"/>
                                          </p:val>
                                        </p:tav>
                                      </p:tavLst>
                                    </p:anim>
                                    <p:anim calcmode="lin" valueType="num">
                                      <p:cBhvr>
                                        <p:cTn id="23" dur="1000" fill="hold"/>
                                        <p:tgtEl>
                                          <p:spTgt spid="5124"/>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nodeType="clickEffect">
                                  <p:stCondLst>
                                    <p:cond delay="0"/>
                                  </p:stCondLst>
                                  <p:childTnLst>
                                    <p:set>
                                      <p:cBhvr>
                                        <p:cTn id="27" dur="1" fill="hold">
                                          <p:stCondLst>
                                            <p:cond delay="0"/>
                                          </p:stCondLst>
                                        </p:cTn>
                                        <p:tgtEl>
                                          <p:spTgt spid="5127"/>
                                        </p:tgtEl>
                                        <p:attrNameLst>
                                          <p:attrName>style.visibility</p:attrName>
                                        </p:attrNameLst>
                                      </p:cBhvr>
                                      <p:to>
                                        <p:strVal val="visible"/>
                                      </p:to>
                                    </p:set>
                                    <p:animEffect transition="in" filter="fade">
                                      <p:cBhvr>
                                        <p:cTn id="28" dur="2000"/>
                                        <p:tgtEl>
                                          <p:spTgt spid="5127"/>
                                        </p:tgtEl>
                                      </p:cBhvr>
                                    </p:animEffect>
                                  </p:childTnLst>
                                </p:cTn>
                              </p:par>
                            </p:childTnLst>
                          </p:cTn>
                        </p:par>
                        <p:par>
                          <p:cTn id="29" fill="hold" nodeType="afterGroup">
                            <p:stCondLst>
                              <p:cond delay="2000"/>
                            </p:stCondLst>
                            <p:childTnLst>
                              <p:par>
                                <p:cTn id="30" presetID="2" presetClass="entr" presetSubtype="2" fill="hold" nodeType="afterEffect">
                                  <p:stCondLst>
                                    <p:cond delay="2000"/>
                                  </p:stCondLst>
                                  <p:childTnLst>
                                    <p:set>
                                      <p:cBhvr>
                                        <p:cTn id="31" dur="1" fill="hold">
                                          <p:stCondLst>
                                            <p:cond delay="0"/>
                                          </p:stCondLst>
                                        </p:cTn>
                                        <p:tgtEl>
                                          <p:spTgt spid="5126"/>
                                        </p:tgtEl>
                                        <p:attrNameLst>
                                          <p:attrName>style.visibility</p:attrName>
                                        </p:attrNameLst>
                                      </p:cBhvr>
                                      <p:to>
                                        <p:strVal val="visible"/>
                                      </p:to>
                                    </p:set>
                                    <p:anim calcmode="lin" valueType="num">
                                      <p:cBhvr additive="base">
                                        <p:cTn id="32" dur="5000" fill="hold"/>
                                        <p:tgtEl>
                                          <p:spTgt spid="5126"/>
                                        </p:tgtEl>
                                        <p:attrNameLst>
                                          <p:attrName>ppt_x</p:attrName>
                                        </p:attrNameLst>
                                      </p:cBhvr>
                                      <p:tavLst>
                                        <p:tav tm="0">
                                          <p:val>
                                            <p:strVal val="1+#ppt_w/2"/>
                                          </p:val>
                                        </p:tav>
                                        <p:tav tm="100000">
                                          <p:val>
                                            <p:strVal val="#ppt_x"/>
                                          </p:val>
                                        </p:tav>
                                      </p:tavLst>
                                    </p:anim>
                                    <p:anim calcmode="lin" valueType="num">
                                      <p:cBhvr additive="base">
                                        <p:cTn id="33" dur="5000" fill="hold"/>
                                        <p:tgtEl>
                                          <p:spTgt spid="51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P spid="512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C2446B84-CB68-466F-82AB-BB7E2E7A5E33}"/>
              </a:ext>
            </a:extLst>
          </p:cNvPr>
          <p:cNvSpPr>
            <a:spLocks noGrp="1"/>
          </p:cNvSpPr>
          <p:nvPr>
            <p:ph type="title"/>
          </p:nvPr>
        </p:nvSpPr>
        <p:spPr/>
        <p:txBody>
          <a:bodyPr/>
          <a:lstStyle/>
          <a:p>
            <a:r>
              <a:rPr lang="en-US" altLang="en-US">
                <a:latin typeface="Forte" panose="03060902040502070203" pitchFamily="66" charset="0"/>
              </a:rPr>
              <a:t>ILMU PENGETAHUAN</a:t>
            </a:r>
            <a:endParaRPr lang="en-US" altLang="en-US"/>
          </a:p>
        </p:txBody>
      </p:sp>
      <p:sp>
        <p:nvSpPr>
          <p:cNvPr id="5123" name="Content Placeholder 2">
            <a:extLst>
              <a:ext uri="{FF2B5EF4-FFF2-40B4-BE49-F238E27FC236}">
                <a16:creationId xmlns:a16="http://schemas.microsoft.com/office/drawing/2014/main" id="{F5FAD3A4-7E5E-4F8D-A93D-7BA21CC6BFF5}"/>
              </a:ext>
            </a:extLst>
          </p:cNvPr>
          <p:cNvSpPr>
            <a:spLocks noGrp="1"/>
          </p:cNvSpPr>
          <p:nvPr>
            <p:ph idx="1"/>
          </p:nvPr>
        </p:nvSpPr>
        <p:spPr/>
        <p:txBody>
          <a:bodyPr/>
          <a:lstStyle/>
          <a:p>
            <a:r>
              <a:rPr lang="en-US" altLang="en-US"/>
              <a:t>Ilmu pengetahuan adalah pengetahuan (knowledge) yang tersusun sistematis dengan menggunakan kekuatan pemikiran, yang selalu dapat diperiksa dan ditelaah (dikontrol) dengan kritis oleh setiap orang lain yang ingin mengetahuinya.. </a:t>
            </a:r>
          </a:p>
          <a:p>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55F897C3-CF8B-42BD-BABE-17F71204C906}"/>
              </a:ext>
            </a:extLst>
          </p:cNvPr>
          <p:cNvSpPr>
            <a:spLocks noGrp="1"/>
          </p:cNvSpPr>
          <p:nvPr>
            <p:ph type="title"/>
          </p:nvPr>
        </p:nvSpPr>
        <p:spPr/>
        <p:txBody>
          <a:bodyPr/>
          <a:lstStyle/>
          <a:p>
            <a:r>
              <a:rPr lang="en-US" altLang="en-US">
                <a:latin typeface="Forte" panose="03060902040502070203" pitchFamily="66" charset="0"/>
              </a:rPr>
              <a:t>Unsur-unsur (elements) </a:t>
            </a:r>
            <a:br>
              <a:rPr lang="en-US" altLang="en-US">
                <a:latin typeface="Forte" panose="03060902040502070203" pitchFamily="66" charset="0"/>
              </a:rPr>
            </a:br>
            <a:r>
              <a:rPr lang="en-US" altLang="en-US">
                <a:latin typeface="Forte" panose="03060902040502070203" pitchFamily="66" charset="0"/>
              </a:rPr>
              <a:t> ilmu pengetahuan :</a:t>
            </a:r>
            <a:endParaRPr lang="en-US" altLang="en-US"/>
          </a:p>
        </p:txBody>
      </p:sp>
      <p:sp>
        <p:nvSpPr>
          <p:cNvPr id="6147" name="Content Placeholder 2">
            <a:extLst>
              <a:ext uri="{FF2B5EF4-FFF2-40B4-BE49-F238E27FC236}">
                <a16:creationId xmlns:a16="http://schemas.microsoft.com/office/drawing/2014/main" id="{D1262EC9-5B1A-4BA8-A936-A94BA9FA2830}"/>
              </a:ext>
            </a:extLst>
          </p:cNvPr>
          <p:cNvSpPr>
            <a:spLocks noGrp="1"/>
          </p:cNvSpPr>
          <p:nvPr>
            <p:ph idx="1"/>
          </p:nvPr>
        </p:nvSpPr>
        <p:spPr>
          <a:xfrm>
            <a:off x="3200400" y="1981201"/>
            <a:ext cx="7010400" cy="4144963"/>
          </a:xfrm>
        </p:spPr>
        <p:txBody>
          <a:bodyPr/>
          <a:lstStyle/>
          <a:p>
            <a:pPr eaLnBrk="1" hangingPunct="1"/>
            <a:r>
              <a:rPr lang="en-US" altLang="en-US"/>
              <a:t>Pengetahuan ( knowledge)</a:t>
            </a:r>
          </a:p>
          <a:p>
            <a:pPr eaLnBrk="1" hangingPunct="1"/>
            <a:r>
              <a:rPr lang="en-US" altLang="en-US"/>
              <a:t>tersusun secara sistematis</a:t>
            </a:r>
          </a:p>
          <a:p>
            <a:pPr eaLnBrk="1" hangingPunct="1"/>
            <a:r>
              <a:rPr lang="en-US" altLang="en-US"/>
              <a:t>menggunakan pemikiran</a:t>
            </a:r>
          </a:p>
          <a:p>
            <a:pPr eaLnBrk="1" hangingPunct="1"/>
            <a:r>
              <a:rPr lang="en-US" altLang="en-US"/>
              <a:t>dapat dikontrol secara kritis oleh orang lain atau umum (objektif</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E8C023C8-A65F-4B8B-9C77-D51B0A3962FC}"/>
              </a:ext>
            </a:extLst>
          </p:cNvPr>
          <p:cNvSpPr>
            <a:spLocks noGrp="1"/>
          </p:cNvSpPr>
          <p:nvPr>
            <p:ph type="title"/>
          </p:nvPr>
        </p:nvSpPr>
        <p:spPr/>
        <p:txBody>
          <a:bodyPr/>
          <a:lstStyle/>
          <a:p>
            <a:r>
              <a:rPr lang="en-US" altLang="en-US" sz="3200">
                <a:latin typeface="Forte" panose="03060902040502070203" pitchFamily="66" charset="0"/>
              </a:rPr>
              <a:t>Ilmu pengetahuan dibagi menjadi </a:t>
            </a:r>
            <a:br>
              <a:rPr lang="en-US" altLang="en-US" sz="3200">
                <a:latin typeface="Forte" panose="03060902040502070203" pitchFamily="66" charset="0"/>
              </a:rPr>
            </a:br>
            <a:r>
              <a:rPr lang="en-US" altLang="en-US" sz="3200">
                <a:latin typeface="Forte" panose="03060902040502070203" pitchFamily="66" charset="0"/>
              </a:rPr>
              <a:t>4 bidang / kelompok</a:t>
            </a:r>
            <a:endParaRPr lang="en-US" altLang="en-US" sz="3200"/>
          </a:p>
        </p:txBody>
      </p:sp>
      <p:sp>
        <p:nvSpPr>
          <p:cNvPr id="3" name="Content Placeholder 2">
            <a:extLst>
              <a:ext uri="{FF2B5EF4-FFF2-40B4-BE49-F238E27FC236}">
                <a16:creationId xmlns:a16="http://schemas.microsoft.com/office/drawing/2014/main" id="{827C5B2B-F982-417C-A193-CCCD63C81FF5}"/>
              </a:ext>
            </a:extLst>
          </p:cNvPr>
          <p:cNvSpPr>
            <a:spLocks noGrp="1"/>
          </p:cNvSpPr>
          <p:nvPr>
            <p:ph idx="1"/>
          </p:nvPr>
        </p:nvSpPr>
        <p:spPr>
          <a:xfrm>
            <a:off x="1981200" y="1524001"/>
            <a:ext cx="8229600" cy="4602163"/>
          </a:xfrm>
        </p:spPr>
        <p:txBody>
          <a:bodyPr/>
          <a:lstStyle/>
          <a:p>
            <a:pPr marL="609600" indent="-609600">
              <a:lnSpc>
                <a:spcPct val="80000"/>
              </a:lnSpc>
              <a:buFont typeface="Wingdings" pitchFamily="2" charset="2"/>
              <a:buAutoNum type="arabicPeriod"/>
              <a:defRPr/>
            </a:pPr>
            <a:r>
              <a:rPr lang="en-US" sz="2400" dirty="0" err="1">
                <a:latin typeface="Forte" pitchFamily="66" charset="0"/>
              </a:rPr>
              <a:t>Ilmu</a:t>
            </a:r>
            <a:r>
              <a:rPr lang="en-US" sz="2400" dirty="0">
                <a:latin typeface="Forte" pitchFamily="66" charset="0"/>
              </a:rPr>
              <a:t> </a:t>
            </a:r>
            <a:r>
              <a:rPr lang="en-US" sz="2400" dirty="0" err="1">
                <a:latin typeface="Forte" pitchFamily="66" charset="0"/>
              </a:rPr>
              <a:t>Matematika</a:t>
            </a:r>
            <a:endParaRPr lang="en-US" sz="2400" dirty="0">
              <a:latin typeface="Forte" pitchFamily="66" charset="0"/>
            </a:endParaRPr>
          </a:p>
          <a:p>
            <a:pPr marL="609600" indent="-609600">
              <a:lnSpc>
                <a:spcPct val="80000"/>
              </a:lnSpc>
              <a:buFont typeface="Wingdings" pitchFamily="2" charset="2"/>
              <a:buAutoNum type="arabicPeriod" startAt="2"/>
              <a:defRPr/>
            </a:pPr>
            <a:r>
              <a:rPr lang="en-US" sz="2400" dirty="0" err="1">
                <a:latin typeface="Forte" pitchFamily="66" charset="0"/>
              </a:rPr>
              <a:t>Ilmu</a:t>
            </a:r>
            <a:r>
              <a:rPr lang="en-US" sz="2400" dirty="0">
                <a:latin typeface="Forte" pitchFamily="66" charset="0"/>
              </a:rPr>
              <a:t> </a:t>
            </a:r>
            <a:r>
              <a:rPr lang="en-US" sz="2400" dirty="0" err="1">
                <a:latin typeface="Forte" pitchFamily="66" charset="0"/>
              </a:rPr>
              <a:t>Pengetahuan</a:t>
            </a:r>
            <a:r>
              <a:rPr lang="en-US" sz="2400" dirty="0">
                <a:latin typeface="Forte" pitchFamily="66" charset="0"/>
              </a:rPr>
              <a:t> </a:t>
            </a:r>
            <a:r>
              <a:rPr lang="en-US" sz="2400" dirty="0" err="1">
                <a:latin typeface="Forte" pitchFamily="66" charset="0"/>
              </a:rPr>
              <a:t>Alam</a:t>
            </a:r>
            <a:r>
              <a:rPr lang="en-US" sz="2400" dirty="0"/>
              <a:t>, </a:t>
            </a:r>
            <a:r>
              <a:rPr lang="en-US" sz="2000" dirty="0" err="1"/>
              <a:t>yaitu</a:t>
            </a:r>
            <a:r>
              <a:rPr lang="en-US" sz="2000" dirty="0"/>
              <a:t> </a:t>
            </a:r>
            <a:r>
              <a:rPr lang="en-US" sz="2000" dirty="0" err="1"/>
              <a:t>kelompok</a:t>
            </a:r>
            <a:r>
              <a:rPr lang="en-US" sz="2000" dirty="0"/>
              <a:t> </a:t>
            </a:r>
            <a:r>
              <a:rPr lang="en-US" sz="2000" dirty="0" err="1"/>
              <a:t>ilmu</a:t>
            </a:r>
            <a:r>
              <a:rPr lang="en-US" sz="2000" dirty="0"/>
              <a:t> </a:t>
            </a:r>
            <a:r>
              <a:rPr lang="en-US" sz="2000" dirty="0" err="1"/>
              <a:t>pengetahuan</a:t>
            </a:r>
            <a:r>
              <a:rPr lang="en-US" sz="2000" dirty="0"/>
              <a:t> yang  </a:t>
            </a:r>
            <a:r>
              <a:rPr lang="en-US" sz="2000" dirty="0" err="1"/>
              <a:t>mempelajari</a:t>
            </a:r>
            <a:r>
              <a:rPr lang="en-US" sz="2000" dirty="0"/>
              <a:t> </a:t>
            </a:r>
            <a:r>
              <a:rPr lang="en-US" sz="2000" dirty="0" err="1"/>
              <a:t>gejala-gejala</a:t>
            </a:r>
            <a:r>
              <a:rPr lang="en-US" sz="2000" dirty="0"/>
              <a:t> </a:t>
            </a:r>
            <a:r>
              <a:rPr lang="en-US" sz="2000" dirty="0" err="1"/>
              <a:t>alam</a:t>
            </a:r>
            <a:r>
              <a:rPr lang="en-US" sz="2000" dirty="0"/>
              <a:t> </a:t>
            </a:r>
            <a:r>
              <a:rPr lang="en-US" sz="2000" dirty="0" err="1"/>
              <a:t>baik</a:t>
            </a:r>
            <a:r>
              <a:rPr lang="en-US" sz="2000" dirty="0"/>
              <a:t> yang </a:t>
            </a:r>
            <a:r>
              <a:rPr lang="en-US" sz="2000" dirty="0" err="1"/>
              <a:t>hayati</a:t>
            </a:r>
            <a:r>
              <a:rPr lang="en-US" sz="2000" dirty="0"/>
              <a:t> (Life Sciences) </a:t>
            </a:r>
            <a:r>
              <a:rPr lang="en-US" sz="2000" dirty="0" err="1"/>
              <a:t>maupun</a:t>
            </a:r>
            <a:r>
              <a:rPr lang="en-US" sz="2000" dirty="0"/>
              <a:t> yang </a:t>
            </a:r>
            <a:r>
              <a:rPr lang="en-US" sz="2000" dirty="0" err="1"/>
              <a:t>tidak</a:t>
            </a:r>
            <a:r>
              <a:rPr lang="en-US" sz="2000" dirty="0"/>
              <a:t> </a:t>
            </a:r>
            <a:r>
              <a:rPr lang="en-US" sz="2400" dirty="0" err="1"/>
              <a:t>hayati</a:t>
            </a:r>
            <a:r>
              <a:rPr lang="en-US" sz="2400" dirty="0"/>
              <a:t> (</a:t>
            </a:r>
            <a:r>
              <a:rPr lang="en-US" sz="2400" dirty="0" err="1"/>
              <a:t>Fisika</a:t>
            </a:r>
            <a:r>
              <a:rPr lang="en-US" sz="2400" dirty="0"/>
              <a:t>)</a:t>
            </a:r>
          </a:p>
          <a:p>
            <a:pPr marL="381000" indent="-381000">
              <a:lnSpc>
                <a:spcPct val="80000"/>
              </a:lnSpc>
              <a:buFont typeface="Wingdings" pitchFamily="2" charset="2"/>
              <a:buAutoNum type="arabicPeriod" startAt="3"/>
              <a:defRPr/>
            </a:pPr>
            <a:r>
              <a:rPr lang="en-US" sz="2400" dirty="0" err="1">
                <a:latin typeface="Forte" pitchFamily="66" charset="0"/>
              </a:rPr>
              <a:t>Ilmu</a:t>
            </a:r>
            <a:r>
              <a:rPr lang="en-US" sz="2400" dirty="0">
                <a:latin typeface="Forte" pitchFamily="66" charset="0"/>
              </a:rPr>
              <a:t> </a:t>
            </a:r>
            <a:r>
              <a:rPr lang="en-US" sz="2400" dirty="0" err="1">
                <a:latin typeface="Forte" pitchFamily="66" charset="0"/>
              </a:rPr>
              <a:t>tentang</a:t>
            </a:r>
            <a:r>
              <a:rPr lang="en-US" sz="2400" dirty="0">
                <a:latin typeface="Forte" pitchFamily="66" charset="0"/>
              </a:rPr>
              <a:t> </a:t>
            </a:r>
            <a:r>
              <a:rPr lang="en-US" sz="2400" dirty="0" err="1">
                <a:latin typeface="Forte" pitchFamily="66" charset="0"/>
              </a:rPr>
              <a:t>perilaku</a:t>
            </a:r>
            <a:r>
              <a:rPr lang="en-US" sz="2400" dirty="0"/>
              <a:t> (behavioral Sciences) yang </a:t>
            </a:r>
            <a:r>
              <a:rPr lang="en-US" sz="2400" dirty="0" err="1"/>
              <a:t>disatu</a:t>
            </a:r>
            <a:r>
              <a:rPr lang="en-US" sz="2400" dirty="0"/>
              <a:t> </a:t>
            </a:r>
            <a:r>
              <a:rPr lang="en-US" sz="2000" dirty="0" err="1"/>
              <a:t>pihak</a:t>
            </a:r>
            <a:r>
              <a:rPr lang="en-US" sz="2000" dirty="0"/>
              <a:t> </a:t>
            </a:r>
            <a:r>
              <a:rPr lang="en-US" sz="2000" dirty="0" err="1"/>
              <a:t>menyoroti</a:t>
            </a:r>
            <a:r>
              <a:rPr lang="en-US" sz="2000" dirty="0"/>
              <a:t> </a:t>
            </a:r>
            <a:r>
              <a:rPr lang="en-US" sz="2000" dirty="0" err="1"/>
              <a:t>perilaku</a:t>
            </a:r>
            <a:r>
              <a:rPr lang="en-US" sz="2000" dirty="0"/>
              <a:t> </a:t>
            </a:r>
            <a:r>
              <a:rPr lang="en-US" sz="2000" dirty="0" err="1"/>
              <a:t>hewan</a:t>
            </a:r>
            <a:r>
              <a:rPr lang="en-US" sz="2000" dirty="0"/>
              <a:t> (animal behavior) </a:t>
            </a:r>
            <a:r>
              <a:rPr lang="en-US" sz="2000" dirty="0" err="1"/>
              <a:t>dan</a:t>
            </a:r>
            <a:r>
              <a:rPr lang="en-US" sz="2000" dirty="0"/>
              <a:t> </a:t>
            </a:r>
            <a:r>
              <a:rPr lang="en-US" sz="2000" dirty="0" err="1"/>
              <a:t>dilain</a:t>
            </a:r>
            <a:r>
              <a:rPr lang="en-US" sz="2000" dirty="0"/>
              <a:t> </a:t>
            </a:r>
            <a:r>
              <a:rPr lang="en-US" sz="2000" dirty="0" err="1"/>
              <a:t>pihak</a:t>
            </a:r>
            <a:r>
              <a:rPr lang="en-US" sz="2000" dirty="0"/>
              <a:t> </a:t>
            </a:r>
            <a:r>
              <a:rPr lang="en-US" sz="2000" dirty="0" err="1"/>
              <a:t>menyoroti</a:t>
            </a:r>
            <a:r>
              <a:rPr lang="en-US" sz="2000" dirty="0"/>
              <a:t> </a:t>
            </a:r>
            <a:r>
              <a:rPr lang="en-US" sz="2000" dirty="0" err="1"/>
              <a:t>perilaku</a:t>
            </a:r>
            <a:r>
              <a:rPr lang="en-US" sz="2000" dirty="0"/>
              <a:t> </a:t>
            </a:r>
            <a:r>
              <a:rPr lang="en-US" sz="2000" dirty="0" err="1"/>
              <a:t>manusia</a:t>
            </a:r>
            <a:r>
              <a:rPr lang="en-US" sz="2000" dirty="0"/>
              <a:t> ( human behavior), yang </a:t>
            </a:r>
            <a:r>
              <a:rPr lang="en-US" sz="2000" dirty="0" err="1"/>
              <a:t>terakhir</a:t>
            </a:r>
            <a:r>
              <a:rPr lang="en-US" sz="2000" dirty="0"/>
              <a:t> </a:t>
            </a:r>
            <a:r>
              <a:rPr lang="en-US" sz="2000" dirty="0" err="1"/>
              <a:t>ini</a:t>
            </a:r>
            <a:r>
              <a:rPr lang="en-US" sz="2000" dirty="0"/>
              <a:t> </a:t>
            </a:r>
            <a:r>
              <a:rPr lang="en-US" sz="2000" dirty="0" err="1"/>
              <a:t>dinamakan</a:t>
            </a:r>
            <a:r>
              <a:rPr lang="en-US" sz="2000" dirty="0"/>
              <a:t> </a:t>
            </a:r>
            <a:r>
              <a:rPr lang="en-US" sz="2000" dirty="0" err="1"/>
              <a:t>ilmu-ilmu</a:t>
            </a:r>
            <a:r>
              <a:rPr lang="en-US" sz="2000" dirty="0"/>
              <a:t> </a:t>
            </a:r>
            <a:r>
              <a:rPr lang="en-US" sz="2000" dirty="0" err="1"/>
              <a:t>sosial</a:t>
            </a:r>
            <a:r>
              <a:rPr lang="en-US" sz="2000" dirty="0"/>
              <a:t> yang </a:t>
            </a:r>
            <a:r>
              <a:rPr lang="en-US" sz="2000" dirty="0" err="1"/>
              <a:t>mencakup</a:t>
            </a:r>
            <a:r>
              <a:rPr lang="en-US" sz="2000" dirty="0"/>
              <a:t> </a:t>
            </a:r>
            <a:r>
              <a:rPr lang="en-US" sz="2000" dirty="0" err="1"/>
              <a:t>pelbagai</a:t>
            </a:r>
            <a:r>
              <a:rPr lang="en-US" sz="2000" dirty="0"/>
              <a:t> </a:t>
            </a:r>
            <a:r>
              <a:rPr lang="en-US" sz="2000" dirty="0" err="1"/>
              <a:t>ilmu</a:t>
            </a:r>
            <a:r>
              <a:rPr lang="en-US" sz="2000" dirty="0"/>
              <a:t> </a:t>
            </a:r>
            <a:r>
              <a:rPr lang="en-US" sz="2000" dirty="0" err="1"/>
              <a:t>pengetahuan</a:t>
            </a:r>
            <a:r>
              <a:rPr lang="en-US" sz="2000" dirty="0"/>
              <a:t> yang </a:t>
            </a:r>
            <a:r>
              <a:rPr lang="en-US" sz="2000" dirty="0" err="1"/>
              <a:t>masing-masing</a:t>
            </a:r>
            <a:r>
              <a:rPr lang="en-US" sz="2000" dirty="0"/>
              <a:t> </a:t>
            </a:r>
            <a:r>
              <a:rPr lang="en-US" sz="2000" dirty="0" err="1"/>
              <a:t>menyoroti</a:t>
            </a:r>
            <a:r>
              <a:rPr lang="en-US" sz="2000" dirty="0"/>
              <a:t> </a:t>
            </a:r>
            <a:r>
              <a:rPr lang="en-US" sz="2000" dirty="0" err="1"/>
              <a:t>suatu</a:t>
            </a:r>
            <a:r>
              <a:rPr lang="en-US" sz="2000" dirty="0"/>
              <a:t> </a:t>
            </a:r>
            <a:r>
              <a:rPr lang="en-US" sz="2000" dirty="0" err="1"/>
              <a:t>bidang</a:t>
            </a:r>
            <a:r>
              <a:rPr lang="en-US" sz="2000" dirty="0"/>
              <a:t> </a:t>
            </a:r>
            <a:r>
              <a:rPr lang="en-US" sz="2000" dirty="0" err="1"/>
              <a:t>di</a:t>
            </a:r>
            <a:r>
              <a:rPr lang="en-US" sz="2000" dirty="0"/>
              <a:t> </a:t>
            </a:r>
            <a:r>
              <a:rPr lang="en-US" sz="2000" dirty="0" err="1"/>
              <a:t>dalam</a:t>
            </a:r>
            <a:r>
              <a:rPr lang="en-US" sz="2000" dirty="0"/>
              <a:t> </a:t>
            </a:r>
            <a:r>
              <a:rPr lang="en-US" sz="2000" dirty="0" err="1"/>
              <a:t>kehidupan</a:t>
            </a:r>
            <a:r>
              <a:rPr lang="en-US" sz="2000" dirty="0"/>
              <a:t> </a:t>
            </a:r>
            <a:r>
              <a:rPr lang="en-US" sz="2000" dirty="0" err="1"/>
              <a:t>masyarakat</a:t>
            </a:r>
            <a:r>
              <a:rPr lang="en-US" sz="2000" dirty="0"/>
              <a:t>.</a:t>
            </a:r>
            <a:endParaRPr lang="en-US" sz="2400" dirty="0"/>
          </a:p>
          <a:p>
            <a:pPr marL="381000" indent="-381000">
              <a:lnSpc>
                <a:spcPct val="80000"/>
              </a:lnSpc>
              <a:buFont typeface="Wingdings" pitchFamily="2" charset="2"/>
              <a:buAutoNum type="arabicPeriod" startAt="3"/>
              <a:defRPr/>
            </a:pPr>
            <a:r>
              <a:rPr lang="en-US" sz="2400" dirty="0" err="1">
                <a:latin typeface="Forte" pitchFamily="66" charset="0"/>
              </a:rPr>
              <a:t>Ilmu</a:t>
            </a:r>
            <a:r>
              <a:rPr lang="en-US" sz="2400" dirty="0">
                <a:latin typeface="Forte" pitchFamily="66" charset="0"/>
              </a:rPr>
              <a:t> </a:t>
            </a:r>
            <a:r>
              <a:rPr lang="en-US" sz="2400" dirty="0" err="1">
                <a:latin typeface="Forte" pitchFamily="66" charset="0"/>
              </a:rPr>
              <a:t>pengetahuan</a:t>
            </a:r>
            <a:r>
              <a:rPr lang="en-US" sz="2400" dirty="0">
                <a:latin typeface="Forte" pitchFamily="66" charset="0"/>
              </a:rPr>
              <a:t> </a:t>
            </a:r>
            <a:r>
              <a:rPr lang="en-US" sz="2400" dirty="0" err="1">
                <a:latin typeface="Forte" pitchFamily="66" charset="0"/>
              </a:rPr>
              <a:t>kerohanian</a:t>
            </a:r>
            <a:r>
              <a:rPr lang="en-US" sz="2400" dirty="0"/>
              <a:t>, yang </a:t>
            </a:r>
            <a:r>
              <a:rPr lang="en-US" sz="2400" dirty="0" err="1"/>
              <a:t>merupakan</a:t>
            </a:r>
            <a:r>
              <a:rPr lang="en-US" sz="2400" dirty="0"/>
              <a:t> </a:t>
            </a:r>
            <a:r>
              <a:rPr lang="en-US" sz="2400" dirty="0" err="1"/>
              <a:t>kelompok</a:t>
            </a:r>
            <a:r>
              <a:rPr lang="en-US" sz="2400" dirty="0"/>
              <a:t> </a:t>
            </a:r>
            <a:r>
              <a:rPr lang="en-US" sz="2400" dirty="0" err="1"/>
              <a:t>ilmu</a:t>
            </a:r>
            <a:r>
              <a:rPr lang="en-US" sz="2400" dirty="0"/>
              <a:t> </a:t>
            </a:r>
            <a:r>
              <a:rPr lang="en-US" sz="2400" dirty="0" err="1"/>
              <a:t>pengetahuan</a:t>
            </a:r>
            <a:r>
              <a:rPr lang="en-US" sz="2400" dirty="0"/>
              <a:t> yang </a:t>
            </a:r>
            <a:r>
              <a:rPr lang="en-US" sz="2400" dirty="0" err="1"/>
              <a:t>mempelajari</a:t>
            </a:r>
            <a:r>
              <a:rPr lang="en-US" sz="2400" dirty="0"/>
              <a:t> </a:t>
            </a:r>
            <a:r>
              <a:rPr lang="en-US" sz="2400" dirty="0" err="1"/>
              <a:t>perwujudan</a:t>
            </a:r>
            <a:r>
              <a:rPr lang="en-US" sz="2400" dirty="0"/>
              <a:t> spiritual </a:t>
            </a:r>
            <a:r>
              <a:rPr lang="en-US" sz="2400" dirty="0" err="1"/>
              <a:t>kehidupan</a:t>
            </a:r>
            <a:r>
              <a:rPr lang="en-US" sz="2400" dirty="0"/>
              <a:t> </a:t>
            </a:r>
            <a:r>
              <a:rPr lang="en-US" sz="2400" dirty="0" err="1"/>
              <a:t>bersama</a:t>
            </a:r>
            <a:r>
              <a:rPr lang="en-US" sz="2400" dirty="0"/>
              <a:t> </a:t>
            </a:r>
            <a:r>
              <a:rPr lang="en-US" sz="2400" dirty="0" err="1"/>
              <a:t>manusia</a:t>
            </a:r>
            <a:r>
              <a:rPr lang="en-US" sz="2400" dirty="0"/>
              <a:t>.</a:t>
            </a:r>
          </a:p>
          <a:p>
            <a:pPr marL="381000" indent="-381000">
              <a:lnSpc>
                <a:spcPct val="80000"/>
              </a:lnSpc>
              <a:buNone/>
              <a:defRPr/>
            </a:pPr>
            <a:endParaRPr lang="en-US" sz="2400" dirty="0"/>
          </a:p>
          <a:p>
            <a:pPr marL="609600" indent="-609600">
              <a:lnSpc>
                <a:spcPct val="80000"/>
              </a:lnSpc>
              <a:buFont typeface="Wingdings" pitchFamily="2" charset="2"/>
              <a:buAutoNum type="arabicPeriod" startAt="2"/>
              <a:defRPr/>
            </a:pPr>
            <a:endParaRPr lang="en-US" sz="2400" dirty="0"/>
          </a:p>
          <a:p>
            <a:pPr>
              <a:defRPr/>
            </a:pP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a:extLst>
              <a:ext uri="{FF2B5EF4-FFF2-40B4-BE49-F238E27FC236}">
                <a16:creationId xmlns:a16="http://schemas.microsoft.com/office/drawing/2014/main" id="{77E6F3D3-FB1C-4672-A1B0-8093469442E1}"/>
              </a:ext>
            </a:extLst>
          </p:cNvPr>
          <p:cNvSpPr>
            <a:spLocks noGrp="1" noChangeArrowheads="1"/>
          </p:cNvSpPr>
          <p:nvPr>
            <p:ph type="body" idx="1"/>
          </p:nvPr>
        </p:nvSpPr>
        <p:spPr>
          <a:xfrm>
            <a:off x="1828800" y="457201"/>
            <a:ext cx="8229600" cy="4525963"/>
          </a:xfrm>
        </p:spPr>
        <p:txBody>
          <a:bodyPr/>
          <a:lstStyle/>
          <a:p>
            <a:pPr eaLnBrk="1" hangingPunct="1">
              <a:lnSpc>
                <a:spcPct val="90000"/>
              </a:lnSpc>
            </a:pPr>
            <a:r>
              <a:rPr lang="id-ID" altLang="en-US" sz="2400"/>
              <a:t>SOSIOLOGI sasarannya adalah Masyarakat yg Heterogen</a:t>
            </a:r>
          </a:p>
          <a:p>
            <a:pPr eaLnBrk="1" hangingPunct="1">
              <a:lnSpc>
                <a:spcPct val="90000"/>
              </a:lnSpc>
            </a:pPr>
            <a:r>
              <a:rPr lang="id-ID" altLang="en-US" sz="2400"/>
              <a:t>ANTROPOLOGI sasarannya adalah masyarakat yang Homogen.</a:t>
            </a:r>
            <a:endParaRPr lang="en-US" altLang="en-US" sz="2400"/>
          </a:p>
          <a:p>
            <a:pPr eaLnBrk="1" hangingPunct="1">
              <a:lnSpc>
                <a:spcPct val="90000"/>
              </a:lnSpc>
              <a:buFontTx/>
              <a:buNone/>
            </a:pPr>
            <a:endParaRPr lang="id-ID" altLang="en-US" sz="2400" b="1"/>
          </a:p>
          <a:p>
            <a:pPr eaLnBrk="1" hangingPunct="1">
              <a:lnSpc>
                <a:spcPct val="90000"/>
              </a:lnSpc>
            </a:pPr>
            <a:r>
              <a:rPr lang="id-ID" altLang="en-US" sz="2400" b="1"/>
              <a:t>Ilmu pengetahuan</a:t>
            </a:r>
            <a:r>
              <a:rPr lang="id-ID" altLang="en-US" sz="2400"/>
              <a:t> dapat dibedakan menjadi ilmu murni dan ilmi terapan. Ilmu murni (</a:t>
            </a:r>
            <a:r>
              <a:rPr lang="id-ID" altLang="en-US" sz="2400" i="1"/>
              <a:t>pure </a:t>
            </a:r>
            <a:r>
              <a:rPr lang="id-ID" altLang="en-US" sz="2400"/>
              <a:t>science) merupakan pencarian pengetahuan.</a:t>
            </a:r>
            <a:endParaRPr lang="en-US" altLang="en-US" sz="2400"/>
          </a:p>
          <a:p>
            <a:pPr eaLnBrk="1" hangingPunct="1">
              <a:lnSpc>
                <a:spcPct val="90000"/>
              </a:lnSpc>
              <a:buFontTx/>
              <a:buNone/>
            </a:pPr>
            <a:r>
              <a:rPr lang="en-US" altLang="en-US" sz="2400" b="1"/>
              <a:t>Ilmu Pengetahuan Murni</a:t>
            </a:r>
            <a:r>
              <a:rPr lang="en-US" altLang="en-US" sz="2400"/>
              <a:t>: Pengetahuan yang bertujuan untuk membentuk dan mengembangkan ilmu pengetahuan secara abstrak hanya untuk mempetinggi mutunya, tanpa menggunakannya pada masyarakat</a:t>
            </a:r>
          </a:p>
          <a:p>
            <a:pPr eaLnBrk="1" hangingPunct="1">
              <a:lnSpc>
                <a:spcPct val="90000"/>
              </a:lnSpc>
              <a:buFontTx/>
              <a:buNone/>
            </a:pPr>
            <a:r>
              <a:rPr lang="id-ID" altLang="en-US" sz="2400"/>
              <a:t> </a:t>
            </a:r>
            <a:endParaRPr lang="en-US" altLang="en-US" sz="2400"/>
          </a:p>
          <a:p>
            <a:pPr eaLnBrk="1" hangingPunct="1">
              <a:lnSpc>
                <a:spcPct val="90000"/>
              </a:lnSpc>
              <a:buFontTx/>
              <a:buNone/>
            </a:pPr>
            <a:endParaRPr lang="en-US" altLang="en-US" sz="2400"/>
          </a:p>
        </p:txBody>
      </p:sp>
      <p:pic>
        <p:nvPicPr>
          <p:cNvPr id="6148" name="Picture 4" descr="PEOP0964">
            <a:extLst>
              <a:ext uri="{FF2B5EF4-FFF2-40B4-BE49-F238E27FC236}">
                <a16:creationId xmlns:a16="http://schemas.microsoft.com/office/drawing/2014/main" id="{8E7AD987-C618-4A76-94FE-F70DEAA82E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2801" y="4495800"/>
            <a:ext cx="2747963" cy="207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additive="base">
                                        <p:cTn id="13" dur="500" fill="hold"/>
                                        <p:tgtEl>
                                          <p:spTgt spid="614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147">
                                            <p:txEl>
                                              <p:pRg st="3" end="3"/>
                                            </p:txEl>
                                          </p:spTgt>
                                        </p:tgtEl>
                                        <p:attrNameLst>
                                          <p:attrName>style.visibility</p:attrName>
                                        </p:attrNameLst>
                                      </p:cBhvr>
                                      <p:to>
                                        <p:strVal val="visible"/>
                                      </p:to>
                                    </p:set>
                                    <p:anim calcmode="lin" valueType="num">
                                      <p:cBhvr additive="base">
                                        <p:cTn id="19" dur="500" fill="hold"/>
                                        <p:tgtEl>
                                          <p:spTgt spid="614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14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147">
                                            <p:txEl>
                                              <p:pRg st="4" end="4"/>
                                            </p:txEl>
                                          </p:spTgt>
                                        </p:tgtEl>
                                        <p:attrNameLst>
                                          <p:attrName>style.visibility</p:attrName>
                                        </p:attrNameLst>
                                      </p:cBhvr>
                                      <p:to>
                                        <p:strVal val="visible"/>
                                      </p:to>
                                    </p:set>
                                    <p:anim calcmode="lin" valueType="num">
                                      <p:cBhvr additive="base">
                                        <p:cTn id="25" dur="500" fill="hold"/>
                                        <p:tgtEl>
                                          <p:spTgt spid="614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14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147">
                                            <p:txEl>
                                              <p:pRg st="5" end="5"/>
                                            </p:txEl>
                                          </p:spTgt>
                                        </p:tgtEl>
                                        <p:attrNameLst>
                                          <p:attrName>style.visibility</p:attrName>
                                        </p:attrNameLst>
                                      </p:cBhvr>
                                      <p:to>
                                        <p:strVal val="visible"/>
                                      </p:to>
                                    </p:set>
                                    <p:anim calcmode="lin" valueType="num">
                                      <p:cBhvr additive="base">
                                        <p:cTn id="31" dur="500" fill="hold"/>
                                        <p:tgtEl>
                                          <p:spTgt spid="6147">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14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nodeType="clickEffect">
                                  <p:stCondLst>
                                    <p:cond delay="0"/>
                                  </p:stCondLst>
                                  <p:childTnLst>
                                    <p:set>
                                      <p:cBhvr>
                                        <p:cTn id="36" dur="1" fill="hold">
                                          <p:stCondLst>
                                            <p:cond delay="0"/>
                                          </p:stCondLst>
                                        </p:cTn>
                                        <p:tgtEl>
                                          <p:spTgt spid="6148"/>
                                        </p:tgtEl>
                                        <p:attrNameLst>
                                          <p:attrName>style.visibility</p:attrName>
                                        </p:attrNameLst>
                                      </p:cBhvr>
                                      <p:to>
                                        <p:strVal val="visible"/>
                                      </p:to>
                                    </p:set>
                                    <p:anim calcmode="lin" valueType="num">
                                      <p:cBhvr additive="base">
                                        <p:cTn id="37" dur="2000" fill="hold"/>
                                        <p:tgtEl>
                                          <p:spTgt spid="6148"/>
                                        </p:tgtEl>
                                        <p:attrNameLst>
                                          <p:attrName>ppt_x</p:attrName>
                                        </p:attrNameLst>
                                      </p:cBhvr>
                                      <p:tavLst>
                                        <p:tav tm="0">
                                          <p:val>
                                            <p:strVal val="1+#ppt_w/2"/>
                                          </p:val>
                                        </p:tav>
                                        <p:tav tm="100000">
                                          <p:val>
                                            <p:strVal val="#ppt_x"/>
                                          </p:val>
                                        </p:tav>
                                      </p:tavLst>
                                    </p:anim>
                                    <p:anim calcmode="lin" valueType="num">
                                      <p:cBhvr additive="base">
                                        <p:cTn id="38" dur="2000" fill="hold"/>
                                        <p:tgtEl>
                                          <p:spTgt spid="614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5A2F65DB-D1D0-4BDE-97ED-545BFC9BA4DD}"/>
              </a:ext>
            </a:extLst>
          </p:cNvPr>
          <p:cNvSpPr>
            <a:spLocks noGrp="1"/>
          </p:cNvSpPr>
          <p:nvPr>
            <p:ph type="title"/>
          </p:nvPr>
        </p:nvSpPr>
        <p:spPr/>
        <p:txBody>
          <a:bodyPr/>
          <a:lstStyle/>
          <a:p>
            <a:endParaRPr lang="en-US" altLang="en-US"/>
          </a:p>
        </p:txBody>
      </p:sp>
      <p:sp>
        <p:nvSpPr>
          <p:cNvPr id="9219" name="Content Placeholder 2">
            <a:extLst>
              <a:ext uri="{FF2B5EF4-FFF2-40B4-BE49-F238E27FC236}">
                <a16:creationId xmlns:a16="http://schemas.microsoft.com/office/drawing/2014/main" id="{512D5035-7680-4AA6-A27C-2B46236C2CEC}"/>
              </a:ext>
            </a:extLst>
          </p:cNvPr>
          <p:cNvSpPr>
            <a:spLocks noGrp="1"/>
          </p:cNvSpPr>
          <p:nvPr>
            <p:ph idx="1"/>
          </p:nvPr>
        </p:nvSpPr>
        <p:spPr/>
        <p:txBody>
          <a:bodyPr/>
          <a:lstStyle/>
          <a:p>
            <a:pPr>
              <a:buFontTx/>
              <a:buNone/>
            </a:pPr>
            <a:r>
              <a:rPr lang="id-ID" altLang="en-US" b="1"/>
              <a:t>Ilmu terapan (</a:t>
            </a:r>
            <a:r>
              <a:rPr lang="id-ID" altLang="en-US" b="1" i="1"/>
              <a:t>applied science</a:t>
            </a:r>
            <a:r>
              <a:rPr lang="id-ID" altLang="en-US"/>
              <a:t>) adalah pencarian cara-cara untuk menggunakan pengetahuan ilmiah guna memecahkan masalah praktis.</a:t>
            </a:r>
            <a:endParaRPr lang="en-US" altLang="en-US"/>
          </a:p>
          <a:p>
            <a:pPr>
              <a:buFontTx/>
              <a:buNone/>
            </a:pPr>
            <a:r>
              <a:rPr lang="en-US" altLang="en-US"/>
              <a:t>   Bertujuan untuk mempergunakan dan menerapkan ilmu tersebut kedalam kehidupan masyarakat dengan maksud membantu kehidupan masyarakat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B9943305-DC98-4C04-8939-E45C593ED230}"/>
              </a:ext>
            </a:extLst>
          </p:cNvPr>
          <p:cNvSpPr>
            <a:spLocks noGrp="1"/>
          </p:cNvSpPr>
          <p:nvPr>
            <p:ph type="title"/>
          </p:nvPr>
        </p:nvSpPr>
        <p:spPr/>
        <p:txBody>
          <a:bodyPr/>
          <a:lstStyle/>
          <a:p>
            <a:r>
              <a:rPr lang="en-US" altLang="en-US"/>
              <a:t>Ilmu murni dan Ilmu terapan</a:t>
            </a:r>
          </a:p>
        </p:txBody>
      </p:sp>
      <p:graphicFrame>
        <p:nvGraphicFramePr>
          <p:cNvPr id="4" name="Content Placeholder 3">
            <a:extLst>
              <a:ext uri="{FF2B5EF4-FFF2-40B4-BE49-F238E27FC236}">
                <a16:creationId xmlns:a16="http://schemas.microsoft.com/office/drawing/2014/main" id="{4AE3D2C3-2E5C-421F-BD1E-B0AD976950C2}"/>
              </a:ext>
            </a:extLst>
          </p:cNvPr>
          <p:cNvGraphicFramePr>
            <a:graphicFrameLocks noGrp="1"/>
          </p:cNvGraphicFramePr>
          <p:nvPr>
            <p:ph idx="1"/>
            <p:extLst>
              <p:ext uri="{D42A27DB-BD31-4B8C-83A1-F6EECF244321}">
                <p14:modId xmlns:p14="http://schemas.microsoft.com/office/powerpoint/2010/main" val="2652825652"/>
              </p:ext>
            </p:extLst>
          </p:nvPr>
        </p:nvGraphicFramePr>
        <p:xfrm>
          <a:off x="2819400" y="1600201"/>
          <a:ext cx="7391400" cy="4302576"/>
        </p:xfrm>
        <a:graphic>
          <a:graphicData uri="http://schemas.openxmlformats.org/drawingml/2006/table">
            <a:tbl>
              <a:tblPr firstRow="1" bandRow="1">
                <a:tableStyleId>{5C22544A-7EE6-4342-B048-85BDC9FD1C3A}</a:tableStyleId>
              </a:tblPr>
              <a:tblGrid>
                <a:gridCol w="3695700">
                  <a:extLst>
                    <a:ext uri="{9D8B030D-6E8A-4147-A177-3AD203B41FA5}">
                      <a16:colId xmlns:a16="http://schemas.microsoft.com/office/drawing/2014/main" val="20000"/>
                    </a:ext>
                  </a:extLst>
                </a:gridCol>
                <a:gridCol w="3695700">
                  <a:extLst>
                    <a:ext uri="{9D8B030D-6E8A-4147-A177-3AD203B41FA5}">
                      <a16:colId xmlns:a16="http://schemas.microsoft.com/office/drawing/2014/main" val="20001"/>
                    </a:ext>
                  </a:extLst>
                </a:gridCol>
              </a:tblGrid>
              <a:tr h="3931433">
                <a:tc>
                  <a:txBody>
                    <a:bodyPr/>
                    <a:lstStyle/>
                    <a:p>
                      <a:r>
                        <a:rPr lang="en-US" sz="1800" u="sng" dirty="0" err="1">
                          <a:solidFill>
                            <a:schemeClr val="tx1"/>
                          </a:solidFill>
                        </a:rPr>
                        <a:t>Ilmu</a:t>
                      </a:r>
                      <a:r>
                        <a:rPr lang="en-US" sz="1800" u="sng" dirty="0">
                          <a:solidFill>
                            <a:schemeClr val="tx1"/>
                          </a:solidFill>
                        </a:rPr>
                        <a:t> </a:t>
                      </a:r>
                      <a:r>
                        <a:rPr lang="en-US" sz="1800" u="sng" dirty="0" err="1">
                          <a:solidFill>
                            <a:schemeClr val="tx1"/>
                          </a:solidFill>
                        </a:rPr>
                        <a:t>Murni</a:t>
                      </a:r>
                      <a:endParaRPr lang="en-US" sz="1800" u="sng" dirty="0">
                        <a:solidFill>
                          <a:schemeClr val="tx1"/>
                        </a:solidFill>
                      </a:endParaRPr>
                    </a:p>
                    <a:p>
                      <a:r>
                        <a:rPr lang="en-US" sz="1800" dirty="0" err="1">
                          <a:solidFill>
                            <a:schemeClr val="tx1"/>
                          </a:solidFill>
                        </a:rPr>
                        <a:t>Ilmu</a:t>
                      </a:r>
                      <a:r>
                        <a:rPr lang="en-US" sz="1800" dirty="0">
                          <a:solidFill>
                            <a:schemeClr val="tx1"/>
                          </a:solidFill>
                        </a:rPr>
                        <a:t> </a:t>
                      </a:r>
                      <a:r>
                        <a:rPr lang="en-US" sz="1800" dirty="0" err="1">
                          <a:solidFill>
                            <a:schemeClr val="tx1"/>
                          </a:solidFill>
                        </a:rPr>
                        <a:t>Alam</a:t>
                      </a:r>
                      <a:endParaRPr lang="en-US" sz="1800" dirty="0">
                        <a:solidFill>
                          <a:schemeClr val="tx1"/>
                        </a:solidFill>
                      </a:endParaRPr>
                    </a:p>
                    <a:p>
                      <a:r>
                        <a:rPr lang="en-US" sz="1800" dirty="0" err="1">
                          <a:solidFill>
                            <a:schemeClr val="tx1"/>
                          </a:solidFill>
                        </a:rPr>
                        <a:t>Astronomi</a:t>
                      </a:r>
                      <a:endParaRPr lang="en-US" sz="1800" dirty="0">
                        <a:solidFill>
                          <a:schemeClr val="tx1"/>
                        </a:solidFill>
                      </a:endParaRPr>
                    </a:p>
                    <a:p>
                      <a:r>
                        <a:rPr lang="en-US" sz="1800" dirty="0" err="1">
                          <a:solidFill>
                            <a:schemeClr val="tx1"/>
                          </a:solidFill>
                        </a:rPr>
                        <a:t>Ilmu</a:t>
                      </a:r>
                      <a:r>
                        <a:rPr lang="en-US" sz="1800" dirty="0">
                          <a:solidFill>
                            <a:schemeClr val="tx1"/>
                          </a:solidFill>
                        </a:rPr>
                        <a:t> </a:t>
                      </a:r>
                      <a:r>
                        <a:rPr lang="en-US" sz="1800" dirty="0" err="1">
                          <a:solidFill>
                            <a:schemeClr val="tx1"/>
                          </a:solidFill>
                        </a:rPr>
                        <a:t>Pasti</a:t>
                      </a:r>
                      <a:endParaRPr lang="en-US" sz="1800" dirty="0">
                        <a:solidFill>
                          <a:schemeClr val="tx1"/>
                        </a:solidFill>
                      </a:endParaRPr>
                    </a:p>
                    <a:p>
                      <a:r>
                        <a:rPr lang="en-US" sz="1800" dirty="0" err="1">
                          <a:solidFill>
                            <a:schemeClr val="tx1"/>
                          </a:solidFill>
                        </a:rPr>
                        <a:t>Ilmu</a:t>
                      </a:r>
                      <a:r>
                        <a:rPr lang="en-US" sz="1800" dirty="0">
                          <a:solidFill>
                            <a:schemeClr val="tx1"/>
                          </a:solidFill>
                        </a:rPr>
                        <a:t> Kimia</a:t>
                      </a:r>
                    </a:p>
                    <a:p>
                      <a:r>
                        <a:rPr lang="en-US" sz="1800" dirty="0" err="1">
                          <a:solidFill>
                            <a:schemeClr val="tx1"/>
                          </a:solidFill>
                        </a:rPr>
                        <a:t>Ilmu</a:t>
                      </a:r>
                      <a:r>
                        <a:rPr lang="en-US" sz="1800" dirty="0">
                          <a:solidFill>
                            <a:schemeClr val="tx1"/>
                          </a:solidFill>
                        </a:rPr>
                        <a:t> </a:t>
                      </a:r>
                      <a:r>
                        <a:rPr lang="en-US" sz="1800" dirty="0" err="1">
                          <a:solidFill>
                            <a:schemeClr val="tx1"/>
                          </a:solidFill>
                        </a:rPr>
                        <a:t>Faal</a:t>
                      </a:r>
                      <a:endParaRPr lang="en-US" sz="1800" dirty="0">
                        <a:solidFill>
                          <a:schemeClr val="tx1"/>
                        </a:solidFill>
                      </a:endParaRPr>
                    </a:p>
                    <a:p>
                      <a:r>
                        <a:rPr lang="en-US" sz="1800" dirty="0" err="1">
                          <a:solidFill>
                            <a:schemeClr val="tx1"/>
                          </a:solidFill>
                        </a:rPr>
                        <a:t>Ilmu</a:t>
                      </a:r>
                      <a:r>
                        <a:rPr lang="en-US" sz="1800" dirty="0">
                          <a:solidFill>
                            <a:schemeClr val="tx1"/>
                          </a:solidFill>
                        </a:rPr>
                        <a:t> </a:t>
                      </a:r>
                      <a:r>
                        <a:rPr lang="en-US" sz="1800" dirty="0" err="1">
                          <a:solidFill>
                            <a:schemeClr val="tx1"/>
                          </a:solidFill>
                        </a:rPr>
                        <a:t>Politik</a:t>
                      </a:r>
                      <a:endParaRPr lang="en-US" sz="1800" dirty="0">
                        <a:solidFill>
                          <a:schemeClr val="tx1"/>
                        </a:solidFill>
                      </a:endParaRPr>
                    </a:p>
                    <a:p>
                      <a:r>
                        <a:rPr lang="en-US" sz="1800" dirty="0" err="1">
                          <a:solidFill>
                            <a:schemeClr val="tx1"/>
                          </a:solidFill>
                        </a:rPr>
                        <a:t>Ilmu</a:t>
                      </a:r>
                      <a:r>
                        <a:rPr lang="en-US" sz="1800" dirty="0">
                          <a:solidFill>
                            <a:schemeClr val="tx1"/>
                          </a:solidFill>
                        </a:rPr>
                        <a:t> </a:t>
                      </a:r>
                      <a:r>
                        <a:rPr lang="en-US" sz="1800" dirty="0" err="1">
                          <a:solidFill>
                            <a:schemeClr val="tx1"/>
                          </a:solidFill>
                        </a:rPr>
                        <a:t>Hukum</a:t>
                      </a:r>
                      <a:endParaRPr lang="en-US" sz="1800" dirty="0">
                        <a:solidFill>
                          <a:schemeClr val="tx1"/>
                        </a:solidFill>
                      </a:endParaRPr>
                    </a:p>
                    <a:p>
                      <a:r>
                        <a:rPr lang="en-US" sz="1800" dirty="0" err="1">
                          <a:solidFill>
                            <a:schemeClr val="tx1"/>
                          </a:solidFill>
                        </a:rPr>
                        <a:t>Ilmu</a:t>
                      </a:r>
                      <a:r>
                        <a:rPr lang="en-US" sz="1800" dirty="0">
                          <a:solidFill>
                            <a:schemeClr val="tx1"/>
                          </a:solidFill>
                        </a:rPr>
                        <a:t> </a:t>
                      </a:r>
                      <a:r>
                        <a:rPr lang="en-US" sz="1800" dirty="0" err="1">
                          <a:solidFill>
                            <a:schemeClr val="tx1"/>
                          </a:solidFill>
                        </a:rPr>
                        <a:t>Hewan</a:t>
                      </a:r>
                      <a:endParaRPr lang="en-US" sz="1800" dirty="0">
                        <a:solidFill>
                          <a:schemeClr val="tx1"/>
                        </a:solidFill>
                      </a:endParaRPr>
                    </a:p>
                    <a:p>
                      <a:r>
                        <a:rPr lang="en-US" sz="1800" dirty="0" err="1">
                          <a:solidFill>
                            <a:schemeClr val="tx1"/>
                          </a:solidFill>
                        </a:rPr>
                        <a:t>Ilmu</a:t>
                      </a:r>
                      <a:r>
                        <a:rPr lang="en-US" sz="1800" dirty="0">
                          <a:solidFill>
                            <a:schemeClr val="tx1"/>
                          </a:solidFill>
                        </a:rPr>
                        <a:t> </a:t>
                      </a:r>
                      <a:r>
                        <a:rPr lang="en-US" sz="1800" dirty="0" err="1">
                          <a:solidFill>
                            <a:schemeClr val="tx1"/>
                          </a:solidFill>
                        </a:rPr>
                        <a:t>Tumbuh-tumbuhan</a:t>
                      </a:r>
                      <a:endParaRPr lang="en-US" sz="1800" dirty="0">
                        <a:solidFill>
                          <a:schemeClr val="tx1"/>
                        </a:solidFill>
                      </a:endParaRPr>
                    </a:p>
                    <a:p>
                      <a:r>
                        <a:rPr lang="en-US" sz="1800" dirty="0" err="1">
                          <a:solidFill>
                            <a:schemeClr val="tx1"/>
                          </a:solidFill>
                        </a:rPr>
                        <a:t>Geologi</a:t>
                      </a:r>
                      <a:endParaRPr lang="en-US" sz="1800" dirty="0">
                        <a:solidFill>
                          <a:schemeClr val="tx1"/>
                        </a:solidFill>
                      </a:endParaRPr>
                    </a:p>
                    <a:p>
                      <a:r>
                        <a:rPr lang="en-US" sz="1800" dirty="0" err="1">
                          <a:solidFill>
                            <a:schemeClr val="tx1"/>
                          </a:solidFill>
                        </a:rPr>
                        <a:t>Sejarah</a:t>
                      </a:r>
                      <a:endParaRPr lang="en-US" sz="1800" dirty="0">
                        <a:solidFill>
                          <a:schemeClr val="tx1"/>
                        </a:solidFill>
                      </a:endParaRPr>
                    </a:p>
                    <a:p>
                      <a:r>
                        <a:rPr lang="en-US" sz="1800" dirty="0" err="1">
                          <a:solidFill>
                            <a:schemeClr val="tx1"/>
                          </a:solidFill>
                        </a:rPr>
                        <a:t>Ilmu</a:t>
                      </a:r>
                      <a:r>
                        <a:rPr lang="en-US" sz="1800" dirty="0">
                          <a:solidFill>
                            <a:schemeClr val="tx1"/>
                          </a:solidFill>
                        </a:rPr>
                        <a:t> </a:t>
                      </a:r>
                      <a:r>
                        <a:rPr lang="en-US" sz="1800" dirty="0" err="1">
                          <a:solidFill>
                            <a:schemeClr val="tx1"/>
                          </a:solidFill>
                        </a:rPr>
                        <a:t>Ekonomi</a:t>
                      </a:r>
                      <a:endParaRPr lang="en-US" sz="1800" dirty="0">
                        <a:solidFill>
                          <a:schemeClr val="tx1"/>
                        </a:solidFill>
                      </a:endParaRPr>
                    </a:p>
                    <a:p>
                      <a:r>
                        <a:rPr lang="en-US" sz="1800" dirty="0" err="1">
                          <a:solidFill>
                            <a:schemeClr val="tx1"/>
                          </a:solidFill>
                        </a:rPr>
                        <a:t>Sosiologi</a:t>
                      </a:r>
                      <a:endParaRPr lang="en-US" sz="1800" dirty="0">
                        <a:solidFill>
                          <a:schemeClr val="tx1"/>
                        </a:solidFill>
                      </a:endParaRPr>
                    </a:p>
                  </a:txBody>
                  <a:tcPr marT="45702" marB="45702"/>
                </a:tc>
                <a:tc>
                  <a:txBody>
                    <a:bodyPr/>
                    <a:lstStyle/>
                    <a:p>
                      <a:r>
                        <a:rPr lang="en-US" sz="1800" u="sng" dirty="0" err="1">
                          <a:solidFill>
                            <a:schemeClr val="tx1"/>
                          </a:solidFill>
                        </a:rPr>
                        <a:t>Ilmu</a:t>
                      </a:r>
                      <a:r>
                        <a:rPr lang="en-US" sz="1800" u="sng" dirty="0">
                          <a:solidFill>
                            <a:schemeClr val="tx1"/>
                          </a:solidFill>
                        </a:rPr>
                        <a:t> </a:t>
                      </a:r>
                      <a:r>
                        <a:rPr lang="en-US" sz="1800" u="sng" dirty="0" err="1">
                          <a:solidFill>
                            <a:schemeClr val="tx1"/>
                          </a:solidFill>
                        </a:rPr>
                        <a:t>terapan</a:t>
                      </a:r>
                      <a:endParaRPr lang="en-US" sz="1800" u="sng" dirty="0">
                        <a:solidFill>
                          <a:schemeClr val="tx1"/>
                        </a:solidFill>
                      </a:endParaRPr>
                    </a:p>
                    <a:p>
                      <a:r>
                        <a:rPr lang="en-US" sz="1800" dirty="0" err="1">
                          <a:solidFill>
                            <a:schemeClr val="tx1"/>
                          </a:solidFill>
                        </a:rPr>
                        <a:t>Teknologi</a:t>
                      </a:r>
                      <a:endParaRPr lang="en-US" sz="1800" dirty="0">
                        <a:solidFill>
                          <a:schemeClr val="tx1"/>
                        </a:solidFill>
                      </a:endParaRPr>
                    </a:p>
                    <a:p>
                      <a:r>
                        <a:rPr lang="en-US" sz="1800" dirty="0" err="1">
                          <a:solidFill>
                            <a:schemeClr val="tx1"/>
                          </a:solidFill>
                        </a:rPr>
                        <a:t>Navigasi</a:t>
                      </a:r>
                      <a:endParaRPr lang="en-US" sz="1800" dirty="0">
                        <a:solidFill>
                          <a:schemeClr val="tx1"/>
                        </a:solidFill>
                      </a:endParaRPr>
                    </a:p>
                    <a:p>
                      <a:r>
                        <a:rPr lang="en-US" sz="1800" dirty="0" err="1">
                          <a:solidFill>
                            <a:schemeClr val="tx1"/>
                          </a:solidFill>
                        </a:rPr>
                        <a:t>Akuntansi</a:t>
                      </a:r>
                      <a:endParaRPr lang="en-US" sz="1800" dirty="0">
                        <a:solidFill>
                          <a:schemeClr val="tx1"/>
                        </a:solidFill>
                      </a:endParaRPr>
                    </a:p>
                    <a:p>
                      <a:r>
                        <a:rPr lang="en-US" sz="1800" dirty="0" err="1">
                          <a:solidFill>
                            <a:schemeClr val="tx1"/>
                          </a:solidFill>
                        </a:rPr>
                        <a:t>Farmasi</a:t>
                      </a:r>
                      <a:endParaRPr lang="en-US" sz="1800" dirty="0">
                        <a:solidFill>
                          <a:schemeClr val="tx1"/>
                        </a:solidFill>
                      </a:endParaRPr>
                    </a:p>
                    <a:p>
                      <a:r>
                        <a:rPr lang="en-US" sz="1800" dirty="0" err="1">
                          <a:solidFill>
                            <a:schemeClr val="tx1"/>
                          </a:solidFill>
                        </a:rPr>
                        <a:t>Kedokteran</a:t>
                      </a:r>
                      <a:endParaRPr lang="en-US" sz="1800" dirty="0">
                        <a:solidFill>
                          <a:schemeClr val="tx1"/>
                        </a:solidFill>
                      </a:endParaRPr>
                    </a:p>
                    <a:p>
                      <a:r>
                        <a:rPr lang="en-US" sz="1800" dirty="0" err="1">
                          <a:solidFill>
                            <a:schemeClr val="tx1"/>
                          </a:solidFill>
                        </a:rPr>
                        <a:t>Politik</a:t>
                      </a:r>
                      <a:endParaRPr lang="en-US" sz="1800" dirty="0">
                        <a:solidFill>
                          <a:schemeClr val="tx1"/>
                        </a:solidFill>
                      </a:endParaRPr>
                    </a:p>
                    <a:p>
                      <a:r>
                        <a:rPr lang="en-US" sz="1800" dirty="0" err="1">
                          <a:solidFill>
                            <a:schemeClr val="tx1"/>
                          </a:solidFill>
                        </a:rPr>
                        <a:t>Perudang-undangan</a:t>
                      </a:r>
                      <a:endParaRPr lang="en-US" sz="1800" dirty="0">
                        <a:solidFill>
                          <a:schemeClr val="tx1"/>
                        </a:solidFill>
                      </a:endParaRPr>
                    </a:p>
                    <a:p>
                      <a:r>
                        <a:rPr lang="en-US" sz="1800" dirty="0" err="1">
                          <a:solidFill>
                            <a:schemeClr val="tx1"/>
                          </a:solidFill>
                        </a:rPr>
                        <a:t>Penyangkokan</a:t>
                      </a:r>
                      <a:r>
                        <a:rPr lang="en-US" sz="1800" baseline="0" dirty="0">
                          <a:solidFill>
                            <a:schemeClr val="tx1"/>
                          </a:solidFill>
                        </a:rPr>
                        <a:t> </a:t>
                      </a:r>
                      <a:r>
                        <a:rPr lang="en-US" sz="1800" baseline="0" dirty="0" err="1">
                          <a:solidFill>
                            <a:schemeClr val="tx1"/>
                          </a:solidFill>
                        </a:rPr>
                        <a:t>hewan</a:t>
                      </a:r>
                      <a:endParaRPr lang="en-US" sz="1800" baseline="0" dirty="0">
                        <a:solidFill>
                          <a:schemeClr val="tx1"/>
                        </a:solidFill>
                      </a:endParaRPr>
                    </a:p>
                    <a:p>
                      <a:r>
                        <a:rPr lang="en-US" sz="1800" baseline="0" dirty="0" err="1">
                          <a:solidFill>
                            <a:schemeClr val="tx1"/>
                          </a:solidFill>
                        </a:rPr>
                        <a:t>Pertanian</a:t>
                      </a:r>
                      <a:endParaRPr lang="en-US" sz="1800" baseline="0" dirty="0">
                        <a:solidFill>
                          <a:schemeClr val="tx1"/>
                        </a:solidFill>
                      </a:endParaRPr>
                    </a:p>
                    <a:p>
                      <a:r>
                        <a:rPr lang="en-US" sz="1800" baseline="0" dirty="0" err="1">
                          <a:solidFill>
                            <a:schemeClr val="tx1"/>
                          </a:solidFill>
                        </a:rPr>
                        <a:t>Perminyakan</a:t>
                      </a:r>
                      <a:endParaRPr lang="en-US" sz="1800" baseline="0" dirty="0">
                        <a:solidFill>
                          <a:schemeClr val="tx1"/>
                        </a:solidFill>
                      </a:endParaRPr>
                    </a:p>
                    <a:p>
                      <a:r>
                        <a:rPr lang="en-US" sz="1800" baseline="0" dirty="0" err="1">
                          <a:solidFill>
                            <a:schemeClr val="tx1"/>
                          </a:solidFill>
                        </a:rPr>
                        <a:t>Jurnalistik</a:t>
                      </a:r>
                      <a:endParaRPr lang="en-US" sz="1800" baseline="0" dirty="0">
                        <a:solidFill>
                          <a:schemeClr val="tx1"/>
                        </a:solidFill>
                      </a:endParaRPr>
                    </a:p>
                    <a:p>
                      <a:r>
                        <a:rPr lang="en-US" sz="1800" baseline="0" dirty="0">
                          <a:solidFill>
                            <a:schemeClr val="tx1"/>
                          </a:solidFill>
                        </a:rPr>
                        <a:t>Perusahaan</a:t>
                      </a:r>
                    </a:p>
                    <a:p>
                      <a:r>
                        <a:rPr lang="en-US" sz="1800" baseline="0" dirty="0" err="1">
                          <a:solidFill>
                            <a:schemeClr val="tx1"/>
                          </a:solidFill>
                        </a:rPr>
                        <a:t>Pemerintahan</a:t>
                      </a:r>
                      <a:endParaRPr lang="en-US" sz="1800" baseline="0" dirty="0">
                        <a:solidFill>
                          <a:schemeClr val="tx1"/>
                        </a:solidFill>
                      </a:endParaRPr>
                    </a:p>
                  </a:txBody>
                  <a:tcPr marT="45702" marB="45702"/>
                </a:tc>
                <a:extLst>
                  <a:ext uri="{0D108BD9-81ED-4DB2-BD59-A6C34878D82A}">
                    <a16:rowId xmlns:a16="http://schemas.microsoft.com/office/drawing/2014/main" val="10000"/>
                  </a:ext>
                </a:extLst>
              </a:tr>
              <a:tr h="370692">
                <a:tc>
                  <a:txBody>
                    <a:bodyPr/>
                    <a:lstStyle/>
                    <a:p>
                      <a:endParaRPr lang="en-US" sz="1800" dirty="0">
                        <a:solidFill>
                          <a:schemeClr val="tx1"/>
                        </a:solidFill>
                      </a:endParaRPr>
                    </a:p>
                  </a:txBody>
                  <a:tcPr marT="45702" marB="45702"/>
                </a:tc>
                <a:tc>
                  <a:txBody>
                    <a:bodyPr/>
                    <a:lstStyle/>
                    <a:p>
                      <a:endParaRPr lang="en-US" sz="1800" dirty="0">
                        <a:solidFill>
                          <a:schemeClr val="tx1"/>
                        </a:solidFill>
                      </a:endParaRPr>
                    </a:p>
                  </a:txBody>
                  <a:tcPr marT="45702" marB="45702"/>
                </a:tc>
                <a:extLst>
                  <a:ext uri="{0D108BD9-81ED-4DB2-BD59-A6C34878D82A}">
                    <a16:rowId xmlns:a16="http://schemas.microsoft.com/office/drawing/2014/main" val="10001"/>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885</Words>
  <Application>Microsoft Office PowerPoint</Application>
  <PresentationFormat>Widescreen</PresentationFormat>
  <Paragraphs>81</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Forte</vt:lpstr>
      <vt:lpstr>Wingdings</vt:lpstr>
      <vt:lpstr>Office Theme</vt:lpstr>
      <vt:lpstr>SOSIOLOGI  SEBAGAI  ILMU  PENGETAHUAN</vt:lpstr>
      <vt:lpstr>PowerPoint Presentation</vt:lpstr>
      <vt:lpstr>PowerPoint Presentation</vt:lpstr>
      <vt:lpstr>ILMU PENGETAHUAN</vt:lpstr>
      <vt:lpstr>Unsur-unsur (elements)   ilmu pengetahuan :</vt:lpstr>
      <vt:lpstr>Ilmu pengetahuan dibagi menjadi  4 bidang / kelompok</vt:lpstr>
      <vt:lpstr>PowerPoint Presentation</vt:lpstr>
      <vt:lpstr>PowerPoint Presentation</vt:lpstr>
      <vt:lpstr>Ilmu murni dan Ilmu terapan</vt:lpstr>
      <vt:lpstr>PowerPoint Presentation</vt:lpstr>
      <vt:lpstr>PowerPoint Presentation</vt:lpstr>
      <vt:lpstr>PowerPoint Presentation</vt:lpstr>
      <vt:lpstr> PERKEMBANGAN SOSIOLOGI DI INDONESIA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SOSIOLOGI  SEBAGAI  ILMU  PENGETAHUAN</dc:title>
  <dc:creator>Ghufran Ghozali</dc:creator>
  <cp:lastModifiedBy>Ghufran Ghozali</cp:lastModifiedBy>
  <cp:revision>1</cp:revision>
  <dcterms:created xsi:type="dcterms:W3CDTF">2020-08-24T05:47:46Z</dcterms:created>
  <dcterms:modified xsi:type="dcterms:W3CDTF">2020-08-24T05:49:46Z</dcterms:modified>
</cp:coreProperties>
</file>