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8" autoAdjust="0"/>
    <p:restoredTop sz="94660"/>
  </p:normalViewPr>
  <p:slideViewPr>
    <p:cSldViewPr snapToGrid="0">
      <p:cViewPr varScale="1">
        <p:scale>
          <a:sx n="30" d="100"/>
          <a:sy n="30" d="100"/>
        </p:scale>
        <p:origin x="7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32EF6-0E89-4C4F-A9F8-BDE2AB9EB4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05F170-96DD-405D-BB2D-FA3D4FBC3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F00D7-2A0B-48FE-B1B6-9C080697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88B0-2169-46E1-8369-0D5CABE9E4FB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506B3-67D8-4A85-8A6B-C05172609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CA44F-703F-4345-8441-5DE10766A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801-AFA3-4570-A069-F7D2E45DFD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01553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BDD25-DE46-43D6-B2E3-CDD9356F0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5ADE5C-DFBF-4052-A18C-901A605A24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9DC1C-7B85-4553-844E-0E9BE4BB2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88B0-2169-46E1-8369-0D5CABE9E4FB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BC57A-8F90-4E25-AC2A-4ABF1A757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E5A54-5F92-4D00-A80B-A0F9E54DE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801-AFA3-4570-A069-F7D2E45DFD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6773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DD624D-DEA2-4BFB-BC64-F803C61AFF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2BB2F-C9DF-4AA2-85EF-359A59A18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B9B5B-11D2-45BE-AF18-4F87E6F65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88B0-2169-46E1-8369-0D5CABE9E4FB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80AAD-5E66-4F0A-B186-08495951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3C3E4-22E6-41D9-A5EB-79E226C76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801-AFA3-4570-A069-F7D2E45DFD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460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59222-5CBC-468B-BDA8-09F82E844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3510C-42FD-4D0E-A4CC-06828F9B7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39F60-15C4-4775-B513-1FA4BA277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88B0-2169-46E1-8369-0D5CABE9E4FB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319B3-CFCF-4E39-A105-AC0DC5FE5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4DE11-1750-43EA-AB4F-6C9E54F4C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801-AFA3-4570-A069-F7D2E45DFD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2528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D5834-5E14-4521-8E04-193370007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0F14C-5307-4CD5-83C2-7A70EFB01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C2846-F26D-4C5E-8D7C-5E28C23E9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88B0-2169-46E1-8369-0D5CABE9E4FB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981B3-309E-4767-BFA2-4937881F4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B3A5D-39B3-4191-B6E6-F4323917F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801-AFA3-4570-A069-F7D2E45DFD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456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1824C-45D2-4276-B750-CB03807EA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070B3-FCE2-4E8C-887C-46C44E8B94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59448-4519-4087-841F-4D7D1FE4B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2B05FE-4554-4D2C-A1EE-2673CCAF2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88B0-2169-46E1-8369-0D5CABE9E4FB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9817CD-E324-4178-B15C-1B916A9F0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58D95-0D48-44B8-BB70-06DD7468F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801-AFA3-4570-A069-F7D2E45DFD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9528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333E5-E547-44BB-BE73-064F8D9E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814D4-651E-4333-9ED7-F64F6B1D8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6BD4C3-EB48-4C1C-B26E-029DC6726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D8F74-9B46-4ED5-81A2-70544E34B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0DED3D-0A35-4952-8A87-D49FCC0890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E24CC-3B31-4A6B-AFEC-69B83745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88B0-2169-46E1-8369-0D5CABE9E4FB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E5045F-256F-4460-B2D7-3ED001139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BCF467-433E-43A3-AF1B-6222EE44C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801-AFA3-4570-A069-F7D2E45DFD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7120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9667B-204C-4B86-9B2A-B7DB785C0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5722BF-733A-49BF-A0E6-60376247C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88B0-2169-46E1-8369-0D5CABE9E4FB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CD52E2-7694-45BC-B42C-1B8350DDA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0A935B-D45F-4500-8FF1-662A7D055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801-AFA3-4570-A069-F7D2E45DFD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3734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08DD11-23D0-41B6-A490-9741480F1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88B0-2169-46E1-8369-0D5CABE9E4FB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89ECFD-3474-435F-80B5-B7CA5D1BD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95D68-FFCA-4EA9-AE8A-EDCE12E1F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801-AFA3-4570-A069-F7D2E45DFD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9089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0AC6B-EA87-44BD-80B5-6AB238755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A55A7-B782-48F5-AC39-00C95B65A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F5DB25-B8D6-447B-954D-441AA15F7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53033B-3F10-412C-B527-70A1637C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88B0-2169-46E1-8369-0D5CABE9E4FB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37D4A8-C113-4D31-B089-9F9D4B104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7BD63-E108-464E-95D6-9CF9BC6C4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801-AFA3-4570-A069-F7D2E45DFD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8000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FA01E-1F62-4B6E-8050-CDB827531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057D39-BCF3-4D70-8373-EBDD6995E4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3D091-BF68-4A73-AF06-7E26D137A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BAD375-70AE-4F9F-AC0F-E336226AF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88B0-2169-46E1-8369-0D5CABE9E4FB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31943-0711-4F08-B338-74AA1356E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56010-E5C5-4B8C-ACB3-F7FC7F82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801-AFA3-4570-A069-F7D2E45DFD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891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101FC2-7ADB-4C68-B53A-524A07928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2EE21-EC7B-4D31-9C3B-313237791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FD981-5D09-4044-9BD5-81AD19CBE3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488B0-2169-46E1-8369-0D5CABE9E4FB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150A0-0915-4924-9E2F-6CCC348828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ADFBF-489A-440E-B30A-30933790B2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43801-AFA3-4570-A069-F7D2E45DFD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59638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C456D912-DA3F-4163-A860-386C56A2B8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57992AE5-02F1-4DFC-A291-8991C4F69AD5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98D731B5-58BD-47F4-A26A-92FEDA2FB1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dirty="0" err="1"/>
              <a:t>Analogi</a:t>
            </a:r>
            <a:br>
              <a:rPr lang="en-US" altLang="en-US" b="1" dirty="0"/>
            </a:br>
            <a:endParaRPr lang="en-US" alt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F130B-03CA-4270-9738-A737D1B60D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A8C07F-BC2E-4F35-8A49-717BB80C26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FF9A17-A058-4918-B9A0-B0FCD5AF3D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50A4322E-F203-4F0F-8C3E-530F094C39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84DCDE89-3ED1-4505-A322-07E8D0BAEA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>
              <a:buNone/>
            </a:pPr>
            <a:r>
              <a:rPr lang="en-US" altLang="en-US"/>
              <a:t>	Salah satu cara merancang yang paling banyak sumber inspirasi adalah merancang cara </a:t>
            </a:r>
            <a:r>
              <a:rPr lang="en-US" altLang="en-US" u="sng"/>
              <a:t>analogi,</a:t>
            </a:r>
            <a:r>
              <a:rPr lang="en-US" altLang="en-US"/>
              <a:t> adalah perancangan cara analogi mengambil sumber bentuk dari alam yang dikenal sehari-hari. Sumber itu dapat menjadi </a:t>
            </a:r>
            <a:r>
              <a:rPr lang="en-US" altLang="en-US" u="sng"/>
              <a:t>simbol</a:t>
            </a:r>
            <a:r>
              <a:rPr lang="en-US" altLang="en-US"/>
              <a:t> dari bangunan tersebut diambil hanya karena pertimbangan estetis belaka.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A967F8-0C27-47DE-AD30-67ECCFE9F8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9BDCB9-8110-4863-9898-E9AE87EB9A8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28B77AAA-6F58-4095-835C-0E060B0B28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A07A3CE8-98F9-4057-8C7A-92C81044FE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/>
              <a:t>Analogi dalam arsitektur dapat dibagi dalam beberapa jenis sebagai berikut :</a:t>
            </a:r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	1. Analogi Matematik</a:t>
            </a:r>
          </a:p>
          <a:p>
            <a:pPr marL="0" indent="0">
              <a:buNone/>
            </a:pPr>
            <a:r>
              <a:rPr lang="en-US" altLang="en-US"/>
              <a:t>	   Bentuk arsitektur yang meng-ambil 	    		   sumber bentuk dari bentuk-bentuk 	    		   dasar matematika seperti: kubus, 	    	   bola, balok, tabung, piramida dan 	    	   lain-lainnya. Kadang-kadang dua </a:t>
            </a:r>
          </a:p>
          <a:p>
            <a:pPr marL="0" indent="0">
              <a:buNone/>
            </a:pPr>
            <a:r>
              <a:rPr lang="en-US" altLang="en-US"/>
              <a:t>	   atau tiga bentuk dasar ini dikombinasikan 	   untuk dijadikan bentuk arsitektur.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0C8692-9DC1-4806-8D4A-AF18830C3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AA1169-E7D7-4FB9-AEF0-33BEFFE8448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44AE5DB1-1318-4791-9D81-BB691EB118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81433A69-282B-4B6A-8906-074B21032F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>
              <a:buNone/>
            </a:pPr>
            <a:r>
              <a:rPr lang="en-US" altLang="en-US"/>
              <a:t>2. Analogi Biologik</a:t>
            </a:r>
          </a:p>
          <a:p>
            <a:pPr marL="609600" indent="-609600">
              <a:buNone/>
            </a:pPr>
            <a:r>
              <a:rPr lang="en-US" altLang="en-US"/>
              <a:t>	  Atau tersebut </a:t>
            </a:r>
            <a:r>
              <a:rPr lang="en-US" altLang="en-US" u="sng"/>
              <a:t>bentuk organik,</a:t>
            </a:r>
            <a:r>
              <a:rPr lang="en-US" altLang="en-US"/>
              <a:t> image    	dasar bentuk analogi biologik adalah 	dari bentuk-bentuk yang ada dalam 	seperti : bentuk keong, batu karang, 	daun dan lain-lainnya.</a:t>
            </a:r>
          </a:p>
          <a:p>
            <a:pPr marL="609600" indent="-609600">
              <a:buNone/>
            </a:pPr>
            <a:r>
              <a:rPr lang="en-US" altLang="en-US"/>
              <a:t>		Sumber bentuk dari alam ini sangat 	banyak dan menunggu daya kreasi 	arsitek untuk mengolahnya menjadi 	sebuah bentuk bangunan arsitektur.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5372EC-902D-45D4-AE94-4FBAEAD957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582538-DD33-408A-9908-6FC21B64DF8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317F08C7-59D0-46EA-BDC6-EF5DBDFB0D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D93ECCE7-4954-4074-A111-60A49B162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>
              <a:buNone/>
            </a:pPr>
            <a:r>
              <a:rPr lang="en-US" altLang="en-US"/>
              <a:t>3. Analogi Linguistik</a:t>
            </a:r>
          </a:p>
          <a:p>
            <a:pPr marL="609600" indent="-609600">
              <a:buNone/>
            </a:pPr>
            <a:r>
              <a:rPr lang="en-US" altLang="en-US"/>
              <a:t>		Bentuk bangunan analogi linguistik ini 	berusaha untuk ber-komunikasi dan 	menyampaikan pesan-pesan kepada 	pemakai dan pengamat dengan cara 	semiotik.</a:t>
            </a:r>
          </a:p>
          <a:p>
            <a:pPr marL="609600" indent="-609600">
              <a:buNone/>
            </a:pPr>
            <a:r>
              <a:rPr lang="en-US" altLang="en-US"/>
              <a:t>		Semiotik adalah ilmu yang mempelajari 	bentuk dan simbol dalam arsitektur, 	jadi cara semiotik cara berkomunikasi 	dengan bentuk dan simbol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7E19A3-D543-4B05-AE9A-E929EC9CC9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97C38B-C832-4F6E-9876-D52F0D8893A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F34BC18A-F32E-44DA-B040-C70EAAB074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B53679E8-84EA-4F2B-95E2-878EBD151A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>
              <a:buNone/>
            </a:pPr>
            <a:r>
              <a:rPr lang="en-US" altLang="en-US"/>
              <a:t>4. Analogi Mekanik</a:t>
            </a:r>
          </a:p>
          <a:p>
            <a:pPr marL="609600" indent="-609600">
              <a:buNone/>
            </a:pPr>
            <a:r>
              <a:rPr lang="en-US" altLang="en-US"/>
              <a:t>		Dimana sumber bentuk mengambil dari 	bentuk-bentuk industri analogi 	mengagungkan bentuk-bentuk industri 	dan mulai dikembangkan oleh Le 	Corbuiser dengan semboyan-	semboyan-nya :</a:t>
            </a:r>
          </a:p>
          <a:p>
            <a:pPr marL="1371600" lvl="2" indent="-457200"/>
            <a:r>
              <a:rPr lang="en-US" altLang="en-US"/>
              <a:t>A house is a machine for living in and an office or a factory is machine for working in</a:t>
            </a:r>
          </a:p>
          <a:p>
            <a:pPr marL="1371600" lvl="2" indent="-457200"/>
            <a:r>
              <a:rPr lang="en-US" altLang="en-US"/>
              <a:t>Keindahan adalah harapan dari fungsi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7DFBF4-AE43-4919-B9F3-2ADB04F337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8A3AB8-FDD1-4D8E-8BD8-B78CB95FC01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C1571040-1D9C-4716-B4A9-31183010F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03C36520-A1D3-462B-B466-66405ED7CB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>
              <a:buNone/>
            </a:pPr>
            <a:r>
              <a:rPr lang="en-US" altLang="en-US"/>
              <a:t>5. Analogi Pemecahan Masalah</a:t>
            </a:r>
          </a:p>
          <a:p>
            <a:pPr marL="609600" indent="-609600">
              <a:buNone/>
            </a:pPr>
            <a:r>
              <a:rPr lang="en-US" altLang="en-US"/>
              <a:t>		Ini adalah bentuk perancangan terakhir 	mulai dikembangkan dan menganggap 	bahwa arsitektur adalah seni yang </a:t>
            </a:r>
            <a:r>
              <a:rPr lang="en-US" altLang="en-US" u="sng"/>
              <a:t>menuntut </a:t>
            </a:r>
            <a:r>
              <a:rPr lang="en-US" altLang="en-US"/>
              <a:t>	</a:t>
            </a:r>
            <a:r>
              <a:rPr lang="en-US" altLang="en-US" u="sng"/>
              <a:t>lebih banyak penalaran dari pada inspirasi,</a:t>
            </a:r>
            <a:r>
              <a:rPr lang="en-US" altLang="en-US"/>
              <a:t> 	lebih banyak pengetahuan factual dari pada 	kegairahan hati. </a:t>
            </a:r>
          </a:p>
          <a:p>
            <a:pPr marL="609600" indent="-609600">
              <a:buNone/>
            </a:pPr>
            <a:r>
              <a:rPr lang="en-US" altLang="en-US"/>
              <a:t>		</a:t>
            </a:r>
          </a:p>
          <a:p>
            <a:pPr marL="609600" indent="-609600">
              <a:buNone/>
            </a:pPr>
            <a:r>
              <a:rPr lang="en-US" altLang="en-US"/>
              <a:t>		Bagunan yang mempunyai efficiency tinggi 	seperti bangunan utilitas dapat memakai 	analog ini dengan baik.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9D7EF7-A003-4BAF-A27F-50526C0E91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F58FB6-D598-4308-AA11-B86288071F7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9B76BCC2-37E5-47DA-A0DB-B35AB6BB6B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0597AB26-FE99-4045-8597-499DB4AC41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Proses dari “Decision Making” sebagai berikut :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EDAA35-0D53-4A4B-8167-FCE374D2D0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A67B4F-6B03-4F8D-BD0C-F1082A47EC9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F04662C1-38A6-4152-BEBC-A005CDDC83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graphicFrame>
        <p:nvGraphicFramePr>
          <p:cNvPr id="88068" name="Object 4">
            <a:extLst>
              <a:ext uri="{FF2B5EF4-FFF2-40B4-BE49-F238E27FC236}">
                <a16:creationId xmlns:a16="http://schemas.microsoft.com/office/drawing/2014/main" id="{444E62AF-F771-401C-A990-CD4AC25C85AB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743200" y="2133601"/>
          <a:ext cx="6705600" cy="373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3265560" imgH="1665360" progId="Visio.Drawing.6">
                  <p:embed/>
                </p:oleObj>
              </mc:Choice>
              <mc:Fallback>
                <p:oleObj name="Visio" r:id="rId3" imgW="3265560" imgH="1665360" progId="Visio.Drawing.6">
                  <p:embed/>
                  <p:pic>
                    <p:nvPicPr>
                      <p:cNvPr id="88068" name="Object 4">
                        <a:extLst>
                          <a:ext uri="{FF2B5EF4-FFF2-40B4-BE49-F238E27FC236}">
                            <a16:creationId xmlns:a16="http://schemas.microsoft.com/office/drawing/2014/main" id="{444E62AF-F771-401C-A990-CD4AC25C85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133601"/>
                        <a:ext cx="6705600" cy="3732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377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Visio</vt:lpstr>
      <vt:lpstr>Analogi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Analogi </dc:title>
  <dc:creator>Ghufran Ghozali</dc:creator>
  <cp:lastModifiedBy>Ghufran Ghozali</cp:lastModifiedBy>
  <cp:revision>1</cp:revision>
  <dcterms:created xsi:type="dcterms:W3CDTF">2020-08-27T22:29:01Z</dcterms:created>
  <dcterms:modified xsi:type="dcterms:W3CDTF">2020-08-27T22:30:09Z</dcterms:modified>
</cp:coreProperties>
</file>