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8" autoAdjust="0"/>
    <p:restoredTop sz="94660"/>
  </p:normalViewPr>
  <p:slideViewPr>
    <p:cSldViewPr snapToGrid="0">
      <p:cViewPr varScale="1">
        <p:scale>
          <a:sx n="48" d="100"/>
          <a:sy n="48" d="100"/>
        </p:scale>
        <p:origin x="42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B4C98-D46A-49F3-81A8-24800D5272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66E7F7-0CE7-4DFA-BBBB-67BACF14B7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FA105-0BBD-4382-B91B-AE1869FC3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1571-5F3B-4977-A9E6-B2C961B8A45E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CD9AB-E540-4D10-9163-E8FE5E0F9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36074-61CD-4B40-84A9-03FDFD52B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CC66-002C-4BC3-B80D-3BD59E70CA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4060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66BEB-0C47-4FC9-A281-AB5A2E141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38CB4B-3259-4676-830F-382857FF40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E7B89-65C8-4205-A443-F52D36EFD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1571-5F3B-4977-A9E6-B2C961B8A45E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5E019-7358-48AB-AE41-7C698450D9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60B59-FFA4-4DBA-BAB0-2668A9EFF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CC66-002C-4BC3-B80D-3BD59E70CA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15464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CC58E2-77FE-4F3A-81CE-E4CCB30F35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3942E-812A-4564-BFCD-DC8F16314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40F24E-5596-40D2-8170-17C195B79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1571-5F3B-4977-A9E6-B2C961B8A45E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0FBD3-7E52-4524-860A-5C676C395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984D0-7F61-44DB-8A50-280F4E637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CC66-002C-4BC3-B80D-3BD59E70CA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988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5104F-94D6-4867-AEBB-C81D66586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72217-1A76-42B4-AD08-3F6B31594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CDA0F8-0C96-4671-A69A-A41173673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1571-5F3B-4977-A9E6-B2C961B8A45E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36778-D1C8-400E-8B5C-B929DAAEE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5F5C1-A357-4D42-A806-CEDFE4007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CC66-002C-4BC3-B80D-3BD59E70CA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21921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9285E-EDA8-41D5-9693-4C7688E4A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BC0EA5-18C7-4571-977E-BDD485162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7B476C-A9E9-4CED-94A9-D92169317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1571-5F3B-4977-A9E6-B2C961B8A45E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A7527-09D1-435A-93B4-7709A35FB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1A915-8686-4681-AF82-74FEBD6B1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CC66-002C-4BC3-B80D-3BD59E70CA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4678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74A8E-CAEA-4AD2-9C96-D638D4A6B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F4381-2A6B-4C3F-B593-C2F11EE968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90E4B5-667F-4DF2-8BFF-1652A4D2C5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090AA3-2330-4AC6-BDF9-CA06FD2E9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1571-5F3B-4977-A9E6-B2C961B8A45E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11F214-E67C-4D17-87E8-6913C4687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586187-B39F-473E-98E0-3EFD4DB5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CC66-002C-4BC3-B80D-3BD59E70CA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6299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1C6BA-4E23-4855-9843-746FE4BB4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E74ED-EBC0-4FB6-9306-A316B04D5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B76EB-9A5B-4BF2-8FBF-03B024AC9B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569564-74B7-4AAE-BC7D-6F1F105F95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B91595-0B36-4AFE-9C18-2EB49996D2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7AC6571-37A3-4CFE-BE43-0B5460BEB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1571-5F3B-4977-A9E6-B2C961B8A45E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03AAD4-25AA-43DD-A367-C49D4561A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BA8C4A-AA32-4D45-B57E-B4EE2803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CC66-002C-4BC3-B80D-3BD59E70CA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2870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815A6-3FF3-4EB1-A363-88E5B8835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82B616-DF69-4D76-ABA9-4AFC9C462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1571-5F3B-4977-A9E6-B2C961B8A45E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C136E4-AA36-4781-AAEA-6856CC47D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A9E547-0870-4D8B-80CA-B5A1F5ABE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CC66-002C-4BC3-B80D-3BD59E70CA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2153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4B1743-5DAE-41B7-8966-23E075E7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1571-5F3B-4977-A9E6-B2C961B8A45E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C4B01A-F0A0-4EC6-B630-7A4C3FBE4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A58D67-7DEC-42A7-97BC-09333B45A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CC66-002C-4BC3-B80D-3BD59E70CA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634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CDFF9-4940-4391-80DB-4B6FB565C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CCB73-DD6B-47F6-8250-1465E61B2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B677BD-1BDB-4B0C-9783-488B6E99E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0B41D0-8F3A-42BE-BBC5-23C0464C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1571-5F3B-4977-A9E6-B2C961B8A45E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7E0B9-F96B-4B99-BF99-DE690D450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F62C09-8A5C-4991-87EA-DDA7734DA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CC66-002C-4BC3-B80D-3BD59E70CA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1102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FC6B4-8DC1-4BD9-A637-F3954ED49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E2B209-A33B-43CA-9ACB-466C528928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ACA41-7D05-447E-8419-1CD41F772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749CC-E9AF-4A6C-98C2-C45E597E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D1571-5F3B-4977-A9E6-B2C961B8A45E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E236B6-A4A5-4FE9-B0C2-2FA974FC7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B614E4-04BB-4D37-8D5F-40CC02AB2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3CC66-002C-4BC3-B80D-3BD59E70CA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02373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C62D3A-09D6-425A-B97E-EE3E7F5EF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D51C6A-F0E7-4B1D-8C5E-3BCF445293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6B6F75-F004-46BE-B8BC-548D51F4E9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D1571-5F3B-4977-A9E6-B2C961B8A45E}" type="datetimeFigureOut">
              <a:rPr lang="en-ID" smtClean="0"/>
              <a:t>26/08/2020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119AE-BD74-427A-998B-D46D072E9A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D3A97F-80C0-4011-A585-B6650F3CA7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3CC66-002C-4BC3-B80D-3BD59E70CA8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4351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../Soal%201.ppt#-1,1,Soal 1" TargetMode="Externa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E:\LAGU\Barat\02.%20CELINE%20D%20-%20MY%20HEART%20WILL%20GO%20ON.mp3" TargetMode="External"/><Relationship Id="rId6" Type="http://schemas.openxmlformats.org/officeDocument/2006/relationships/hyperlink" Target="../SOAL%202C.ppt" TargetMode="External"/><Relationship Id="rId5" Type="http://schemas.openxmlformats.org/officeDocument/2006/relationships/hyperlink" Target="../SOAL%202B.ppt" TargetMode="External"/><Relationship Id="rId4" Type="http://schemas.openxmlformats.org/officeDocument/2006/relationships/hyperlink" Target="../SOAL%202A.ppt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slide" Target="slide1.x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2" name="Rectangle 2">
            <a:extLst>
              <a:ext uri="{FF2B5EF4-FFF2-40B4-BE49-F238E27FC236}">
                <a16:creationId xmlns:a16="http://schemas.microsoft.com/office/drawing/2014/main" id="{CD619B96-FE57-4F72-BB29-C097764906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8" y="1989138"/>
            <a:ext cx="8229600" cy="1143000"/>
          </a:xfrm>
        </p:spPr>
        <p:txBody>
          <a:bodyPr/>
          <a:lstStyle/>
          <a:p>
            <a:r>
              <a:rPr lang="en-US" altLang="en-US" sz="2800">
                <a:solidFill>
                  <a:srgbClr val="FF0000"/>
                </a:solidFill>
              </a:rPr>
              <a:t>Bagian 1</a:t>
            </a:r>
            <a:r>
              <a:rPr lang="en-US" altLang="en-US" sz="2800">
                <a:solidFill>
                  <a:srgbClr val="FFFF00"/>
                </a:solidFill>
              </a:rPr>
              <a:t> : </a:t>
            </a:r>
            <a:r>
              <a:rPr lang="en-US" altLang="en-US" sz="2800">
                <a:solidFill>
                  <a:srgbClr val="00CC00"/>
                </a:solidFill>
              </a:rPr>
              <a:t>Translasi</a:t>
            </a:r>
            <a:r>
              <a:rPr lang="en-US" altLang="en-US" sz="2800">
                <a:solidFill>
                  <a:srgbClr val="FFFF00"/>
                </a:solidFill>
              </a:rPr>
              <a:t> dan </a:t>
            </a:r>
            <a:r>
              <a:rPr lang="en-US" altLang="en-US" sz="2800"/>
              <a:t>Refleksi</a:t>
            </a:r>
          </a:p>
        </p:txBody>
      </p:sp>
      <p:sp>
        <p:nvSpPr>
          <p:cNvPr id="286723" name="Rectangle 3">
            <a:extLst>
              <a:ext uri="{FF2B5EF4-FFF2-40B4-BE49-F238E27FC236}">
                <a16:creationId xmlns:a16="http://schemas.microsoft.com/office/drawing/2014/main" id="{BF5DD8D0-569D-44A3-A2EB-816EE55FF78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92313" y="4437063"/>
            <a:ext cx="8229600" cy="5778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>
                <a:latin typeface="Rage Italic" panose="03070502040507070304" pitchFamily="66" charset="0"/>
              </a:rPr>
              <a:t>Oleh :</a:t>
            </a:r>
            <a:endParaRPr lang="en-US" altLang="en-US">
              <a:solidFill>
                <a:srgbClr val="FF0000"/>
              </a:solidFill>
            </a:endParaRPr>
          </a:p>
        </p:txBody>
      </p:sp>
      <p:sp>
        <p:nvSpPr>
          <p:cNvPr id="286724" name="WordArt 4">
            <a:extLst>
              <a:ext uri="{FF2B5EF4-FFF2-40B4-BE49-F238E27FC236}">
                <a16:creationId xmlns:a16="http://schemas.microsoft.com/office/drawing/2014/main" id="{575AD1C5-9CFD-4DDF-9633-267198A4BC3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071814" y="1484314"/>
            <a:ext cx="59912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D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TRANSFORMASI GEOMETRI</a:t>
            </a:r>
          </a:p>
        </p:txBody>
      </p:sp>
      <p:sp>
        <p:nvSpPr>
          <p:cNvPr id="286727" name="WordArt 7">
            <a:extLst>
              <a:ext uri="{FF2B5EF4-FFF2-40B4-BE49-F238E27FC236}">
                <a16:creationId xmlns:a16="http://schemas.microsoft.com/office/drawing/2014/main" id="{73B855CE-52AB-40B0-97AC-26BBCF20FAB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495551" y="4941888"/>
            <a:ext cx="3476625" cy="431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ID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 panose="020B0806030902050204" pitchFamily="34" charset="0"/>
              </a:rPr>
              <a:t>Agus Sudiana, S.Pd</a:t>
            </a:r>
          </a:p>
        </p:txBody>
      </p:sp>
      <p:sp>
        <p:nvSpPr>
          <p:cNvPr id="286728" name="AutoShape 8">
            <a:hlinkClick r:id="rId3" action="ppaction://hlinkpres?slideindex=1&amp;slidetitle=Soal 1" highlightClick="1"/>
            <a:extLst>
              <a:ext uri="{FF2B5EF4-FFF2-40B4-BE49-F238E27FC236}">
                <a16:creationId xmlns:a16="http://schemas.microsoft.com/office/drawing/2014/main" id="{2C49344E-FDD0-472C-B79E-C8716FADF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6589" y="2997200"/>
            <a:ext cx="2160587" cy="503238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/>
              <a:t>SOAL 1A</a:t>
            </a:r>
          </a:p>
        </p:txBody>
      </p:sp>
      <p:sp>
        <p:nvSpPr>
          <p:cNvPr id="7175" name="AutoShape 1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DF1421E-C8E3-4C13-A26D-6338A6661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6814" y="188913"/>
            <a:ext cx="433387" cy="431800"/>
          </a:xfrm>
          <a:prstGeom prst="actionButtonForwardNex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731" name="AutoShap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B2DD587-A2B8-46AE-9D41-52696A0E4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6589" y="3500438"/>
            <a:ext cx="2160587" cy="431800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/>
              <a:t>SOAL 1B</a:t>
            </a:r>
          </a:p>
        </p:txBody>
      </p:sp>
      <p:sp>
        <p:nvSpPr>
          <p:cNvPr id="286732" name="AutoShape 12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BE516B3-6766-43EF-BB92-43C61FA74D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6589" y="4221164"/>
            <a:ext cx="2160587" cy="503237"/>
          </a:xfrm>
          <a:prstGeom prst="actionButtonBlank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hlinkClick r:id="rId4" action="ppaction://hlinkpres?slideindex=1&amp;slidetitle="/>
              </a:rPr>
              <a:t>SOAL</a:t>
            </a:r>
            <a:r>
              <a:rPr lang="en-US" altLang="en-US" b="1"/>
              <a:t> 2A</a:t>
            </a:r>
          </a:p>
        </p:txBody>
      </p:sp>
      <p:sp>
        <p:nvSpPr>
          <p:cNvPr id="286733" name="AutoShape 1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3435BB5-A82F-42CC-8E3A-D726988B4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6589" y="4724401"/>
            <a:ext cx="2160587" cy="504825"/>
          </a:xfrm>
          <a:prstGeom prst="actionButtonBlank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>
                <a:hlinkClick r:id="rId5" action="ppaction://hlinkpres?slideindex=1&amp;slidetitle="/>
              </a:rPr>
              <a:t>SOAL</a:t>
            </a:r>
            <a:r>
              <a:rPr lang="en-US" altLang="en-US" b="1"/>
              <a:t> 2B</a:t>
            </a:r>
          </a:p>
        </p:txBody>
      </p:sp>
      <p:sp>
        <p:nvSpPr>
          <p:cNvPr id="286734" name="AutoShape 14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8390AC66-F92E-4622-87D6-F8F21A2F5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56589" y="5229225"/>
            <a:ext cx="2160587" cy="503238"/>
          </a:xfrm>
          <a:prstGeom prst="actionButtonBlank">
            <a:avLst/>
          </a:prstGeom>
          <a:solidFill>
            <a:srgbClr val="FF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/>
              <a:t>S</a:t>
            </a:r>
            <a:r>
              <a:rPr lang="en-US" altLang="en-US" b="1">
                <a:hlinkClick r:id="rId6" action="ppaction://hlinkpres?slideindex=1&amp;slidetitle="/>
              </a:rPr>
              <a:t>O</a:t>
            </a:r>
            <a:r>
              <a:rPr lang="en-US" altLang="en-US" b="1"/>
              <a:t>AL 2C</a:t>
            </a:r>
          </a:p>
        </p:txBody>
      </p:sp>
      <p:pic>
        <p:nvPicPr>
          <p:cNvPr id="286735" name="02. CELINE D - MY HEART WILL GO ON.mp3">
            <a:hlinkClick r:id="" action="ppaction://media"/>
            <a:extLst>
              <a:ext uri="{FF2B5EF4-FFF2-40B4-BE49-F238E27FC236}">
                <a16:creationId xmlns:a16="http://schemas.microsoft.com/office/drawing/2014/main" id="{85101D49-1F72-4C87-9867-55526CC7E186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8673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6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86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86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86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86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3000"/>
                                        <p:tgtEl>
                                          <p:spTgt spid="286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0"/>
                                        <p:tgtEl>
                                          <p:spTgt spid="286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86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86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86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286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286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0" showWhenStopped="0">
                <p:cTn id="60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6735"/>
                </p:tgtEl>
              </p:cMediaNode>
            </p:audio>
          </p:childTnLst>
        </p:cTn>
      </p:par>
    </p:tnLst>
    <p:bldLst>
      <p:bldP spid="286722" grpId="0"/>
      <p:bldP spid="286728" grpId="0" animBg="1"/>
      <p:bldP spid="286731" grpId="0" animBg="1"/>
      <p:bldP spid="286732" grpId="0" animBg="1"/>
      <p:bldP spid="286733" grpId="0" animBg="1"/>
      <p:bldP spid="28673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83B8C1D1-5342-4FFE-94C1-293072FB44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74825" y="0"/>
            <a:ext cx="7772400" cy="1143000"/>
          </a:xfrm>
        </p:spPr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Contoh: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EE9AAB1B-E7FC-4B78-8F11-B2D565C6564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en-US"/>
              <a:t>	</a:t>
            </a:r>
          </a:p>
        </p:txBody>
      </p:sp>
      <p:sp>
        <p:nvSpPr>
          <p:cNvPr id="78852" name="Text Box 4">
            <a:extLst>
              <a:ext uri="{FF2B5EF4-FFF2-40B4-BE49-F238E27FC236}">
                <a16:creationId xmlns:a16="http://schemas.microsoft.com/office/drawing/2014/main" id="{263C9234-8CB7-4002-A86F-7D1E081B8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2133600"/>
            <a:ext cx="7056438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/>
              <a:t>Kurva parabola y=5x</a:t>
            </a:r>
            <a:r>
              <a:rPr lang="en-US" altLang="en-US" sz="3600" baseline="30000"/>
              <a:t>2</a:t>
            </a:r>
            <a:r>
              <a:rPr lang="en-US" altLang="en-US" sz="3600"/>
              <a:t>-2x+11 di refleksikan terhadap Sumbu X.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3600">
                <a:solidFill>
                  <a:srgbClr val="800000"/>
                </a:solidFill>
              </a:rPr>
              <a:t>Tentukanlah persamaan parabola yang merupakan bayangan terakhir refleksi!</a:t>
            </a:r>
          </a:p>
        </p:txBody>
      </p:sp>
      <p:sp>
        <p:nvSpPr>
          <p:cNvPr id="16389" name="AutoShape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12974362-8DBC-499F-BFFE-22D0A53EA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714" y="1"/>
            <a:ext cx="395287" cy="40481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0" name="AutoShape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F27DA2B7-BC72-46AF-8354-31C791E26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913" y="1"/>
            <a:ext cx="431800" cy="4048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1" name="AutoShap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056214D-BAFB-44C8-8DBB-9E652A35A7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4" y="1"/>
            <a:ext cx="433387" cy="40481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78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88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788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8B6069C7-266A-4F6E-8773-F547CECA3E3E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00FF00"/>
                </a:solidFill>
              </a:rPr>
              <a:t>Penyelesaian:</a:t>
            </a: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0638D857-6A7D-4110-A57C-2463C2923D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640014" y="1341438"/>
            <a:ext cx="7146925" cy="3878262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Refleksi terhadap Sumbu X,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>
                <a:solidFill>
                  <a:srgbClr val="FF0000"/>
                </a:solidFill>
              </a:rPr>
              <a:t>x’</a:t>
            </a:r>
            <a:r>
              <a:rPr lang="en-US" altLang="en-US"/>
              <a:t> = x</a:t>
            </a:r>
          </a:p>
        </p:txBody>
      </p:sp>
      <p:sp>
        <p:nvSpPr>
          <p:cNvPr id="17412" name="Text Box 6">
            <a:extLst>
              <a:ext uri="{FF2B5EF4-FFF2-40B4-BE49-F238E27FC236}">
                <a16:creationId xmlns:a16="http://schemas.microsoft.com/office/drawing/2014/main" id="{253C9589-727E-455E-AA69-30547239D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5" y="2708276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86023" name="Line 7">
            <a:extLst>
              <a:ext uri="{FF2B5EF4-FFF2-40B4-BE49-F238E27FC236}">
                <a16:creationId xmlns:a16="http://schemas.microsoft.com/office/drawing/2014/main" id="{590C1CF3-91F8-4177-ABA5-036591CCF0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9513" y="2420938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86025" name="Text Box 9">
            <a:extLst>
              <a:ext uri="{FF2B5EF4-FFF2-40B4-BE49-F238E27FC236}">
                <a16:creationId xmlns:a16="http://schemas.microsoft.com/office/drawing/2014/main" id="{E96DF67E-E1BA-4155-9B8B-DA6B244188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2060575"/>
            <a:ext cx="143986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x = </a:t>
            </a:r>
            <a:r>
              <a:rPr lang="en-US" altLang="en-US" sz="320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86026" name="Text Box 10">
            <a:extLst>
              <a:ext uri="{FF2B5EF4-FFF2-40B4-BE49-F238E27FC236}">
                <a16:creationId xmlns:a16="http://schemas.microsoft.com/office/drawing/2014/main" id="{497F8C5C-5C86-4445-B71D-E78661B1D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9" y="2492375"/>
            <a:ext cx="1368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>
                <a:solidFill>
                  <a:srgbClr val="FF0000"/>
                </a:solidFill>
              </a:rPr>
              <a:t>y’</a:t>
            </a:r>
            <a:r>
              <a:rPr lang="en-US" altLang="en-US" sz="3200"/>
              <a:t> = -y</a:t>
            </a:r>
          </a:p>
        </p:txBody>
      </p:sp>
      <p:sp>
        <p:nvSpPr>
          <p:cNvPr id="86027" name="Line 11">
            <a:extLst>
              <a:ext uri="{FF2B5EF4-FFF2-40B4-BE49-F238E27FC236}">
                <a16:creationId xmlns:a16="http://schemas.microsoft.com/office/drawing/2014/main" id="{EE455322-2616-49EC-92D2-BE227677DB7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92538" y="2781300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86028" name="Text Box 12">
            <a:extLst>
              <a:ext uri="{FF2B5EF4-FFF2-40B4-BE49-F238E27FC236}">
                <a16:creationId xmlns:a16="http://schemas.microsoft.com/office/drawing/2014/main" id="{A354E798-886B-445F-B7CF-407FD6471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9" y="2420939"/>
            <a:ext cx="13684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/>
              <a:t>y = </a:t>
            </a:r>
            <a:r>
              <a:rPr lang="en-US" altLang="en-US" sz="3200">
                <a:solidFill>
                  <a:srgbClr val="FF0000"/>
                </a:solidFill>
              </a:rPr>
              <a:t>-y’</a:t>
            </a:r>
          </a:p>
        </p:txBody>
      </p:sp>
      <p:sp>
        <p:nvSpPr>
          <p:cNvPr id="86029" name="Text Box 13">
            <a:extLst>
              <a:ext uri="{FF2B5EF4-FFF2-40B4-BE49-F238E27FC236}">
                <a16:creationId xmlns:a16="http://schemas.microsoft.com/office/drawing/2014/main" id="{1F51D98F-D132-472D-86CB-7BDCCDD3B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3" y="3357564"/>
            <a:ext cx="6985000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Disubstitusi ke persamaan parabola</a:t>
            </a:r>
            <a:r>
              <a:rPr lang="en-US" altLang="en-US" sz="2000"/>
              <a:t>, </a:t>
            </a:r>
            <a:r>
              <a:rPr lang="en-US" altLang="en-US" sz="2400"/>
              <a:t>y=5x</a:t>
            </a:r>
            <a:r>
              <a:rPr lang="en-US" altLang="en-US" sz="2400" baseline="30000"/>
              <a:t>2</a:t>
            </a:r>
            <a:r>
              <a:rPr lang="en-US" altLang="en-US" sz="2400"/>
              <a:t>-2x+11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/>
              <a:t>(</a:t>
            </a:r>
            <a:r>
              <a:rPr lang="en-US" altLang="en-US" sz="2000">
                <a:solidFill>
                  <a:srgbClr val="FF0000"/>
                </a:solidFill>
              </a:rPr>
              <a:t>-y</a:t>
            </a:r>
            <a:r>
              <a:rPr lang="en-US" altLang="en-US" sz="2000"/>
              <a:t>) = 5(</a:t>
            </a:r>
            <a:r>
              <a:rPr lang="en-US" altLang="en-US" sz="2000">
                <a:solidFill>
                  <a:srgbClr val="FF0000"/>
                </a:solidFill>
              </a:rPr>
              <a:t>x</a:t>
            </a:r>
            <a:r>
              <a:rPr lang="en-US" altLang="en-US" sz="2000"/>
              <a:t>)</a:t>
            </a:r>
            <a:r>
              <a:rPr lang="en-US" altLang="en-US" sz="2000" baseline="30000"/>
              <a:t>2 </a:t>
            </a:r>
            <a:r>
              <a:rPr lang="en-US" altLang="en-US" sz="2000"/>
              <a:t>- 2(</a:t>
            </a:r>
            <a:r>
              <a:rPr lang="en-US" altLang="en-US" sz="2000">
                <a:solidFill>
                  <a:srgbClr val="FF0000"/>
                </a:solidFill>
              </a:rPr>
              <a:t>x</a:t>
            </a:r>
            <a:r>
              <a:rPr lang="en-US" altLang="en-US" sz="2000"/>
              <a:t>) + 11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FF0000"/>
                </a:solidFill>
              </a:rPr>
              <a:t>-y</a:t>
            </a:r>
            <a:r>
              <a:rPr lang="en-US" altLang="en-US" sz="2000"/>
              <a:t> = 5</a:t>
            </a:r>
            <a:r>
              <a:rPr lang="en-US" altLang="en-US" sz="2000">
                <a:solidFill>
                  <a:srgbClr val="FF0000"/>
                </a:solidFill>
              </a:rPr>
              <a:t>x</a:t>
            </a:r>
            <a:r>
              <a:rPr lang="en-US" altLang="en-US" sz="2000" baseline="30000"/>
              <a:t>2</a:t>
            </a:r>
            <a:r>
              <a:rPr lang="en-US" altLang="en-US" sz="2000"/>
              <a:t> – 2</a:t>
            </a:r>
            <a:r>
              <a:rPr lang="en-US" altLang="en-US" sz="2000">
                <a:solidFill>
                  <a:srgbClr val="FF0000"/>
                </a:solidFill>
              </a:rPr>
              <a:t>x</a:t>
            </a:r>
            <a:r>
              <a:rPr lang="en-US" altLang="en-US" sz="2000"/>
              <a:t> + 11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FF0000"/>
                </a:solidFill>
              </a:rPr>
              <a:t>y</a:t>
            </a:r>
            <a:r>
              <a:rPr lang="en-US" altLang="en-US" sz="2000"/>
              <a:t> = -5</a:t>
            </a:r>
            <a:r>
              <a:rPr lang="en-US" altLang="en-US" sz="2000">
                <a:solidFill>
                  <a:srgbClr val="FF0000"/>
                </a:solidFill>
              </a:rPr>
              <a:t>x</a:t>
            </a:r>
            <a:r>
              <a:rPr lang="en-US" altLang="en-US" sz="2000" baseline="30000"/>
              <a:t>2</a:t>
            </a:r>
            <a:r>
              <a:rPr lang="en-US" altLang="en-US" sz="2000"/>
              <a:t> + 2</a:t>
            </a:r>
            <a:r>
              <a:rPr lang="en-US" altLang="en-US" sz="2000">
                <a:solidFill>
                  <a:srgbClr val="FF0000"/>
                </a:solidFill>
              </a:rPr>
              <a:t>x</a:t>
            </a:r>
            <a:r>
              <a:rPr lang="en-US" altLang="en-US" sz="2000"/>
              <a:t> – 11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Jadi bayangan dari kurva y=5x</a:t>
            </a:r>
            <a:r>
              <a:rPr lang="en-US" altLang="en-US" sz="2400" baseline="30000"/>
              <a:t>2</a:t>
            </a:r>
            <a:r>
              <a:rPr lang="en-US" altLang="en-US" sz="2400"/>
              <a:t>-2x+11 adalah</a:t>
            </a:r>
          </a:p>
        </p:txBody>
      </p:sp>
      <p:sp>
        <p:nvSpPr>
          <p:cNvPr id="86034" name="Rectangle 18">
            <a:extLst>
              <a:ext uri="{FF2B5EF4-FFF2-40B4-BE49-F238E27FC236}">
                <a16:creationId xmlns:a16="http://schemas.microsoft.com/office/drawing/2014/main" id="{6B7AD183-2C04-4518-8561-697C91DDD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2888" y="5805488"/>
            <a:ext cx="3097212" cy="647700"/>
          </a:xfrm>
          <a:prstGeom prst="rect">
            <a:avLst/>
          </a:prstGeom>
          <a:gradFill rotWithShape="1">
            <a:gsLst>
              <a:gs pos="0">
                <a:srgbClr val="006600"/>
              </a:gs>
              <a:gs pos="50000">
                <a:srgbClr val="002F00"/>
              </a:gs>
              <a:gs pos="100000">
                <a:srgbClr val="00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>
                <a:solidFill>
                  <a:srgbClr val="FFFF00"/>
                </a:solidFill>
              </a:rPr>
              <a:t>y = -5x</a:t>
            </a:r>
            <a:r>
              <a:rPr lang="en-US" altLang="en-US" sz="2800" baseline="30000">
                <a:solidFill>
                  <a:srgbClr val="FFFF00"/>
                </a:solidFill>
              </a:rPr>
              <a:t>2</a:t>
            </a:r>
            <a:r>
              <a:rPr lang="en-US" altLang="en-US" sz="2800">
                <a:solidFill>
                  <a:srgbClr val="FFFF00"/>
                </a:solidFill>
              </a:rPr>
              <a:t> + 2x – 11</a:t>
            </a:r>
          </a:p>
        </p:txBody>
      </p:sp>
      <p:sp>
        <p:nvSpPr>
          <p:cNvPr id="17420" name="AutoShape 20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E9DC822-DA77-4811-A5F0-8AD282DC8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714" y="1"/>
            <a:ext cx="395287" cy="40481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21" name="AutoShape 21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B83ECAC6-52BD-4741-ADF2-1889C12F3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913" y="1"/>
            <a:ext cx="431800" cy="4048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22" name="AutoShape 2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2A832E1-89A1-49DA-A46D-B8480D70B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4" y="1"/>
            <a:ext cx="433387" cy="40481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7423" name="AutoShape 23">
            <a:extLst>
              <a:ext uri="{FF2B5EF4-FFF2-40B4-BE49-F238E27FC236}">
                <a16:creationId xmlns:a16="http://schemas.microsoft.com/office/drawing/2014/main" id="{932FE567-75E8-4BB5-8CE5-5C8E0F502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0" y="1196976"/>
            <a:ext cx="3168650" cy="2232025"/>
          </a:xfrm>
          <a:prstGeom prst="wedgeRoundRectCallout">
            <a:avLst>
              <a:gd name="adj1" fmla="val -92986"/>
              <a:gd name="adj2" fmla="val 384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b="1" i="1">
                <a:solidFill>
                  <a:srgbClr val="FFFF00"/>
                </a:solidFill>
              </a:rPr>
              <a:t>Tanda “aksen”  pada variabel bayanganhanya untuk menunjukkan variabel baru hasil pemetaan. Selanjutnya tidak dituliskan dalam persamaan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6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6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8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6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86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5" dur="500"/>
                                        <p:tgtEl>
                                          <p:spTgt spid="86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6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6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6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6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6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6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6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6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6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6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6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86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86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6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86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86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60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86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20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86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8" grpId="0"/>
      <p:bldP spid="86025" grpId="0"/>
      <p:bldP spid="86026" grpId="0"/>
      <p:bldP spid="86028" grpId="0"/>
      <p:bldP spid="8603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6">
            <a:extLst>
              <a:ext uri="{FF2B5EF4-FFF2-40B4-BE49-F238E27FC236}">
                <a16:creationId xmlns:a16="http://schemas.microsoft.com/office/drawing/2014/main" id="{BD2A836D-3E28-4D33-8DB0-9F93C82CFF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08439" y="3933825"/>
            <a:ext cx="39592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8435" name="Line 7">
            <a:extLst>
              <a:ext uri="{FF2B5EF4-FFF2-40B4-BE49-F238E27FC236}">
                <a16:creationId xmlns:a16="http://schemas.microsoft.com/office/drawing/2014/main" id="{0527A7E9-AE66-4D36-AE3F-58A3743C7A6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75275" y="1700214"/>
            <a:ext cx="0" cy="41052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8436" name="Text Box 8">
            <a:extLst>
              <a:ext uri="{FF2B5EF4-FFF2-40B4-BE49-F238E27FC236}">
                <a16:creationId xmlns:a16="http://schemas.microsoft.com/office/drawing/2014/main" id="{D4A6BE89-7DCF-4576-8188-58C492B4F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9738" y="1700213"/>
            <a:ext cx="360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Y</a:t>
            </a:r>
          </a:p>
        </p:txBody>
      </p:sp>
      <p:sp>
        <p:nvSpPr>
          <p:cNvPr id="18437" name="Text Box 9">
            <a:extLst>
              <a:ext uri="{FF2B5EF4-FFF2-40B4-BE49-F238E27FC236}">
                <a16:creationId xmlns:a16="http://schemas.microsoft.com/office/drawing/2014/main" id="{B99E7664-89FC-49D4-8698-7DD3320FE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326" y="3429000"/>
            <a:ext cx="360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X</a:t>
            </a:r>
          </a:p>
        </p:txBody>
      </p:sp>
      <p:sp>
        <p:nvSpPr>
          <p:cNvPr id="18438" name="Oval 10">
            <a:extLst>
              <a:ext uri="{FF2B5EF4-FFF2-40B4-BE49-F238E27FC236}">
                <a16:creationId xmlns:a16="http://schemas.microsoft.com/office/drawing/2014/main" id="{E593C07A-F399-45CF-8AB5-D45EE6D0AF2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6743701" y="3284538"/>
            <a:ext cx="144463" cy="144462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39" name="Line 11">
            <a:extLst>
              <a:ext uri="{FF2B5EF4-FFF2-40B4-BE49-F238E27FC236}">
                <a16:creationId xmlns:a16="http://schemas.microsoft.com/office/drawing/2014/main" id="{CD49B27D-84FA-4D95-B5B5-41F6CD51B7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24339" y="2133601"/>
            <a:ext cx="3024187" cy="2951163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8440" name="Text Box 12">
            <a:extLst>
              <a:ext uri="{FF2B5EF4-FFF2-40B4-BE49-F238E27FC236}">
                <a16:creationId xmlns:a16="http://schemas.microsoft.com/office/drawing/2014/main" id="{0967EF88-2C46-408D-9B9F-D7C82362C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5" y="1844676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FF"/>
                </a:solidFill>
              </a:rPr>
              <a:t>y = x</a:t>
            </a:r>
          </a:p>
        </p:txBody>
      </p:sp>
      <p:sp>
        <p:nvSpPr>
          <p:cNvPr id="91149" name="Line 13">
            <a:extLst>
              <a:ext uri="{FF2B5EF4-FFF2-40B4-BE49-F238E27FC236}">
                <a16:creationId xmlns:a16="http://schemas.microsoft.com/office/drawing/2014/main" id="{1E9F42A8-2FA5-4F4A-9A48-E2B1466A64C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51539" y="2492375"/>
            <a:ext cx="865187" cy="865188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1150" name="Oval 14">
            <a:extLst>
              <a:ext uri="{FF2B5EF4-FFF2-40B4-BE49-F238E27FC236}">
                <a16:creationId xmlns:a16="http://schemas.microsoft.com/office/drawing/2014/main" id="{4D2AD198-1148-492C-A6A8-12E3A7331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1" y="2420938"/>
            <a:ext cx="144463" cy="144462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43" name="Line 15">
            <a:extLst>
              <a:ext uri="{FF2B5EF4-FFF2-40B4-BE49-F238E27FC236}">
                <a16:creationId xmlns:a16="http://schemas.microsoft.com/office/drawing/2014/main" id="{8D5FC94F-8ABE-4C19-A2B3-D0885688BD8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6725" y="33575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8444" name="Line 16">
            <a:extLst>
              <a:ext uri="{FF2B5EF4-FFF2-40B4-BE49-F238E27FC236}">
                <a16:creationId xmlns:a16="http://schemas.microsoft.com/office/drawing/2014/main" id="{6A9D2013-2DA1-4B10-ACC8-BA1BBC09A56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5275" y="3357563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1153" name="Line 17">
            <a:extLst>
              <a:ext uri="{FF2B5EF4-FFF2-40B4-BE49-F238E27FC236}">
                <a16:creationId xmlns:a16="http://schemas.microsoft.com/office/drawing/2014/main" id="{D0E6CD1B-54DF-46E1-A2FF-A3ED9226EBA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51538" y="2492375"/>
            <a:ext cx="0" cy="14414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1154" name="Line 18">
            <a:extLst>
              <a:ext uri="{FF2B5EF4-FFF2-40B4-BE49-F238E27FC236}">
                <a16:creationId xmlns:a16="http://schemas.microsoft.com/office/drawing/2014/main" id="{2A0C3629-D35A-43A8-9B94-C492071A42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75276" y="2492375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8447" name="Line 19">
            <a:extLst>
              <a:ext uri="{FF2B5EF4-FFF2-40B4-BE49-F238E27FC236}">
                <a16:creationId xmlns:a16="http://schemas.microsoft.com/office/drawing/2014/main" id="{1580BF4E-6D11-4530-A9FC-BF504CC6BD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4339" y="2781300"/>
            <a:ext cx="2663825" cy="2592388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1156" name="Line 20">
            <a:extLst>
              <a:ext uri="{FF2B5EF4-FFF2-40B4-BE49-F238E27FC236}">
                <a16:creationId xmlns:a16="http://schemas.microsoft.com/office/drawing/2014/main" id="{B1545E9F-B47A-4787-83D6-B6F94F99F3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27575" y="3357563"/>
            <a:ext cx="2089150" cy="2087562"/>
          </a:xfrm>
          <a:prstGeom prst="line">
            <a:avLst/>
          </a:prstGeom>
          <a:noFill/>
          <a:ln w="38100">
            <a:solidFill>
              <a:srgbClr val="D7380D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1157" name="Oval 21">
            <a:extLst>
              <a:ext uri="{FF2B5EF4-FFF2-40B4-BE49-F238E27FC236}">
                <a16:creationId xmlns:a16="http://schemas.microsoft.com/office/drawing/2014/main" id="{4E9FC532-9F35-4373-B52A-070070382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6" y="5300663"/>
            <a:ext cx="142875" cy="144462"/>
          </a:xfrm>
          <a:prstGeom prst="ellipse">
            <a:avLst/>
          </a:prstGeom>
          <a:solidFill>
            <a:srgbClr val="0000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1158" name="Line 22">
            <a:extLst>
              <a:ext uri="{FF2B5EF4-FFF2-40B4-BE49-F238E27FC236}">
                <a16:creationId xmlns:a16="http://schemas.microsoft.com/office/drawing/2014/main" id="{AF6F91BA-F0C2-456C-B4FC-F36771DCB1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1" y="5373688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1159" name="Line 23">
            <a:extLst>
              <a:ext uri="{FF2B5EF4-FFF2-40B4-BE49-F238E27FC236}">
                <a16:creationId xmlns:a16="http://schemas.microsoft.com/office/drawing/2014/main" id="{6DE7FB3A-BC1E-48D7-AFD1-AECA5C2D0E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3933826"/>
            <a:ext cx="0" cy="14398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8452" name="Text Box 24">
            <a:extLst>
              <a:ext uri="{FF2B5EF4-FFF2-40B4-BE49-F238E27FC236}">
                <a16:creationId xmlns:a16="http://schemas.microsoft.com/office/drawing/2014/main" id="{9B70F7FB-8EA9-4AC5-828E-5499BEC20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2264" y="3860801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x</a:t>
            </a:r>
          </a:p>
        </p:txBody>
      </p:sp>
      <p:sp>
        <p:nvSpPr>
          <p:cNvPr id="18453" name="Text Box 25">
            <a:extLst>
              <a:ext uri="{FF2B5EF4-FFF2-40B4-BE49-F238E27FC236}">
                <a16:creationId xmlns:a16="http://schemas.microsoft.com/office/drawing/2014/main" id="{927337DC-0993-480D-B2B5-89493B6D26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3476" y="3213101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8454" name="Text Box 26">
            <a:extLst>
              <a:ext uri="{FF2B5EF4-FFF2-40B4-BE49-F238E27FC236}">
                <a16:creationId xmlns:a16="http://schemas.microsoft.com/office/drawing/2014/main" id="{F4243359-3CC7-422A-B24C-C834544BB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1" y="3213101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y</a:t>
            </a:r>
          </a:p>
        </p:txBody>
      </p:sp>
      <p:sp>
        <p:nvSpPr>
          <p:cNvPr id="91163" name="Text Box 27">
            <a:extLst>
              <a:ext uri="{FF2B5EF4-FFF2-40B4-BE49-F238E27FC236}">
                <a16:creationId xmlns:a16="http://schemas.microsoft.com/office/drawing/2014/main" id="{5F38765A-3D5C-4F1E-8F1F-7EE7119CD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664" y="3860801"/>
            <a:ext cx="2873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FF00"/>
                </a:solidFill>
              </a:rPr>
              <a:t>y</a:t>
            </a:r>
          </a:p>
        </p:txBody>
      </p:sp>
      <p:sp>
        <p:nvSpPr>
          <p:cNvPr id="91164" name="Text Box 28">
            <a:extLst>
              <a:ext uri="{FF2B5EF4-FFF2-40B4-BE49-F238E27FC236}">
                <a16:creationId xmlns:a16="http://schemas.microsoft.com/office/drawing/2014/main" id="{9D85B84B-380F-487B-9529-F55470082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0" y="2349501"/>
            <a:ext cx="287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FF00"/>
                </a:solidFill>
              </a:rPr>
              <a:t>x</a:t>
            </a:r>
          </a:p>
        </p:txBody>
      </p:sp>
      <p:sp>
        <p:nvSpPr>
          <p:cNvPr id="91165" name="Text Box 29">
            <a:extLst>
              <a:ext uri="{FF2B5EF4-FFF2-40B4-BE49-F238E27FC236}">
                <a16:creationId xmlns:a16="http://schemas.microsoft.com/office/drawing/2014/main" id="{C7D16806-0013-4A7C-859F-7792CD5933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114" y="3860801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D7380D"/>
                </a:solidFill>
              </a:rPr>
              <a:t>-y</a:t>
            </a:r>
          </a:p>
        </p:txBody>
      </p:sp>
      <p:sp>
        <p:nvSpPr>
          <p:cNvPr id="91166" name="Text Box 30">
            <a:extLst>
              <a:ext uri="{FF2B5EF4-FFF2-40B4-BE49-F238E27FC236}">
                <a16:creationId xmlns:a16="http://schemas.microsoft.com/office/drawing/2014/main" id="{B1026257-C419-4403-8119-DC7B633A9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5275" y="515778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D7380D"/>
                </a:solidFill>
              </a:rPr>
              <a:t>-x</a:t>
            </a:r>
          </a:p>
        </p:txBody>
      </p:sp>
      <p:sp>
        <p:nvSpPr>
          <p:cNvPr id="91167" name="AutoShape 3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688144DD-9DA1-49D8-8249-77E9C5FF4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260351"/>
            <a:ext cx="6553200" cy="576263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r>
              <a:rPr lang="en-US" altLang="en-US" sz="24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 Refleksi Terhadap Garis y=x, Notasi M </a:t>
            </a:r>
            <a:r>
              <a:rPr lang="en-US" altLang="en-US" sz="2400" baseline="-25000">
                <a:solidFill>
                  <a:srgbClr val="00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 = x</a:t>
            </a:r>
          </a:p>
        </p:txBody>
      </p:sp>
      <p:sp>
        <p:nvSpPr>
          <p:cNvPr id="91169" name="AutoShape 33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82ED6E7-4474-4F30-BA79-9F9FC9FAD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908051"/>
            <a:ext cx="6553200" cy="576263"/>
          </a:xfrm>
          <a:prstGeom prst="actionButtonBlank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D7380D"/>
                </a:solidFill>
              </a:rPr>
              <a:t>5) Refleksi Terhadap Garis y=-x, Notasi M </a:t>
            </a:r>
            <a:r>
              <a:rPr lang="en-US" altLang="en-US" sz="2400" baseline="-25000">
                <a:solidFill>
                  <a:srgbClr val="D7380D"/>
                </a:solidFill>
              </a:rPr>
              <a:t>Y = -x</a:t>
            </a:r>
          </a:p>
        </p:txBody>
      </p:sp>
      <p:sp>
        <p:nvSpPr>
          <p:cNvPr id="91170" name="Text Box 34">
            <a:extLst>
              <a:ext uri="{FF2B5EF4-FFF2-40B4-BE49-F238E27FC236}">
                <a16:creationId xmlns:a16="http://schemas.microsoft.com/office/drawing/2014/main" id="{7B7942A0-15D8-4F73-935E-3E293972C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664" y="1989138"/>
            <a:ext cx="936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FF00"/>
                </a:solidFill>
              </a:rPr>
              <a:t>P</a:t>
            </a:r>
            <a:r>
              <a:rPr lang="en-US" altLang="en-US" b="1" baseline="-25000">
                <a:solidFill>
                  <a:srgbClr val="00FF00"/>
                </a:solidFill>
              </a:rPr>
              <a:t>4</a:t>
            </a:r>
            <a:r>
              <a:rPr lang="en-US" altLang="en-US" b="1">
                <a:solidFill>
                  <a:srgbClr val="00FF00"/>
                </a:solidFill>
              </a:rPr>
              <a:t>(y,x)</a:t>
            </a:r>
          </a:p>
        </p:txBody>
      </p:sp>
      <p:sp>
        <p:nvSpPr>
          <p:cNvPr id="18462" name="Text Box 35">
            <a:extLst>
              <a:ext uri="{FF2B5EF4-FFF2-40B4-BE49-F238E27FC236}">
                <a16:creationId xmlns:a16="http://schemas.microsoft.com/office/drawing/2014/main" id="{94ED0163-6800-47D6-9015-8FC7B6C453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0" y="2924176"/>
            <a:ext cx="935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P(x,y)</a:t>
            </a:r>
          </a:p>
        </p:txBody>
      </p:sp>
      <p:sp>
        <p:nvSpPr>
          <p:cNvPr id="91172" name="Text Box 36">
            <a:extLst>
              <a:ext uri="{FF2B5EF4-FFF2-40B4-BE49-F238E27FC236}">
                <a16:creationId xmlns:a16="http://schemas.microsoft.com/office/drawing/2014/main" id="{BE1ADF6A-3F66-44D4-B67A-133156566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67213" y="5589588"/>
            <a:ext cx="1223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D7380D"/>
                </a:solidFill>
              </a:rPr>
              <a:t>P</a:t>
            </a:r>
            <a:r>
              <a:rPr lang="en-US" altLang="en-US" b="1" baseline="-25000">
                <a:solidFill>
                  <a:srgbClr val="D7380D"/>
                </a:solidFill>
              </a:rPr>
              <a:t>5</a:t>
            </a:r>
            <a:r>
              <a:rPr lang="en-US" altLang="en-US" b="1">
                <a:solidFill>
                  <a:srgbClr val="D7380D"/>
                </a:solidFill>
              </a:rPr>
              <a:t>(-y,-x)</a:t>
            </a:r>
          </a:p>
        </p:txBody>
      </p:sp>
      <p:sp>
        <p:nvSpPr>
          <p:cNvPr id="91173" name="Text Box 37">
            <a:extLst>
              <a:ext uri="{FF2B5EF4-FFF2-40B4-BE49-F238E27FC236}">
                <a16:creationId xmlns:a16="http://schemas.microsoft.com/office/drawing/2014/main" id="{649EFEEB-DAE0-47DB-BCF2-07EFF9E17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2133601"/>
            <a:ext cx="863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FF00"/>
                </a:solidFill>
              </a:rPr>
              <a:t>P(x,y)</a:t>
            </a:r>
          </a:p>
        </p:txBody>
      </p:sp>
      <p:sp>
        <p:nvSpPr>
          <p:cNvPr id="91174" name="Line 38">
            <a:extLst>
              <a:ext uri="{FF2B5EF4-FFF2-40B4-BE49-F238E27FC236}">
                <a16:creationId xmlns:a16="http://schemas.microsoft.com/office/drawing/2014/main" id="{3118DB04-7FDB-4214-87C3-888575D05E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11451" y="2349500"/>
            <a:ext cx="792163" cy="0"/>
          </a:xfrm>
          <a:prstGeom prst="line">
            <a:avLst/>
          </a:prstGeom>
          <a:noFill/>
          <a:ln w="9525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1175" name="Text Box 39">
            <a:extLst>
              <a:ext uri="{FF2B5EF4-FFF2-40B4-BE49-F238E27FC236}">
                <a16:creationId xmlns:a16="http://schemas.microsoft.com/office/drawing/2014/main" id="{FF719571-2A43-490A-8184-DB394E13FC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0" y="1916113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FF00"/>
                </a:solidFill>
              </a:rPr>
              <a:t>M </a:t>
            </a:r>
            <a:r>
              <a:rPr lang="en-US" altLang="en-US" baseline="-25000">
                <a:solidFill>
                  <a:srgbClr val="00FF00"/>
                </a:solidFill>
              </a:rPr>
              <a:t>y=x</a:t>
            </a:r>
          </a:p>
        </p:txBody>
      </p:sp>
      <p:sp>
        <p:nvSpPr>
          <p:cNvPr id="91176" name="Text Box 40">
            <a:extLst>
              <a:ext uri="{FF2B5EF4-FFF2-40B4-BE49-F238E27FC236}">
                <a16:creationId xmlns:a16="http://schemas.microsoft.com/office/drawing/2014/main" id="{981B5981-0762-444E-B7A1-6ED0FDEFA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0" y="2133601"/>
            <a:ext cx="935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FF00"/>
                </a:solidFill>
              </a:rPr>
              <a:t>P’(y,x)</a:t>
            </a:r>
          </a:p>
        </p:txBody>
      </p:sp>
      <p:sp>
        <p:nvSpPr>
          <p:cNvPr id="91177" name="Text Box 41">
            <a:extLst>
              <a:ext uri="{FF2B5EF4-FFF2-40B4-BE49-F238E27FC236}">
                <a16:creationId xmlns:a16="http://schemas.microsoft.com/office/drawing/2014/main" id="{A005C6D2-BE46-40D5-B46C-D6A0227419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5157788"/>
            <a:ext cx="9350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D7380D"/>
                </a:solidFill>
              </a:rPr>
              <a:t>P(x,y)</a:t>
            </a:r>
          </a:p>
        </p:txBody>
      </p:sp>
      <p:sp>
        <p:nvSpPr>
          <p:cNvPr id="91178" name="Text Box 42">
            <a:extLst>
              <a:ext uri="{FF2B5EF4-FFF2-40B4-BE49-F238E27FC236}">
                <a16:creationId xmlns:a16="http://schemas.microsoft.com/office/drawing/2014/main" id="{854D5EC5-9CEA-45F7-A502-EBE69216F4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0014" y="4941888"/>
            <a:ext cx="936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D7380D"/>
                </a:solidFill>
              </a:rPr>
              <a:t>M </a:t>
            </a:r>
            <a:r>
              <a:rPr lang="en-US" altLang="en-US" baseline="-25000">
                <a:solidFill>
                  <a:srgbClr val="D7380D"/>
                </a:solidFill>
              </a:rPr>
              <a:t>y=-x</a:t>
            </a:r>
          </a:p>
        </p:txBody>
      </p:sp>
      <p:sp>
        <p:nvSpPr>
          <p:cNvPr id="91179" name="Line 43">
            <a:extLst>
              <a:ext uri="{FF2B5EF4-FFF2-40B4-BE49-F238E27FC236}">
                <a16:creationId xmlns:a16="http://schemas.microsoft.com/office/drawing/2014/main" id="{866F476C-FD16-4A94-B81B-4DE77689A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40014" y="5373688"/>
            <a:ext cx="649287" cy="0"/>
          </a:xfrm>
          <a:prstGeom prst="line">
            <a:avLst/>
          </a:prstGeom>
          <a:noFill/>
          <a:ln w="9525">
            <a:solidFill>
              <a:srgbClr val="D7380D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1181" name="Text Box 45">
            <a:extLst>
              <a:ext uri="{FF2B5EF4-FFF2-40B4-BE49-F238E27FC236}">
                <a16:creationId xmlns:a16="http://schemas.microsoft.com/office/drawing/2014/main" id="{8263B3D1-6A12-43BF-8E28-202278310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5157788"/>
            <a:ext cx="1079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D7380D"/>
                </a:solidFill>
              </a:rPr>
              <a:t>P’(-y,-x)</a:t>
            </a:r>
          </a:p>
        </p:txBody>
      </p:sp>
      <p:sp>
        <p:nvSpPr>
          <p:cNvPr id="91182" name="Freeform 46">
            <a:extLst>
              <a:ext uri="{FF2B5EF4-FFF2-40B4-BE49-F238E27FC236}">
                <a16:creationId xmlns:a16="http://schemas.microsoft.com/office/drawing/2014/main" id="{0CD4610E-172F-4A9B-A757-983E7C40AA5C}"/>
              </a:ext>
            </a:extLst>
          </p:cNvPr>
          <p:cNvSpPr>
            <a:spLocks/>
          </p:cNvSpPr>
          <p:nvPr/>
        </p:nvSpPr>
        <p:spPr bwMode="auto">
          <a:xfrm>
            <a:off x="1774826" y="1989139"/>
            <a:ext cx="2682875" cy="719137"/>
          </a:xfrm>
          <a:custGeom>
            <a:avLst/>
            <a:gdLst>
              <a:gd name="T0" fmla="*/ 0 w 1690"/>
              <a:gd name="T1" fmla="*/ 0 h 453"/>
              <a:gd name="T2" fmla="*/ 0 w 1690"/>
              <a:gd name="T3" fmla="*/ 719137 h 453"/>
              <a:gd name="T4" fmla="*/ 2665413 w 1690"/>
              <a:gd name="T5" fmla="*/ 719137 h 453"/>
              <a:gd name="T6" fmla="*/ 2682875 w 1690"/>
              <a:gd name="T7" fmla="*/ 44450 h 45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90" h="453">
                <a:moveTo>
                  <a:pt x="0" y="0"/>
                </a:moveTo>
                <a:lnTo>
                  <a:pt x="0" y="453"/>
                </a:lnTo>
                <a:lnTo>
                  <a:pt x="1679" y="453"/>
                </a:lnTo>
                <a:lnTo>
                  <a:pt x="1690" y="2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1183" name="Freeform 47">
            <a:extLst>
              <a:ext uri="{FF2B5EF4-FFF2-40B4-BE49-F238E27FC236}">
                <a16:creationId xmlns:a16="http://schemas.microsoft.com/office/drawing/2014/main" id="{10337CFA-CA6C-434C-AA64-F2FA5E528366}"/>
              </a:ext>
            </a:extLst>
          </p:cNvPr>
          <p:cNvSpPr>
            <a:spLocks/>
          </p:cNvSpPr>
          <p:nvPr/>
        </p:nvSpPr>
        <p:spPr bwMode="auto">
          <a:xfrm>
            <a:off x="1774826" y="4981576"/>
            <a:ext cx="2601913" cy="608013"/>
          </a:xfrm>
          <a:custGeom>
            <a:avLst/>
            <a:gdLst>
              <a:gd name="T0" fmla="*/ 0 w 1639"/>
              <a:gd name="T1" fmla="*/ 31750 h 383"/>
              <a:gd name="T2" fmla="*/ 0 w 1639"/>
              <a:gd name="T3" fmla="*/ 608013 h 383"/>
              <a:gd name="T4" fmla="*/ 2592388 w 1639"/>
              <a:gd name="T5" fmla="*/ 608013 h 383"/>
              <a:gd name="T6" fmla="*/ 2592388 w 1639"/>
              <a:gd name="T7" fmla="*/ 31750 h 383"/>
              <a:gd name="T8" fmla="*/ 2601913 w 1639"/>
              <a:gd name="T9" fmla="*/ 0 h 3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639" h="383">
                <a:moveTo>
                  <a:pt x="0" y="20"/>
                </a:moveTo>
                <a:lnTo>
                  <a:pt x="0" y="383"/>
                </a:lnTo>
                <a:lnTo>
                  <a:pt x="1633" y="383"/>
                </a:lnTo>
                <a:lnTo>
                  <a:pt x="1633" y="20"/>
                </a:lnTo>
                <a:cubicBezTo>
                  <a:pt x="1635" y="13"/>
                  <a:pt x="1637" y="7"/>
                  <a:pt x="1639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1184" name="Text Box 48">
            <a:extLst>
              <a:ext uri="{FF2B5EF4-FFF2-40B4-BE49-F238E27FC236}">
                <a16:creationId xmlns:a16="http://schemas.microsoft.com/office/drawing/2014/main" id="{5CAB9954-7F1C-4F05-BBC1-3A6AF5DCA6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2626" y="4797426"/>
            <a:ext cx="3311525" cy="160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>
                <a:solidFill>
                  <a:srgbClr val="FFFF00"/>
                </a:solidFill>
              </a:rPr>
              <a:t>Catatan: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 i="1">
                <a:solidFill>
                  <a:srgbClr val="990000"/>
                </a:solidFill>
              </a:rPr>
              <a:t>Hati-hati bahwa refleksi terhadap garis y=-x seolah mirip dengan refleksi terhadap pusat koordinat!</a:t>
            </a:r>
          </a:p>
        </p:txBody>
      </p:sp>
      <p:sp>
        <p:nvSpPr>
          <p:cNvPr id="18475" name="Text Box 49">
            <a:extLst>
              <a:ext uri="{FF2B5EF4-FFF2-40B4-BE49-F238E27FC236}">
                <a16:creationId xmlns:a16="http://schemas.microsoft.com/office/drawing/2014/main" id="{C552A36F-A909-4618-92DB-F76AFD3D8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5" y="2924176"/>
            <a:ext cx="10810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FF"/>
                </a:solidFill>
              </a:rPr>
              <a:t>y = -x</a:t>
            </a:r>
          </a:p>
        </p:txBody>
      </p:sp>
      <p:sp>
        <p:nvSpPr>
          <p:cNvPr id="18476" name="AutoShape 5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2CBA2671-1232-4BC7-8282-73ABAEBBBE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714" y="1"/>
            <a:ext cx="395287" cy="40481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77" name="AutoShape 52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E8894D87-414F-4619-B94B-E2E1EAD5A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913" y="1"/>
            <a:ext cx="431800" cy="4048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8478" name="AutoShape 5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2AE5F39-C666-4024-8D3A-6FBF6A5BC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4" y="1"/>
            <a:ext cx="433387" cy="40481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116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6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116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1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1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11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0"/>
                                        <p:tgtEl>
                                          <p:spTgt spid="91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1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91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500"/>
                                        <p:tgtEl>
                                          <p:spTgt spid="91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1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1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1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1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1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1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1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91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1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1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91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1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1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91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11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4" dur="500"/>
                                        <p:tgtEl>
                                          <p:spTgt spid="91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911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91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91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6" dur="1000"/>
                                        <p:tgtEl>
                                          <p:spTgt spid="91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91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91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1" dur="3000"/>
                                        <p:tgtEl>
                                          <p:spTgt spid="91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91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1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1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1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91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91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91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91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91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2" dur="1000"/>
                                        <p:tgtEl>
                                          <p:spTgt spid="91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91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91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91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91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9" dur="500"/>
                                        <p:tgtEl>
                                          <p:spTgt spid="91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11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63" grpId="0"/>
      <p:bldP spid="91164" grpId="0"/>
      <p:bldP spid="91165" grpId="0"/>
      <p:bldP spid="91166" grpId="0"/>
      <p:bldP spid="91167" grpId="0" uiExpand="1" build="allAtOnce" animBg="1"/>
      <p:bldP spid="91169" grpId="0" animBg="1"/>
      <p:bldP spid="91172" grpId="0"/>
      <p:bldP spid="91175" grpId="0"/>
      <p:bldP spid="91177" grpId="0"/>
      <p:bldP spid="91178" grpId="0"/>
      <p:bldP spid="9118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C4280D5D-1739-45F8-BD4A-775C701C24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1" y="304801"/>
            <a:ext cx="2517775" cy="1431925"/>
          </a:xfrm>
        </p:spPr>
        <p:txBody>
          <a:bodyPr/>
          <a:lstStyle/>
          <a:p>
            <a:r>
              <a:rPr lang="en-US" altLang="en-US">
                <a:solidFill>
                  <a:srgbClr val="FF3300"/>
                </a:solidFill>
              </a:rPr>
              <a:t>Contoh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77B1E589-AD95-4671-83BB-17A22753CA5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4000"/>
              <a:t>Tentukan bayangan lingkaran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000"/>
              <a:t>	</a:t>
            </a:r>
            <a:r>
              <a:rPr lang="en-US" altLang="en-US" sz="4000">
                <a:solidFill>
                  <a:srgbClr val="00FF00"/>
                </a:solidFill>
              </a:rPr>
              <a:t>x</a:t>
            </a:r>
            <a:r>
              <a:rPr lang="en-US" altLang="en-US" sz="4000" baseline="30000">
                <a:solidFill>
                  <a:srgbClr val="00FF00"/>
                </a:solidFill>
              </a:rPr>
              <a:t>2</a:t>
            </a:r>
            <a:r>
              <a:rPr lang="en-US" altLang="en-US" sz="4000">
                <a:solidFill>
                  <a:srgbClr val="00FF00"/>
                </a:solidFill>
              </a:rPr>
              <a:t>+y</a:t>
            </a:r>
            <a:r>
              <a:rPr lang="en-US" altLang="en-US" sz="4000" baseline="30000">
                <a:solidFill>
                  <a:srgbClr val="00FF00"/>
                </a:solidFill>
              </a:rPr>
              <a:t>2</a:t>
            </a:r>
            <a:r>
              <a:rPr lang="en-US" altLang="en-US" sz="4000">
                <a:solidFill>
                  <a:srgbClr val="00FF00"/>
                </a:solidFill>
              </a:rPr>
              <a:t>-10x+2y+7=0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000"/>
              <a:t>	Jika dicerminkan terhadap garis </a:t>
            </a:r>
            <a:r>
              <a:rPr lang="en-US" altLang="en-US" sz="4000">
                <a:solidFill>
                  <a:srgbClr val="FFFF00"/>
                </a:solidFill>
              </a:rPr>
              <a:t>y+x=0</a:t>
            </a:r>
            <a:r>
              <a:rPr lang="en-US" altLang="en-US" sz="4000"/>
              <a:t>!</a:t>
            </a:r>
          </a:p>
        </p:txBody>
      </p:sp>
      <p:sp>
        <p:nvSpPr>
          <p:cNvPr id="19460" name="AutoShape 5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42D16C9-97BB-4AFD-BC9B-525C4440A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714" y="1"/>
            <a:ext cx="395287" cy="40481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1" name="AutoShape 6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4317C6C-9561-4DAD-94D3-0C6DBA792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913" y="1"/>
            <a:ext cx="431800" cy="4048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2" name="AutoShape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D32D2BF-459A-4DF4-8E8B-5A38C9C94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4" y="1"/>
            <a:ext cx="433387" cy="40481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1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850EF0DF-18EE-4FC5-B3AA-3762FA9597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47850" y="333376"/>
            <a:ext cx="6096000" cy="792163"/>
          </a:xfrm>
        </p:spPr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Penyelesaian: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EF85E868-CE62-44FC-B882-1BA29F503C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47850" y="1196975"/>
            <a:ext cx="82804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None/>
              <a:defRPr/>
            </a:pPr>
            <a:r>
              <a:rPr lang="en-US" altLang="en-US" sz="1800"/>
              <a:t>	</a:t>
            </a:r>
            <a:r>
              <a:rPr lang="en-US" altLang="en-US" sz="2400"/>
              <a:t>Garis </a:t>
            </a:r>
            <a:r>
              <a:rPr lang="en-US" altLang="en-US" sz="2400">
                <a:solidFill>
                  <a:srgbClr val="00FFFF"/>
                </a:solidFill>
              </a:rPr>
              <a:t>y+x=0</a:t>
            </a:r>
            <a:r>
              <a:rPr lang="en-US" altLang="en-US" sz="2400"/>
              <a:t> identik dengan </a:t>
            </a:r>
            <a:r>
              <a:rPr lang="en-US" altLang="en-US" sz="2400">
                <a:solidFill>
                  <a:srgbClr val="00FFFF"/>
                </a:solidFill>
              </a:rPr>
              <a:t>y=-x.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/>
              <a:t>	Refleksi titik (x,y) terhadap garis y=-x ditentukan sebagai berikut: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/>
              <a:t>	</a:t>
            </a:r>
            <a:r>
              <a:rPr lang="en-US" altLang="en-US" sz="2400">
                <a:solidFill>
                  <a:srgbClr val="FF0066"/>
                </a:solidFill>
              </a:rPr>
              <a:t>x’ </a:t>
            </a:r>
            <a:r>
              <a:rPr lang="en-US" altLang="en-US" sz="2400"/>
              <a:t>= -y sehingga y = </a:t>
            </a:r>
            <a:r>
              <a:rPr lang="en-US" altLang="en-US" sz="2400">
                <a:solidFill>
                  <a:srgbClr val="FF0066"/>
                </a:solidFill>
              </a:rPr>
              <a:t>-x’</a:t>
            </a:r>
            <a:r>
              <a:rPr lang="en-US" altLang="en-US" sz="2400"/>
              <a:t>, dan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/>
              <a:t>	</a:t>
            </a:r>
            <a:r>
              <a:rPr lang="en-US" altLang="en-US" sz="2400">
                <a:solidFill>
                  <a:srgbClr val="FF0066"/>
                </a:solidFill>
              </a:rPr>
              <a:t>y’</a:t>
            </a:r>
            <a:r>
              <a:rPr lang="en-US" altLang="en-US" sz="2400"/>
              <a:t> = -x sehingga x = </a:t>
            </a:r>
            <a:r>
              <a:rPr lang="en-US" altLang="en-US" sz="2400">
                <a:solidFill>
                  <a:srgbClr val="FF0066"/>
                </a:solidFill>
              </a:rPr>
              <a:t>-y’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/>
              <a:t>	</a:t>
            </a:r>
            <a:r>
              <a:rPr lang="en-US" altLang="en-US" sz="2400" i="1"/>
              <a:t>(selanjutnya tanda “aksen” dihilangkan).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/>
              <a:t>	Bayangan lingkaran menjadi: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1800"/>
              <a:t>	 </a:t>
            </a:r>
            <a:r>
              <a:rPr lang="en-US" altLang="en-US" sz="2400">
                <a:solidFill>
                  <a:srgbClr val="00FF00"/>
                </a:solidFill>
              </a:rPr>
              <a:t>(</a:t>
            </a:r>
            <a:r>
              <a:rPr lang="en-US" altLang="en-US" sz="2400">
                <a:solidFill>
                  <a:srgbClr val="FF0066"/>
                </a:solidFill>
              </a:rPr>
              <a:t>-y</a:t>
            </a:r>
            <a:r>
              <a:rPr lang="en-US" altLang="en-US" sz="2400">
                <a:solidFill>
                  <a:srgbClr val="00FF00"/>
                </a:solidFill>
              </a:rPr>
              <a:t>)</a:t>
            </a:r>
            <a:r>
              <a:rPr lang="en-US" altLang="en-US" sz="2400" baseline="30000">
                <a:solidFill>
                  <a:srgbClr val="FF0066"/>
                </a:solidFill>
              </a:rPr>
              <a:t>2</a:t>
            </a:r>
            <a:r>
              <a:rPr lang="en-US" altLang="en-US" sz="2400">
                <a:solidFill>
                  <a:srgbClr val="00FF00"/>
                </a:solidFill>
              </a:rPr>
              <a:t>+(</a:t>
            </a:r>
            <a:r>
              <a:rPr lang="en-US" altLang="en-US" sz="2400">
                <a:solidFill>
                  <a:srgbClr val="FF0066"/>
                </a:solidFill>
              </a:rPr>
              <a:t>-x</a:t>
            </a:r>
            <a:r>
              <a:rPr lang="en-US" altLang="en-US" sz="2400">
                <a:solidFill>
                  <a:srgbClr val="00FF00"/>
                </a:solidFill>
              </a:rPr>
              <a:t>)</a:t>
            </a:r>
            <a:r>
              <a:rPr lang="en-US" altLang="en-US" sz="2400" baseline="30000">
                <a:solidFill>
                  <a:srgbClr val="00FF00"/>
                </a:solidFill>
              </a:rPr>
              <a:t>2</a:t>
            </a:r>
            <a:r>
              <a:rPr lang="en-US" altLang="en-US" sz="2400">
                <a:solidFill>
                  <a:srgbClr val="00FF00"/>
                </a:solidFill>
              </a:rPr>
              <a:t>-10(</a:t>
            </a:r>
            <a:r>
              <a:rPr lang="en-US" altLang="en-US" sz="2400">
                <a:solidFill>
                  <a:srgbClr val="FF0066"/>
                </a:solidFill>
              </a:rPr>
              <a:t>-y</a:t>
            </a:r>
            <a:r>
              <a:rPr lang="en-US" altLang="en-US" sz="2400">
                <a:solidFill>
                  <a:srgbClr val="00FF00"/>
                </a:solidFill>
              </a:rPr>
              <a:t>)+2(</a:t>
            </a:r>
            <a:r>
              <a:rPr lang="en-US" altLang="en-US" sz="2400">
                <a:solidFill>
                  <a:srgbClr val="FF0066"/>
                </a:solidFill>
              </a:rPr>
              <a:t>-x</a:t>
            </a:r>
            <a:r>
              <a:rPr lang="en-US" altLang="en-US" sz="2400">
                <a:solidFill>
                  <a:srgbClr val="00FF00"/>
                </a:solidFill>
              </a:rPr>
              <a:t>)+7=0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 b="1">
                <a:solidFill>
                  <a:srgbClr val="FF0066"/>
                </a:solidFill>
              </a:rPr>
              <a:t>	y</a:t>
            </a:r>
            <a:r>
              <a:rPr lang="en-US" altLang="en-US" sz="2400" b="1" baseline="30000">
                <a:solidFill>
                  <a:srgbClr val="FF0066"/>
                </a:solidFill>
              </a:rPr>
              <a:t>2</a:t>
            </a:r>
            <a:r>
              <a:rPr lang="en-US" altLang="en-US" sz="2400" b="1">
                <a:solidFill>
                  <a:srgbClr val="FF0066"/>
                </a:solidFill>
              </a:rPr>
              <a:t>+x</a:t>
            </a:r>
            <a:r>
              <a:rPr lang="en-US" altLang="en-US" sz="2400" b="1" baseline="30000">
                <a:solidFill>
                  <a:srgbClr val="FF0066"/>
                </a:solidFill>
              </a:rPr>
              <a:t>2</a:t>
            </a:r>
            <a:r>
              <a:rPr lang="en-US" altLang="en-US" sz="2400" b="1">
                <a:solidFill>
                  <a:srgbClr val="FF0066"/>
                </a:solidFill>
              </a:rPr>
              <a:t>+10y-2x+7=0</a:t>
            </a:r>
          </a:p>
          <a:p>
            <a:pPr>
              <a:lnSpc>
                <a:spcPct val="80000"/>
              </a:lnSpc>
              <a:buNone/>
              <a:defRPr/>
            </a:pPr>
            <a:endParaRPr lang="en-US" altLang="en-US" sz="2400">
              <a:solidFill>
                <a:srgbClr val="00FF00"/>
              </a:solidFill>
            </a:endParaRP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>
                <a:solidFill>
                  <a:srgbClr val="00FF00"/>
                </a:solidFill>
              </a:rPr>
              <a:t>	Diperoleh persamaan baru, sebagai bayangan dari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>
                <a:solidFill>
                  <a:srgbClr val="00FF00"/>
                </a:solidFill>
              </a:rPr>
              <a:t>	lingkaran x</a:t>
            </a:r>
            <a:r>
              <a:rPr lang="en-US" altLang="en-US" sz="2400" baseline="30000">
                <a:solidFill>
                  <a:srgbClr val="00FF00"/>
                </a:solidFill>
              </a:rPr>
              <a:t>2</a:t>
            </a:r>
            <a:r>
              <a:rPr lang="en-US" altLang="en-US" sz="2400">
                <a:solidFill>
                  <a:srgbClr val="00FF00"/>
                </a:solidFill>
              </a:rPr>
              <a:t>+y</a:t>
            </a:r>
            <a:r>
              <a:rPr lang="en-US" altLang="en-US" sz="2400" baseline="30000">
                <a:solidFill>
                  <a:srgbClr val="00FF00"/>
                </a:solidFill>
              </a:rPr>
              <a:t>2</a:t>
            </a:r>
            <a:r>
              <a:rPr lang="en-US" altLang="en-US" sz="2400">
                <a:solidFill>
                  <a:srgbClr val="00FF00"/>
                </a:solidFill>
              </a:rPr>
              <a:t>-10x+2y+7=0 yaitu: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US" altLang="en-US" sz="2400">
                <a:solidFill>
                  <a:srgbClr val="00FF00"/>
                </a:solidFill>
              </a:rPr>
              <a:t>	</a:t>
            </a:r>
          </a:p>
        </p:txBody>
      </p:sp>
      <p:sp>
        <p:nvSpPr>
          <p:cNvPr id="131076" name="Rectangle 4">
            <a:extLst>
              <a:ext uri="{FF2B5EF4-FFF2-40B4-BE49-F238E27FC236}">
                <a16:creationId xmlns:a16="http://schemas.microsoft.com/office/drawing/2014/main" id="{B7B7CEBC-C155-407B-B0EC-E392E2713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4114" y="5661025"/>
            <a:ext cx="4103687" cy="431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FF0066"/>
                </a:solidFill>
              </a:rPr>
              <a:t>x</a:t>
            </a:r>
            <a:r>
              <a:rPr lang="en-US" altLang="en-US" sz="2400" b="1" baseline="30000">
                <a:solidFill>
                  <a:srgbClr val="FF0066"/>
                </a:solidFill>
              </a:rPr>
              <a:t>2</a:t>
            </a:r>
            <a:r>
              <a:rPr lang="en-US" altLang="en-US" sz="2400" b="1">
                <a:solidFill>
                  <a:srgbClr val="FF0066"/>
                </a:solidFill>
              </a:rPr>
              <a:t>+y</a:t>
            </a:r>
            <a:r>
              <a:rPr lang="en-US" altLang="en-US" sz="2400" b="1" baseline="30000">
                <a:solidFill>
                  <a:srgbClr val="FF0066"/>
                </a:solidFill>
              </a:rPr>
              <a:t>2</a:t>
            </a:r>
            <a:r>
              <a:rPr lang="en-US" altLang="en-US" sz="2400" b="1">
                <a:solidFill>
                  <a:srgbClr val="FF0066"/>
                </a:solidFill>
              </a:rPr>
              <a:t>-2x+10y+7=0</a:t>
            </a:r>
            <a:endParaRPr lang="en-US" altLang="en-US" sz="2400"/>
          </a:p>
        </p:txBody>
      </p:sp>
      <p:sp>
        <p:nvSpPr>
          <p:cNvPr id="131077" name="Line 5">
            <a:extLst>
              <a:ext uri="{FF2B5EF4-FFF2-40B4-BE49-F238E27FC236}">
                <a16:creationId xmlns:a16="http://schemas.microsoft.com/office/drawing/2014/main" id="{F8D6B1EE-5450-41DF-8A37-819D26611B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8075" y="5516563"/>
            <a:ext cx="1944688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0486" name="AutoShape 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FA2A799-CC54-4117-B7E8-DB11DDFFB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714" y="1"/>
            <a:ext cx="395287" cy="40481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87" name="AutoShape 8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24E4EE7-699A-42E0-A810-08ABFEF1B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913" y="1"/>
            <a:ext cx="431800" cy="4048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88" name="AutoShape 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7E614FA-A96D-4D86-B96A-7B45C74A0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4" y="1"/>
            <a:ext cx="433387" cy="40481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9" dur="500"/>
                                        <p:tgtEl>
                                          <p:spTgt spid="13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3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/>
      <p:bldP spid="13107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2" name="Text Box 4">
            <a:extLst>
              <a:ext uri="{FF2B5EF4-FFF2-40B4-BE49-F238E27FC236}">
                <a16:creationId xmlns:a16="http://schemas.microsoft.com/office/drawing/2014/main" id="{5050248E-E4CE-44C0-86F6-ED395FA2D2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404813"/>
            <a:ext cx="80645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6) Refleksi terhadap garis x=m, Notasi M </a:t>
            </a:r>
            <a:r>
              <a:rPr lang="en-US" altLang="en-US" sz="2800" b="1" baseline="-2500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x=m</a:t>
            </a:r>
            <a:endParaRPr lang="en-US" altLang="en-US" sz="2800" b="1" baseline="-25000">
              <a:solidFill>
                <a:srgbClr val="00CC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7" name="Line 6">
            <a:extLst>
              <a:ext uri="{FF2B5EF4-FFF2-40B4-BE49-F238E27FC236}">
                <a16:creationId xmlns:a16="http://schemas.microsoft.com/office/drawing/2014/main" id="{374F1CC4-86EA-459E-980A-6C9CB2493A7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11675" y="5157788"/>
            <a:ext cx="5329238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1508" name="Line 7">
            <a:extLst>
              <a:ext uri="{FF2B5EF4-FFF2-40B4-BE49-F238E27FC236}">
                <a16:creationId xmlns:a16="http://schemas.microsoft.com/office/drawing/2014/main" id="{BAF153A8-EBEA-44DE-8320-C075D8F35F8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159375" y="1989138"/>
            <a:ext cx="0" cy="3744912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1509" name="Oval 8">
            <a:extLst>
              <a:ext uri="{FF2B5EF4-FFF2-40B4-BE49-F238E27FC236}">
                <a16:creationId xmlns:a16="http://schemas.microsoft.com/office/drawing/2014/main" id="{1714DD1A-F64C-491F-B979-DE2A1C767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539" y="4437063"/>
            <a:ext cx="142875" cy="1444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0" name="Line 9">
            <a:extLst>
              <a:ext uri="{FF2B5EF4-FFF2-40B4-BE49-F238E27FC236}">
                <a16:creationId xmlns:a16="http://schemas.microsoft.com/office/drawing/2014/main" id="{392F9CEB-8BBE-47EC-A41D-EE6541B6DF0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3" y="4581525"/>
            <a:ext cx="0" cy="649288"/>
          </a:xfrm>
          <a:prstGeom prst="line">
            <a:avLst/>
          </a:prstGeom>
          <a:noFill/>
          <a:ln w="285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1511" name="Line 10">
            <a:extLst>
              <a:ext uri="{FF2B5EF4-FFF2-40B4-BE49-F238E27FC236}">
                <a16:creationId xmlns:a16="http://schemas.microsoft.com/office/drawing/2014/main" id="{3B58EC1B-01E6-45C4-A0A9-A0365260D8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9375" y="4508500"/>
            <a:ext cx="865188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1512" name="Text Box 11">
            <a:extLst>
              <a:ext uri="{FF2B5EF4-FFF2-40B4-BE49-F238E27FC236}">
                <a16:creationId xmlns:a16="http://schemas.microsoft.com/office/drawing/2014/main" id="{A7643A65-C70E-423C-9F91-18DA9E498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663" y="5157788"/>
            <a:ext cx="3603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x</a:t>
            </a:r>
          </a:p>
        </p:txBody>
      </p:sp>
      <p:sp>
        <p:nvSpPr>
          <p:cNvPr id="21513" name="Text Box 12">
            <a:extLst>
              <a:ext uri="{FF2B5EF4-FFF2-40B4-BE49-F238E27FC236}">
                <a16:creationId xmlns:a16="http://schemas.microsoft.com/office/drawing/2014/main" id="{9384B0BA-5A5E-49B4-B1F6-A3B2A8F766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8" y="4292601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y</a:t>
            </a:r>
          </a:p>
        </p:txBody>
      </p:sp>
      <p:sp>
        <p:nvSpPr>
          <p:cNvPr id="140301" name="Line 13">
            <a:extLst>
              <a:ext uri="{FF2B5EF4-FFF2-40B4-BE49-F238E27FC236}">
                <a16:creationId xmlns:a16="http://schemas.microsoft.com/office/drawing/2014/main" id="{B027A3D3-471F-4737-BCD0-1F199CEE7B4F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5863" y="2565401"/>
            <a:ext cx="0" cy="3095625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40302" name="Line 14">
            <a:extLst>
              <a:ext uri="{FF2B5EF4-FFF2-40B4-BE49-F238E27FC236}">
                <a16:creationId xmlns:a16="http://schemas.microsoft.com/office/drawing/2014/main" id="{0CB941FC-D512-424B-847B-8798EB3A7A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24564" y="4508500"/>
            <a:ext cx="3095625" cy="0"/>
          </a:xfrm>
          <a:prstGeom prst="line">
            <a:avLst/>
          </a:prstGeom>
          <a:noFill/>
          <a:ln w="28575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40303" name="Text Box 15">
            <a:extLst>
              <a:ext uri="{FF2B5EF4-FFF2-40B4-BE49-F238E27FC236}">
                <a16:creationId xmlns:a16="http://schemas.microsoft.com/office/drawing/2014/main" id="{A6602150-9CD5-4795-BC77-E32B90C3A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4063" y="2205038"/>
            <a:ext cx="12954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x = m</a:t>
            </a:r>
          </a:p>
        </p:txBody>
      </p:sp>
      <p:sp>
        <p:nvSpPr>
          <p:cNvPr id="140304" name="Oval 16">
            <a:extLst>
              <a:ext uri="{FF2B5EF4-FFF2-40B4-BE49-F238E27FC236}">
                <a16:creationId xmlns:a16="http://schemas.microsoft.com/office/drawing/2014/main" id="{DEA0048C-5748-4A47-AB29-0540C05BC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5726" y="4437063"/>
            <a:ext cx="142875" cy="1444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0305" name="Line 17">
            <a:extLst>
              <a:ext uri="{FF2B5EF4-FFF2-40B4-BE49-F238E27FC236}">
                <a16:creationId xmlns:a16="http://schemas.microsoft.com/office/drawing/2014/main" id="{70F137D0-9AD3-45EC-B6DF-6674430D8C90}"/>
              </a:ext>
            </a:extLst>
          </p:cNvPr>
          <p:cNvSpPr>
            <a:spLocks noChangeShapeType="1"/>
          </p:cNvSpPr>
          <p:nvPr/>
        </p:nvSpPr>
        <p:spPr bwMode="auto">
          <a:xfrm>
            <a:off x="9048750" y="4508500"/>
            <a:ext cx="0" cy="64928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40306" name="Line 18">
            <a:extLst>
              <a:ext uri="{FF2B5EF4-FFF2-40B4-BE49-F238E27FC236}">
                <a16:creationId xmlns:a16="http://schemas.microsoft.com/office/drawing/2014/main" id="{B329FFCE-D411-4968-8B6A-6B2B71FBE48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2038" y="3644900"/>
            <a:ext cx="3960812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40307" name="Line 19">
            <a:extLst>
              <a:ext uri="{FF2B5EF4-FFF2-40B4-BE49-F238E27FC236}">
                <a16:creationId xmlns:a16="http://schemas.microsoft.com/office/drawing/2014/main" id="{7ED2147E-B88A-487F-858E-420134FCC08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24563" y="2708276"/>
            <a:ext cx="0" cy="1871663"/>
          </a:xfrm>
          <a:prstGeom prst="line">
            <a:avLst/>
          </a:prstGeom>
          <a:noFill/>
          <a:ln w="28575">
            <a:solidFill>
              <a:srgbClr val="00CC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40308" name="Oval 20">
            <a:extLst>
              <a:ext uri="{FF2B5EF4-FFF2-40B4-BE49-F238E27FC236}">
                <a16:creationId xmlns:a16="http://schemas.microsoft.com/office/drawing/2014/main" id="{0B5E9756-8446-43CE-B1FA-74403431C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1539" y="2636838"/>
            <a:ext cx="142875" cy="144462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0309" name="Line 21">
            <a:extLst>
              <a:ext uri="{FF2B5EF4-FFF2-40B4-BE49-F238E27FC236}">
                <a16:creationId xmlns:a16="http://schemas.microsoft.com/office/drawing/2014/main" id="{97C0F3A9-C737-42ED-A93E-600193C20EC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59375" y="2708275"/>
            <a:ext cx="865188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40310" name="AutoShape 22">
            <a:extLst>
              <a:ext uri="{FF2B5EF4-FFF2-40B4-BE49-F238E27FC236}">
                <a16:creationId xmlns:a16="http://schemas.microsoft.com/office/drawing/2014/main" id="{4C12021B-64BF-45B0-AABA-BB6C2D40D6B5}"/>
              </a:ext>
            </a:extLst>
          </p:cNvPr>
          <p:cNvSpPr>
            <a:spLocks/>
          </p:cNvSpPr>
          <p:nvPr/>
        </p:nvSpPr>
        <p:spPr bwMode="auto">
          <a:xfrm rot="16200000">
            <a:off x="6672263" y="4652963"/>
            <a:ext cx="215900" cy="15113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0311" name="AutoShape 23">
            <a:extLst>
              <a:ext uri="{FF2B5EF4-FFF2-40B4-BE49-F238E27FC236}">
                <a16:creationId xmlns:a16="http://schemas.microsoft.com/office/drawing/2014/main" id="{013D6CC0-9614-41F5-B23C-DEC41B6736A3}"/>
              </a:ext>
            </a:extLst>
          </p:cNvPr>
          <p:cNvSpPr>
            <a:spLocks/>
          </p:cNvSpPr>
          <p:nvPr/>
        </p:nvSpPr>
        <p:spPr bwMode="auto">
          <a:xfrm rot="16200000">
            <a:off x="8183563" y="4652963"/>
            <a:ext cx="215900" cy="1511300"/>
          </a:xfrm>
          <a:prstGeom prst="leftBrace">
            <a:avLst>
              <a:gd name="adj1" fmla="val 58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0313" name="Text Box 25">
            <a:extLst>
              <a:ext uri="{FF2B5EF4-FFF2-40B4-BE49-F238E27FC236}">
                <a16:creationId xmlns:a16="http://schemas.microsoft.com/office/drawing/2014/main" id="{512F503C-2A97-43A2-9DF1-38035762B1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925" y="3357563"/>
            <a:ext cx="10810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CC00"/>
                </a:solidFill>
              </a:rPr>
              <a:t>y = k</a:t>
            </a:r>
          </a:p>
        </p:txBody>
      </p:sp>
      <p:sp>
        <p:nvSpPr>
          <p:cNvPr id="140314" name="Text Box 26">
            <a:extLst>
              <a:ext uri="{FF2B5EF4-FFF2-40B4-BE49-F238E27FC236}">
                <a16:creationId xmlns:a16="http://schemas.microsoft.com/office/drawing/2014/main" id="{8DC4C6C8-1EB7-47F4-BFE9-CEDFD7407DE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759825" y="5157788"/>
            <a:ext cx="172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x’= x+2(m-x)</a:t>
            </a:r>
          </a:p>
        </p:txBody>
      </p:sp>
      <p:sp>
        <p:nvSpPr>
          <p:cNvPr id="140315" name="Text Box 27">
            <a:extLst>
              <a:ext uri="{FF2B5EF4-FFF2-40B4-BE49-F238E27FC236}">
                <a16:creationId xmlns:a16="http://schemas.microsoft.com/office/drawing/2014/main" id="{25619DA7-9D81-42B7-9F8F-3FAB3648A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7800" y="5445126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m-x</a:t>
            </a:r>
          </a:p>
        </p:txBody>
      </p:sp>
      <p:sp>
        <p:nvSpPr>
          <p:cNvPr id="140316" name="Text Box 28">
            <a:extLst>
              <a:ext uri="{FF2B5EF4-FFF2-40B4-BE49-F238E27FC236}">
                <a16:creationId xmlns:a16="http://schemas.microsoft.com/office/drawing/2014/main" id="{0C4B5F0B-4AD4-40A2-9800-501D975593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3" y="5445126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m-x</a:t>
            </a:r>
          </a:p>
        </p:txBody>
      </p:sp>
      <p:sp>
        <p:nvSpPr>
          <p:cNvPr id="140317" name="Text Box 29">
            <a:extLst>
              <a:ext uri="{FF2B5EF4-FFF2-40B4-BE49-F238E27FC236}">
                <a16:creationId xmlns:a16="http://schemas.microsoft.com/office/drawing/2014/main" id="{4986CFD1-7FF8-46CC-BF7A-970EB1637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826" y="5445126"/>
            <a:ext cx="16557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x’=2m-x</a:t>
            </a:r>
          </a:p>
        </p:txBody>
      </p:sp>
      <p:sp>
        <p:nvSpPr>
          <p:cNvPr id="21530" name="Text Box 30">
            <a:extLst>
              <a:ext uri="{FF2B5EF4-FFF2-40B4-BE49-F238E27FC236}">
                <a16:creationId xmlns:a16="http://schemas.microsoft.com/office/drawing/2014/main" id="{1C080AB6-BABF-4B42-A638-C7A03EF34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539" y="4005263"/>
            <a:ext cx="10810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P(x,y)</a:t>
            </a:r>
          </a:p>
        </p:txBody>
      </p:sp>
      <p:sp>
        <p:nvSpPr>
          <p:cNvPr id="140319" name="Text Box 31">
            <a:extLst>
              <a:ext uri="{FF2B5EF4-FFF2-40B4-BE49-F238E27FC236}">
                <a16:creationId xmlns:a16="http://schemas.microsoft.com/office/drawing/2014/main" id="{2A04E109-9812-4745-B0B0-8D485FCEA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926" y="4076701"/>
            <a:ext cx="1368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P</a:t>
            </a:r>
            <a:r>
              <a:rPr lang="en-US" altLang="en-US" b="1" baseline="-25000">
                <a:solidFill>
                  <a:srgbClr val="FF0000"/>
                </a:solidFill>
              </a:rPr>
              <a:t>6</a:t>
            </a:r>
            <a:r>
              <a:rPr lang="en-US" altLang="en-US" b="1">
                <a:solidFill>
                  <a:srgbClr val="FF0000"/>
                </a:solidFill>
              </a:rPr>
              <a:t>(2m-x,y)</a:t>
            </a:r>
          </a:p>
        </p:txBody>
      </p:sp>
      <p:sp>
        <p:nvSpPr>
          <p:cNvPr id="140320" name="Text Box 32">
            <a:extLst>
              <a:ext uri="{FF2B5EF4-FFF2-40B4-BE49-F238E27FC236}">
                <a16:creationId xmlns:a16="http://schemas.microsoft.com/office/drawing/2014/main" id="{694C6890-8A5A-48FB-A154-BCC6A8DC1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6" y="2276476"/>
            <a:ext cx="158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CC00"/>
                </a:solidFill>
              </a:rPr>
              <a:t>y’=y+2(k-y)</a:t>
            </a:r>
          </a:p>
        </p:txBody>
      </p:sp>
      <p:sp>
        <p:nvSpPr>
          <p:cNvPr id="140321" name="Text Box 33">
            <a:extLst>
              <a:ext uri="{FF2B5EF4-FFF2-40B4-BE49-F238E27FC236}">
                <a16:creationId xmlns:a16="http://schemas.microsoft.com/office/drawing/2014/main" id="{C68C92EA-5AD3-4ED0-A4B3-1089F9EC8A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9" y="2276476"/>
            <a:ext cx="1368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CC00"/>
                </a:solidFill>
              </a:rPr>
              <a:t>P</a:t>
            </a:r>
            <a:r>
              <a:rPr lang="en-US" altLang="en-US" b="1" baseline="-25000">
                <a:solidFill>
                  <a:srgbClr val="00CC00"/>
                </a:solidFill>
              </a:rPr>
              <a:t>7</a:t>
            </a:r>
            <a:r>
              <a:rPr lang="en-US" altLang="en-US" b="1">
                <a:solidFill>
                  <a:srgbClr val="00CC00"/>
                </a:solidFill>
              </a:rPr>
              <a:t>(x,2k-y)</a:t>
            </a:r>
          </a:p>
        </p:txBody>
      </p:sp>
      <p:sp>
        <p:nvSpPr>
          <p:cNvPr id="140322" name="AutoShape 34">
            <a:extLst>
              <a:ext uri="{FF2B5EF4-FFF2-40B4-BE49-F238E27FC236}">
                <a16:creationId xmlns:a16="http://schemas.microsoft.com/office/drawing/2014/main" id="{C756D267-8DF0-4A0E-8253-1387DAAAC33E}"/>
              </a:ext>
            </a:extLst>
          </p:cNvPr>
          <p:cNvSpPr>
            <a:spLocks/>
          </p:cNvSpPr>
          <p:nvPr/>
        </p:nvSpPr>
        <p:spPr bwMode="auto">
          <a:xfrm>
            <a:off x="4872039" y="3644900"/>
            <a:ext cx="287337" cy="863600"/>
          </a:xfrm>
          <a:prstGeom prst="leftBrace">
            <a:avLst>
              <a:gd name="adj1" fmla="val 25046"/>
              <a:gd name="adj2" fmla="val 4989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0323" name="AutoShape 35">
            <a:extLst>
              <a:ext uri="{FF2B5EF4-FFF2-40B4-BE49-F238E27FC236}">
                <a16:creationId xmlns:a16="http://schemas.microsoft.com/office/drawing/2014/main" id="{8797DE0D-DA89-4134-95EF-D757FAF28B10}"/>
              </a:ext>
            </a:extLst>
          </p:cNvPr>
          <p:cNvSpPr>
            <a:spLocks/>
          </p:cNvSpPr>
          <p:nvPr/>
        </p:nvSpPr>
        <p:spPr bwMode="auto">
          <a:xfrm>
            <a:off x="4872038" y="2708275"/>
            <a:ext cx="215900" cy="863600"/>
          </a:xfrm>
          <a:prstGeom prst="leftBrace">
            <a:avLst>
              <a:gd name="adj1" fmla="val 33333"/>
              <a:gd name="adj2" fmla="val 4989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0324" name="Text Box 36">
            <a:extLst>
              <a:ext uri="{FF2B5EF4-FFF2-40B4-BE49-F238E27FC236}">
                <a16:creationId xmlns:a16="http://schemas.microsoft.com/office/drawing/2014/main" id="{AE6C2CAA-09C5-4095-B537-533B808B26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3860801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CC00"/>
                </a:solidFill>
              </a:rPr>
              <a:t>k-y</a:t>
            </a:r>
          </a:p>
        </p:txBody>
      </p:sp>
      <p:sp>
        <p:nvSpPr>
          <p:cNvPr id="140325" name="Text Box 37">
            <a:extLst>
              <a:ext uri="{FF2B5EF4-FFF2-40B4-BE49-F238E27FC236}">
                <a16:creationId xmlns:a16="http://schemas.microsoft.com/office/drawing/2014/main" id="{CC9645B5-716C-4EB8-9511-0A2E02609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238" y="2924176"/>
            <a:ext cx="5762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CC00"/>
                </a:solidFill>
              </a:rPr>
              <a:t>k-y</a:t>
            </a:r>
          </a:p>
        </p:txBody>
      </p:sp>
      <p:sp>
        <p:nvSpPr>
          <p:cNvPr id="140326" name="Text Box 38">
            <a:extLst>
              <a:ext uri="{FF2B5EF4-FFF2-40B4-BE49-F238E27FC236}">
                <a16:creationId xmlns:a16="http://schemas.microsoft.com/office/drawing/2014/main" id="{645441C5-8384-455F-94A6-FFC0F0F9E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9876" y="2565401"/>
            <a:ext cx="158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CC00"/>
                </a:solidFill>
              </a:rPr>
              <a:t>y’=2k-y</a:t>
            </a:r>
          </a:p>
        </p:txBody>
      </p:sp>
      <p:sp>
        <p:nvSpPr>
          <p:cNvPr id="140327" name="Text Box 39">
            <a:extLst>
              <a:ext uri="{FF2B5EF4-FFF2-40B4-BE49-F238E27FC236}">
                <a16:creationId xmlns:a16="http://schemas.microsoft.com/office/drawing/2014/main" id="{47B62BAF-649B-4C47-8652-9F16500A84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3357563"/>
            <a:ext cx="865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P(x,y)</a:t>
            </a:r>
          </a:p>
        </p:txBody>
      </p:sp>
      <p:sp>
        <p:nvSpPr>
          <p:cNvPr id="140328" name="Line 40">
            <a:extLst>
              <a:ext uri="{FF2B5EF4-FFF2-40B4-BE49-F238E27FC236}">
                <a16:creationId xmlns:a16="http://schemas.microsoft.com/office/drawing/2014/main" id="{DBF485C6-A884-4601-A492-E1CFBED049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566988" y="3573463"/>
            <a:ext cx="7921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40329" name="Text Box 41">
            <a:extLst>
              <a:ext uri="{FF2B5EF4-FFF2-40B4-BE49-F238E27FC236}">
                <a16:creationId xmlns:a16="http://schemas.microsoft.com/office/drawing/2014/main" id="{26311648-32FD-4563-88B4-8FE3EB844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1" y="3141663"/>
            <a:ext cx="936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M y=k</a:t>
            </a:r>
          </a:p>
        </p:txBody>
      </p:sp>
      <p:sp>
        <p:nvSpPr>
          <p:cNvPr id="140330" name="Text Box 42">
            <a:extLst>
              <a:ext uri="{FF2B5EF4-FFF2-40B4-BE49-F238E27FC236}">
                <a16:creationId xmlns:a16="http://schemas.microsoft.com/office/drawing/2014/main" id="{16B7A1B5-247A-42F9-A74C-176731873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4" y="3357563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P’(x+2k-y)</a:t>
            </a:r>
          </a:p>
        </p:txBody>
      </p:sp>
      <p:sp>
        <p:nvSpPr>
          <p:cNvPr id="140331" name="Freeform 43">
            <a:extLst>
              <a:ext uri="{FF2B5EF4-FFF2-40B4-BE49-F238E27FC236}">
                <a16:creationId xmlns:a16="http://schemas.microsoft.com/office/drawing/2014/main" id="{FAD2FB32-A8AE-463A-8069-66053FB5F1EC}"/>
              </a:ext>
            </a:extLst>
          </p:cNvPr>
          <p:cNvSpPr>
            <a:spLocks/>
          </p:cNvSpPr>
          <p:nvPr/>
        </p:nvSpPr>
        <p:spPr bwMode="auto">
          <a:xfrm>
            <a:off x="1774825" y="3141664"/>
            <a:ext cx="2736850" cy="720725"/>
          </a:xfrm>
          <a:custGeom>
            <a:avLst/>
            <a:gdLst>
              <a:gd name="T0" fmla="*/ 0 w 1724"/>
              <a:gd name="T1" fmla="*/ 0 h 454"/>
              <a:gd name="T2" fmla="*/ 2736850 w 1724"/>
              <a:gd name="T3" fmla="*/ 0 h 454"/>
              <a:gd name="T4" fmla="*/ 2736850 w 1724"/>
              <a:gd name="T5" fmla="*/ 720725 h 454"/>
              <a:gd name="T6" fmla="*/ 0 w 1724"/>
              <a:gd name="T7" fmla="*/ 720725 h 454"/>
              <a:gd name="T8" fmla="*/ 0 w 1724"/>
              <a:gd name="T9" fmla="*/ 0 h 4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24" h="454">
                <a:moveTo>
                  <a:pt x="0" y="0"/>
                </a:moveTo>
                <a:lnTo>
                  <a:pt x="1724" y="0"/>
                </a:lnTo>
                <a:lnTo>
                  <a:pt x="1724" y="454"/>
                </a:lnTo>
                <a:lnTo>
                  <a:pt x="0" y="45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40332" name="Freeform 44">
            <a:extLst>
              <a:ext uri="{FF2B5EF4-FFF2-40B4-BE49-F238E27FC236}">
                <a16:creationId xmlns:a16="http://schemas.microsoft.com/office/drawing/2014/main" id="{2CD98AAE-6E88-42FA-B9AE-29FD61767855}"/>
              </a:ext>
            </a:extLst>
          </p:cNvPr>
          <p:cNvSpPr>
            <a:spLocks/>
          </p:cNvSpPr>
          <p:nvPr/>
        </p:nvSpPr>
        <p:spPr bwMode="auto">
          <a:xfrm>
            <a:off x="7248525" y="5805489"/>
            <a:ext cx="2736850" cy="720725"/>
          </a:xfrm>
          <a:custGeom>
            <a:avLst/>
            <a:gdLst>
              <a:gd name="T0" fmla="*/ 0 w 1724"/>
              <a:gd name="T1" fmla="*/ 0 h 454"/>
              <a:gd name="T2" fmla="*/ 2736850 w 1724"/>
              <a:gd name="T3" fmla="*/ 0 h 454"/>
              <a:gd name="T4" fmla="*/ 2736850 w 1724"/>
              <a:gd name="T5" fmla="*/ 720725 h 454"/>
              <a:gd name="T6" fmla="*/ 0 w 1724"/>
              <a:gd name="T7" fmla="*/ 720725 h 454"/>
              <a:gd name="T8" fmla="*/ 0 w 1724"/>
              <a:gd name="T9" fmla="*/ 0 h 45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24" h="454">
                <a:moveTo>
                  <a:pt x="0" y="0"/>
                </a:moveTo>
                <a:lnTo>
                  <a:pt x="1724" y="0"/>
                </a:lnTo>
                <a:lnTo>
                  <a:pt x="1724" y="454"/>
                </a:lnTo>
                <a:lnTo>
                  <a:pt x="0" y="454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40334" name="Text Box 46">
            <a:extLst>
              <a:ext uri="{FF2B5EF4-FFF2-40B4-BE49-F238E27FC236}">
                <a16:creationId xmlns:a16="http://schemas.microsoft.com/office/drawing/2014/main" id="{B28D5B0B-D5D0-49B7-8C56-75A119563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5" y="6021388"/>
            <a:ext cx="865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P(x,y)</a:t>
            </a:r>
          </a:p>
        </p:txBody>
      </p:sp>
      <p:sp>
        <p:nvSpPr>
          <p:cNvPr id="140335" name="Line 47">
            <a:extLst>
              <a:ext uri="{FF2B5EF4-FFF2-40B4-BE49-F238E27FC236}">
                <a16:creationId xmlns:a16="http://schemas.microsoft.com/office/drawing/2014/main" id="{CC6D7329-7DA3-4D6D-B9E9-379D1079F738}"/>
              </a:ext>
            </a:extLst>
          </p:cNvPr>
          <p:cNvSpPr>
            <a:spLocks noChangeShapeType="1"/>
          </p:cNvSpPr>
          <p:nvPr/>
        </p:nvSpPr>
        <p:spPr bwMode="auto">
          <a:xfrm>
            <a:off x="8040689" y="6237288"/>
            <a:ext cx="720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40336" name="Text Box 48">
            <a:extLst>
              <a:ext uri="{FF2B5EF4-FFF2-40B4-BE49-F238E27FC236}">
                <a16:creationId xmlns:a16="http://schemas.microsoft.com/office/drawing/2014/main" id="{C0FBCDB3-4592-4961-934A-E578AFDCAF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226" y="5805488"/>
            <a:ext cx="936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M x=m</a:t>
            </a:r>
          </a:p>
        </p:txBody>
      </p:sp>
      <p:sp>
        <p:nvSpPr>
          <p:cNvPr id="140337" name="Text Box 49">
            <a:extLst>
              <a:ext uri="{FF2B5EF4-FFF2-40B4-BE49-F238E27FC236}">
                <a16:creationId xmlns:a16="http://schemas.microsoft.com/office/drawing/2014/main" id="{AB55E623-0300-4CDC-BDB5-2DAE122542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59825" y="6021388"/>
            <a:ext cx="1441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P’(2m-x,y)</a:t>
            </a:r>
          </a:p>
        </p:txBody>
      </p:sp>
      <p:sp>
        <p:nvSpPr>
          <p:cNvPr id="140339" name="Text Box 51">
            <a:extLst>
              <a:ext uri="{FF2B5EF4-FFF2-40B4-BE49-F238E27FC236}">
                <a16:creationId xmlns:a16="http://schemas.microsoft.com/office/drawing/2014/main" id="{50DF3585-841B-4534-9F3E-198E072BD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981076"/>
            <a:ext cx="80645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800" b="1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7) Refleksi terhadap garis y=b, Notasi M </a:t>
            </a:r>
            <a:r>
              <a:rPr lang="en-US" altLang="en-US" sz="2800" b="1" baseline="-25000">
                <a:solidFill>
                  <a:srgbClr val="00CC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y=k</a:t>
            </a:r>
            <a:endParaRPr lang="en-US" altLang="en-US" sz="2800" b="1"/>
          </a:p>
        </p:txBody>
      </p:sp>
      <p:sp>
        <p:nvSpPr>
          <p:cNvPr id="140340" name="Text Box 52">
            <a:extLst>
              <a:ext uri="{FF2B5EF4-FFF2-40B4-BE49-F238E27FC236}">
                <a16:creationId xmlns:a16="http://schemas.microsoft.com/office/drawing/2014/main" id="{D2474EA4-EE7A-4DA5-A6C3-008E9133A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3" y="6021388"/>
            <a:ext cx="3600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Proses refleksi dapat ditulis:</a:t>
            </a:r>
          </a:p>
        </p:txBody>
      </p:sp>
      <p:sp>
        <p:nvSpPr>
          <p:cNvPr id="140341" name="Text Box 53">
            <a:extLst>
              <a:ext uri="{FF2B5EF4-FFF2-40B4-BE49-F238E27FC236}">
                <a16:creationId xmlns:a16="http://schemas.microsoft.com/office/drawing/2014/main" id="{BFE4AAF5-35F3-48DD-816F-54FE4AE11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2565400"/>
            <a:ext cx="19446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Proses refleksi dapat ditulis:</a:t>
            </a:r>
          </a:p>
        </p:txBody>
      </p:sp>
      <p:sp>
        <p:nvSpPr>
          <p:cNvPr id="21552" name="AutoShape 5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CE042735-613B-42D8-AE87-845E6865BD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714" y="1"/>
            <a:ext cx="395287" cy="40481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53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29A7B513-E485-4427-97AC-40522D5CA3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913" y="1"/>
            <a:ext cx="431800" cy="4048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54" name="AutoShape 5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09129A9-4B38-4F6D-BF26-3A2A4085D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4" y="1"/>
            <a:ext cx="433387" cy="40481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40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0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0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2000"/>
                                        <p:tgtEl>
                                          <p:spTgt spid="140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0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500"/>
                                        <p:tgtEl>
                                          <p:spTgt spid="140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0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0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0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0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0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0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40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500"/>
                                        <p:tgtEl>
                                          <p:spTgt spid="140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9" dur="500"/>
                                        <p:tgtEl>
                                          <p:spTgt spid="140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0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0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0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40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40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40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140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40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5" dur="1000"/>
                                        <p:tgtEl>
                                          <p:spTgt spid="140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40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40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40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40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2" dur="3000"/>
                                        <p:tgtEl>
                                          <p:spTgt spid="140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40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40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40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4" dur="2000"/>
                                        <p:tgtEl>
                                          <p:spTgt spid="140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40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40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1000"/>
                                        <p:tgtEl>
                                          <p:spTgt spid="14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4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40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40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40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1000"/>
                                        <p:tgtEl>
                                          <p:spTgt spid="140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140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140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0" dur="1000"/>
                                        <p:tgtEl>
                                          <p:spTgt spid="140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40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40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7" dur="1000"/>
                                        <p:tgtEl>
                                          <p:spTgt spid="140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40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140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4" dur="1000"/>
                                        <p:tgtEl>
                                          <p:spTgt spid="140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40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140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140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40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1" dur="1000"/>
                                        <p:tgtEl>
                                          <p:spTgt spid="140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03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140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9" dur="1000" fill="hold"/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 fill="hold"/>
                                        <p:tgtEl>
                                          <p:spTgt spid="140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1" dur="1000"/>
                                        <p:tgtEl>
                                          <p:spTgt spid="140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 nodeType="clickPar">
                      <p:stCondLst>
                        <p:cond delay="indefinite"/>
                      </p:stCondLst>
                      <p:childTnLst>
                        <p:par>
                          <p:cTn id="2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140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 nodeType="clickPar">
                      <p:stCondLst>
                        <p:cond delay="indefinite"/>
                      </p:stCondLst>
                      <p:childTnLst>
                        <p:par>
                          <p:cTn id="2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140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40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8" dur="3000"/>
                                        <p:tgtEl>
                                          <p:spTgt spid="140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303" grpId="0"/>
      <p:bldP spid="140313" grpId="0"/>
      <p:bldP spid="140314" grpId="0"/>
      <p:bldP spid="140315" grpId="0"/>
      <p:bldP spid="140316" grpId="0"/>
      <p:bldP spid="140317" grpId="0"/>
      <p:bldP spid="140319" grpId="0"/>
      <p:bldP spid="140320" grpId="0"/>
      <p:bldP spid="140321" grpId="0"/>
      <p:bldP spid="140324" grpId="0"/>
      <p:bldP spid="140325" grpId="0"/>
      <p:bldP spid="140326" grpId="0"/>
      <p:bldP spid="140327" grpId="0"/>
      <p:bldP spid="140329" grpId="0"/>
      <p:bldP spid="140330" grpId="0"/>
      <p:bldP spid="140334" grpId="0"/>
      <p:bldP spid="140336" grpId="0"/>
      <p:bldP spid="140337" grpId="0"/>
      <p:bldP spid="140339" grpId="0"/>
      <p:bldP spid="140340" grpId="0"/>
      <p:bldP spid="14034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E57E1A67-0759-4819-8213-3D47DF91F4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Contoh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DADF8322-C43A-4CE0-A7F0-B77722A6B5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Sebuah titik A(x,y) direfleksikan terhadap garis x=5 sehingga diperoleh bayangan titik A’(2,11).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Tentukanlah :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>
                <a:solidFill>
                  <a:srgbClr val="FFFF00"/>
                </a:solidFill>
              </a:rPr>
              <a:t>a. 	Koordinat titik A.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>
                <a:solidFill>
                  <a:srgbClr val="00CC00"/>
                </a:solidFill>
              </a:rPr>
              <a:t>b. 	Bayangan refleksi titik A jika     	transformasikan oleh garis y=-1</a:t>
            </a:r>
          </a:p>
        </p:txBody>
      </p:sp>
      <p:sp>
        <p:nvSpPr>
          <p:cNvPr id="22532" name="AutoShape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5318C34F-0969-4F02-8CBD-D67F9C033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714" y="1"/>
            <a:ext cx="395287" cy="40481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3" name="AutoShape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5A8C1A9C-26AD-434E-B739-742FB9B73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913" y="1"/>
            <a:ext cx="431800" cy="4048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2534" name="AutoShap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9DFE185-494C-4542-B27E-A73A660F64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4" y="1"/>
            <a:ext cx="433387" cy="40481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6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F300DBDF-1BA0-4024-AC21-A387D88C15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Penyelesaian: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615F9DFA-05F0-497D-83FC-B28800BEB0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063751" y="1484314"/>
            <a:ext cx="1262063" cy="48577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r>
              <a:rPr lang="en-US" altLang="en-US" sz="2400">
                <a:solidFill>
                  <a:srgbClr val="FFFF00"/>
                </a:solidFill>
              </a:rPr>
              <a:t>A(x,y</a:t>
            </a:r>
            <a:r>
              <a:rPr lang="en-US" altLang="en-US" sz="2400"/>
              <a:t>)</a:t>
            </a:r>
          </a:p>
        </p:txBody>
      </p:sp>
      <p:sp>
        <p:nvSpPr>
          <p:cNvPr id="157700" name="Line 4">
            <a:extLst>
              <a:ext uri="{FF2B5EF4-FFF2-40B4-BE49-F238E27FC236}">
                <a16:creationId xmlns:a16="http://schemas.microsoft.com/office/drawing/2014/main" id="{07D3F6FD-47B1-4C71-9649-28BF3D959F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71814" y="1700213"/>
            <a:ext cx="720725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57705" name="Text Box 9">
            <a:extLst>
              <a:ext uri="{FF2B5EF4-FFF2-40B4-BE49-F238E27FC236}">
                <a16:creationId xmlns:a16="http://schemas.microsoft.com/office/drawing/2014/main" id="{FE739320-62B8-4EC9-83C5-762276F2E7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2539" y="1412875"/>
            <a:ext cx="1512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altLang="en-US" sz="24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A’(2,11)</a:t>
            </a:r>
          </a:p>
        </p:txBody>
      </p:sp>
      <p:sp>
        <p:nvSpPr>
          <p:cNvPr id="157706" name="Text Box 10">
            <a:extLst>
              <a:ext uri="{FF2B5EF4-FFF2-40B4-BE49-F238E27FC236}">
                <a16:creationId xmlns:a16="http://schemas.microsoft.com/office/drawing/2014/main" id="{0887519A-6FC4-4CFA-BB43-5E4814CA17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1268413"/>
            <a:ext cx="1008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FF00"/>
                </a:solidFill>
              </a:rPr>
              <a:t>M </a:t>
            </a:r>
            <a:r>
              <a:rPr lang="en-US" altLang="en-US" b="1" baseline="-25000">
                <a:solidFill>
                  <a:srgbClr val="FFFF00"/>
                </a:solidFill>
              </a:rPr>
              <a:t>x=5</a:t>
            </a:r>
          </a:p>
        </p:txBody>
      </p:sp>
      <p:sp>
        <p:nvSpPr>
          <p:cNvPr id="157707" name="Text Box 11">
            <a:extLst>
              <a:ext uri="{FF2B5EF4-FFF2-40B4-BE49-F238E27FC236}">
                <a16:creationId xmlns:a16="http://schemas.microsoft.com/office/drawing/2014/main" id="{83A95017-227C-441F-AD03-DB193B8DB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9739" y="1341438"/>
            <a:ext cx="1296987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2(5)-x=2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/>
              <a:t>10-x=2</a:t>
            </a:r>
          </a:p>
        </p:txBody>
      </p:sp>
      <p:sp>
        <p:nvSpPr>
          <p:cNvPr id="157709" name="Rectangle 13">
            <a:extLst>
              <a:ext uri="{FF2B5EF4-FFF2-40B4-BE49-F238E27FC236}">
                <a16:creationId xmlns:a16="http://schemas.microsoft.com/office/drawing/2014/main" id="{CC1A32E3-B039-4132-B480-2B870A565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4200" y="2205038"/>
            <a:ext cx="647700" cy="360362"/>
          </a:xfrm>
          <a:prstGeom prst="rect">
            <a:avLst/>
          </a:prstGeom>
          <a:solidFill>
            <a:srgbClr val="00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/>
              <a:t>x=8</a:t>
            </a:r>
            <a:endParaRPr lang="en-US" altLang="en-US"/>
          </a:p>
        </p:txBody>
      </p:sp>
      <p:sp>
        <p:nvSpPr>
          <p:cNvPr id="157710" name="Rectangle 14">
            <a:extLst>
              <a:ext uri="{FF2B5EF4-FFF2-40B4-BE49-F238E27FC236}">
                <a16:creationId xmlns:a16="http://schemas.microsoft.com/office/drawing/2014/main" id="{85DE01C3-862B-445E-94A1-BDCF7513E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7800" y="2205038"/>
            <a:ext cx="719138" cy="3619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y=11</a:t>
            </a:r>
          </a:p>
        </p:txBody>
      </p:sp>
      <p:sp>
        <p:nvSpPr>
          <p:cNvPr id="157711" name="Freeform 15">
            <a:extLst>
              <a:ext uri="{FF2B5EF4-FFF2-40B4-BE49-F238E27FC236}">
                <a16:creationId xmlns:a16="http://schemas.microsoft.com/office/drawing/2014/main" id="{B21B9E59-B4E4-4798-8D1F-DAB2243253BA}"/>
              </a:ext>
            </a:extLst>
          </p:cNvPr>
          <p:cNvSpPr>
            <a:spLocks/>
          </p:cNvSpPr>
          <p:nvPr/>
        </p:nvSpPr>
        <p:spPr bwMode="auto">
          <a:xfrm>
            <a:off x="6024564" y="2636838"/>
            <a:ext cx="719137" cy="215900"/>
          </a:xfrm>
          <a:custGeom>
            <a:avLst/>
            <a:gdLst>
              <a:gd name="T0" fmla="*/ 0 w 453"/>
              <a:gd name="T1" fmla="*/ 0 h 136"/>
              <a:gd name="T2" fmla="*/ 358775 w 453"/>
              <a:gd name="T3" fmla="*/ 215900 h 136"/>
              <a:gd name="T4" fmla="*/ 719137 w 453"/>
              <a:gd name="T5" fmla="*/ 0 h 1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53" h="136">
                <a:moveTo>
                  <a:pt x="0" y="0"/>
                </a:moveTo>
                <a:lnTo>
                  <a:pt x="226" y="136"/>
                </a:lnTo>
                <a:lnTo>
                  <a:pt x="453" y="0"/>
                </a:lnTo>
              </a:path>
            </a:pathLst>
          </a:custGeom>
          <a:noFill/>
          <a:ln w="28575" cmpd="sng">
            <a:solidFill>
              <a:srgbClr val="FF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57712" name="Text Box 16">
            <a:extLst>
              <a:ext uri="{FF2B5EF4-FFF2-40B4-BE49-F238E27FC236}">
                <a16:creationId xmlns:a16="http://schemas.microsoft.com/office/drawing/2014/main" id="{F92E0135-8F8F-4181-9B2A-2BD7F8898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0" y="2852738"/>
            <a:ext cx="36718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Koordinat titik A(8,11)</a:t>
            </a:r>
          </a:p>
        </p:txBody>
      </p:sp>
      <p:sp>
        <p:nvSpPr>
          <p:cNvPr id="157713" name="Text Box 17">
            <a:extLst>
              <a:ext uri="{FF2B5EF4-FFF2-40B4-BE49-F238E27FC236}">
                <a16:creationId xmlns:a16="http://schemas.microsoft.com/office/drawing/2014/main" id="{41C2B79B-41E1-48CD-8A79-AA21631EA4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3429001"/>
            <a:ext cx="6551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Titik A(8,11) direfleksikan oleh garis y=-1, diperoleh</a:t>
            </a:r>
          </a:p>
        </p:txBody>
      </p:sp>
      <p:sp>
        <p:nvSpPr>
          <p:cNvPr id="23565" name="Text Box 18">
            <a:extLst>
              <a:ext uri="{FF2B5EF4-FFF2-40B4-BE49-F238E27FC236}">
                <a16:creationId xmlns:a16="http://schemas.microsoft.com/office/drawing/2014/main" id="{956B7B3A-0F69-41A3-8A07-B0F146EA2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1" y="3933826"/>
            <a:ext cx="12239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57715" name="Text Box 19">
            <a:extLst>
              <a:ext uri="{FF2B5EF4-FFF2-40B4-BE49-F238E27FC236}">
                <a16:creationId xmlns:a16="http://schemas.microsoft.com/office/drawing/2014/main" id="{064CB05F-9690-4AD0-B03B-A7CA74DCE4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3" y="4652963"/>
            <a:ext cx="1079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A(8,11)</a:t>
            </a:r>
          </a:p>
        </p:txBody>
      </p:sp>
      <p:sp>
        <p:nvSpPr>
          <p:cNvPr id="157716" name="Line 20">
            <a:extLst>
              <a:ext uri="{FF2B5EF4-FFF2-40B4-BE49-F238E27FC236}">
                <a16:creationId xmlns:a16="http://schemas.microsoft.com/office/drawing/2014/main" id="{5A0F40EF-31C8-4BAC-91DE-C86D29C4CBC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32175" y="4868863"/>
            <a:ext cx="649288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57717" name="Text Box 21">
            <a:extLst>
              <a:ext uri="{FF2B5EF4-FFF2-40B4-BE49-F238E27FC236}">
                <a16:creationId xmlns:a16="http://schemas.microsoft.com/office/drawing/2014/main" id="{396B341E-BAC2-4E5F-B45C-D399879B2B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776" y="4652963"/>
            <a:ext cx="1800225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A’(8,2(-1)-11)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=A’(8,-13)</a:t>
            </a:r>
          </a:p>
        </p:txBody>
      </p:sp>
      <p:sp>
        <p:nvSpPr>
          <p:cNvPr id="157718" name="AutoShape 22">
            <a:extLst>
              <a:ext uri="{FF2B5EF4-FFF2-40B4-BE49-F238E27FC236}">
                <a16:creationId xmlns:a16="http://schemas.microsoft.com/office/drawing/2014/main" id="{8EAB3D82-F767-45D4-A650-0F2192991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7664" y="981076"/>
            <a:ext cx="1944687" cy="1871663"/>
          </a:xfrm>
          <a:prstGeom prst="wedgeRoundRectCallout">
            <a:avLst>
              <a:gd name="adj1" fmla="val -81917"/>
              <a:gd name="adj2" fmla="val 20144"/>
              <a:gd name="adj3" fmla="val 16667"/>
            </a:avLst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Ingat, </a:t>
            </a:r>
          </a:p>
          <a:p>
            <a:pPr algn="ctr" eaLnBrk="1" hangingPunct="1"/>
            <a:r>
              <a:rPr lang="en-US" altLang="en-US" b="1"/>
              <a:t>Nilai ordinat tetap pada refleksi terhadap garis vertikal</a:t>
            </a:r>
          </a:p>
        </p:txBody>
      </p:sp>
      <p:sp>
        <p:nvSpPr>
          <p:cNvPr id="157719" name="AutoShape 23">
            <a:extLst>
              <a:ext uri="{FF2B5EF4-FFF2-40B4-BE49-F238E27FC236}">
                <a16:creationId xmlns:a16="http://schemas.microsoft.com/office/drawing/2014/main" id="{515BCEA8-E6E4-4256-8862-B7CB8DA6C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2264" y="3860801"/>
            <a:ext cx="3455987" cy="2232025"/>
          </a:xfrm>
          <a:prstGeom prst="wedgeRoundRectCallout">
            <a:avLst>
              <a:gd name="adj1" fmla="val -69292"/>
              <a:gd name="adj2" fmla="val -4625"/>
              <a:gd name="adj3" fmla="val 16667"/>
            </a:avLst>
          </a:prstGeom>
          <a:solidFill>
            <a:srgbClr val="990000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 i="1">
                <a:solidFill>
                  <a:srgbClr val="FFFF00"/>
                </a:solidFill>
                <a:latin typeface="Century Gothic" panose="020B0502020202020204" pitchFamily="34" charset="0"/>
              </a:rPr>
              <a:t>Ingat lagi, pada refleksi terhadap grays horizontal, nilai absis tetap</a:t>
            </a:r>
          </a:p>
        </p:txBody>
      </p:sp>
      <p:sp>
        <p:nvSpPr>
          <p:cNvPr id="157720" name="Text Box 24">
            <a:extLst>
              <a:ext uri="{FF2B5EF4-FFF2-40B4-BE49-F238E27FC236}">
                <a16:creationId xmlns:a16="http://schemas.microsoft.com/office/drawing/2014/main" id="{C05A9BDB-13AA-4848-99F3-6B21A519C0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0" y="4365626"/>
            <a:ext cx="10795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M y=-1</a:t>
            </a:r>
          </a:p>
        </p:txBody>
      </p:sp>
      <p:sp>
        <p:nvSpPr>
          <p:cNvPr id="157721" name="Line 25">
            <a:extLst>
              <a:ext uri="{FF2B5EF4-FFF2-40B4-BE49-F238E27FC236}">
                <a16:creationId xmlns:a16="http://schemas.microsoft.com/office/drawing/2014/main" id="{A91AB596-4884-461E-BD14-11894D4E9EE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03838" y="1268413"/>
            <a:ext cx="0" cy="208915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3573" name="AutoShape 2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8EB2A989-FED4-4234-916B-4198CA02B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714" y="1"/>
            <a:ext cx="395287" cy="40481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74" name="AutoShape 28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5ED377F0-BF24-4290-BBD0-9C709E9B1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913" y="1"/>
            <a:ext cx="431800" cy="4048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3575" name="AutoShape 2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69331B86-7C43-4447-B20C-9818B9FB7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4" y="1"/>
            <a:ext cx="433387" cy="40481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7726" name="Freeform 30">
            <a:extLst>
              <a:ext uri="{FF2B5EF4-FFF2-40B4-BE49-F238E27FC236}">
                <a16:creationId xmlns:a16="http://schemas.microsoft.com/office/drawing/2014/main" id="{AF59075E-5DFE-46B3-9CBE-AEADA2BB05A0}"/>
              </a:ext>
            </a:extLst>
          </p:cNvPr>
          <p:cNvSpPr>
            <a:spLocks/>
          </p:cNvSpPr>
          <p:nvPr/>
        </p:nvSpPr>
        <p:spPr bwMode="auto">
          <a:xfrm>
            <a:off x="2098676" y="4114800"/>
            <a:ext cx="3997325" cy="1563688"/>
          </a:xfrm>
          <a:custGeom>
            <a:avLst/>
            <a:gdLst>
              <a:gd name="T0" fmla="*/ 109538 w 2518"/>
              <a:gd name="T1" fmla="*/ 34925 h 985"/>
              <a:gd name="T2" fmla="*/ 3997325 w 2518"/>
              <a:gd name="T3" fmla="*/ 34925 h 985"/>
              <a:gd name="T4" fmla="*/ 3997325 w 2518"/>
              <a:gd name="T5" fmla="*/ 1546225 h 985"/>
              <a:gd name="T6" fmla="*/ 0 w 2518"/>
              <a:gd name="T7" fmla="*/ 1563688 h 985"/>
              <a:gd name="T8" fmla="*/ 15875 w 2518"/>
              <a:gd name="T9" fmla="*/ 0 h 9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18" h="985">
                <a:moveTo>
                  <a:pt x="69" y="22"/>
                </a:moveTo>
                <a:lnTo>
                  <a:pt x="2518" y="22"/>
                </a:lnTo>
                <a:lnTo>
                  <a:pt x="2518" y="974"/>
                </a:lnTo>
                <a:lnTo>
                  <a:pt x="0" y="985"/>
                </a:lnTo>
                <a:lnTo>
                  <a:pt x="1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5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7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57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7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57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7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157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57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7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7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7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7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7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7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57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577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7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57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57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577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6" dur="1000"/>
                                        <p:tgtEl>
                                          <p:spTgt spid="15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57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157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157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15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5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1000"/>
                                        <p:tgtEl>
                                          <p:spTgt spid="157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57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57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157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9" dur="500"/>
                                        <p:tgtEl>
                                          <p:spTgt spid="157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0" presetClass="entr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57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157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157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-1.48148E-6 C 0.00053 -0.18032 0.00122 -0.36041 -0.02638 -0.39583 C -0.05416 -0.43125 -0.10433 -0.24444 -0.16701 -0.2125 C -0.22985 -0.18055 -0.38038 -0.24097 -0.40294 -0.20416 C -0.42551 -0.16736 -0.29617 -0.06666 -0.30294 0.00834 C -0.30972 0.08334 -0.46232 0.20695 -0.44357 0.24584 C -0.42482 0.28473 -0.23958 0.225 -0.19044 0.24167 C -0.14149 0.25834 -0.19791 0.36412 -0.14982 0.34584 C -0.1019 0.32755 0.00747 0.14514 0.09862 0.13125 C 0.18976 0.11736 0.37153 0.33218 0.39688 0.2625 C 0.4224 0.19283 0.29706 -0.275 0.25174 -0.2875 C 0.20626 -0.3 0.06563 0.07223 0.12344 0.1875 C 0.18143 0.30278 0.38976 0.35348 0.59844 0.40417 " pathEditMode="relative" ptsTypes="aaaaaaaaaaaaA">
                                      <p:cBhvr>
                                        <p:cTn id="140" dur="5000" fill="hold"/>
                                        <p:tgtEl>
                                          <p:spTgt spid="1577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/>
      <p:bldP spid="157699" grpId="0" build="p"/>
      <p:bldP spid="157705" grpId="0"/>
      <p:bldP spid="157706" grpId="0"/>
      <p:bldP spid="157707" grpId="0"/>
      <p:bldP spid="157709" grpId="0" animBg="1"/>
      <p:bldP spid="157710" grpId="0" animBg="1"/>
      <p:bldP spid="157712" grpId="0"/>
      <p:bldP spid="157713" grpId="0"/>
      <p:bldP spid="157715" grpId="0"/>
      <p:bldP spid="157718" grpId="0" animBg="1"/>
      <p:bldP spid="157719" grpId="0" animBg="1"/>
      <p:bldP spid="157719" grpId="1" animBg="1"/>
      <p:bldP spid="1577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18E965B-2EBF-4AFE-82C6-3565CDFD9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Rage Italic" panose="03070502040507070304" pitchFamily="66" charset="0"/>
              </a:rPr>
              <a:t>Definisi</a:t>
            </a:r>
            <a:br>
              <a:rPr lang="en-US" altLang="en-US" sz="4000">
                <a:latin typeface="Rage Italic" panose="03070502040507070304" pitchFamily="66" charset="0"/>
              </a:rPr>
            </a:br>
            <a:r>
              <a:rPr lang="en-US" altLang="en-US" sz="4000">
                <a:solidFill>
                  <a:srgbClr val="FF0000"/>
                </a:solidFill>
              </a:rPr>
              <a:t>Transformasi Geometri: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53D17BE1-004D-46EB-8E07-C8AE0BC00B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FF00"/>
                </a:solidFill>
              </a:rPr>
              <a:t>Pemindahan objek</a:t>
            </a:r>
            <a:r>
              <a:rPr lang="en-US" altLang="en-US"/>
              <a:t> (titik, </a:t>
            </a:r>
            <a:r>
              <a:rPr lang="en-US" altLang="en-US">
                <a:solidFill>
                  <a:srgbClr val="FFFF00"/>
                </a:solidFill>
              </a:rPr>
              <a:t>garis</a:t>
            </a:r>
            <a:r>
              <a:rPr lang="en-US" altLang="en-US"/>
              <a:t>, </a:t>
            </a:r>
            <a:r>
              <a:rPr lang="en-US" altLang="en-US">
                <a:solidFill>
                  <a:srgbClr val="FF6699"/>
                </a:solidFill>
              </a:rPr>
              <a:t>bidang datar</a:t>
            </a:r>
            <a:r>
              <a:rPr lang="en-US" altLang="en-US"/>
              <a:t>) </a:t>
            </a:r>
            <a:r>
              <a:rPr lang="en-US" altLang="en-US">
                <a:solidFill>
                  <a:srgbClr val="00FF00"/>
                </a:solidFill>
              </a:rPr>
              <a:t>pada bidang</a:t>
            </a:r>
            <a:r>
              <a:rPr lang="en-US" altLang="en-US"/>
              <a:t>.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n-US" altLang="en-US"/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en-US">
                <a:solidFill>
                  <a:srgbClr val="00FF00"/>
                </a:solidFill>
              </a:rPr>
              <a:t>Perubahan yang (mungkin) terjadi</a:t>
            </a:r>
            <a:r>
              <a:rPr lang="en-US" altLang="en-US"/>
              <a:t>:</a:t>
            </a:r>
          </a:p>
          <a:p>
            <a:pPr lvl="2">
              <a:buClr>
                <a:schemeClr val="tx1"/>
              </a:buClr>
            </a:pPr>
            <a:r>
              <a:rPr lang="en-US" altLang="en-US">
                <a:solidFill>
                  <a:srgbClr val="FFFF00"/>
                </a:solidFill>
              </a:rPr>
              <a:t>Kedudukan / letak</a:t>
            </a:r>
          </a:p>
          <a:p>
            <a:pPr lvl="2">
              <a:buClr>
                <a:schemeClr val="tx1"/>
              </a:buClr>
            </a:pPr>
            <a:r>
              <a:rPr lang="en-US" altLang="en-US"/>
              <a:t>Arah</a:t>
            </a:r>
          </a:p>
          <a:p>
            <a:pPr lvl="2">
              <a:buClr>
                <a:schemeClr val="tx1"/>
              </a:buClr>
            </a:pPr>
            <a:r>
              <a:rPr lang="en-US" altLang="en-US">
                <a:solidFill>
                  <a:srgbClr val="FF6699"/>
                </a:solidFill>
              </a:rPr>
              <a:t>Ukuran</a:t>
            </a:r>
          </a:p>
          <a:p>
            <a:pPr lvl="2">
              <a:buClr>
                <a:schemeClr val="tx1"/>
              </a:buClr>
              <a:buFont typeface="Wingdings" panose="05000000000000000000" pitchFamily="2" charset="2"/>
              <a:buChar char="q"/>
            </a:pPr>
            <a:endParaRPr lang="en-US" altLang="en-US"/>
          </a:p>
        </p:txBody>
      </p:sp>
      <p:sp>
        <p:nvSpPr>
          <p:cNvPr id="8196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3065B64-1491-4A7D-97F1-28CECBA3F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1626" y="0"/>
            <a:ext cx="504825" cy="47625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197" name="AutoShape 7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F4AEE81-1341-4F31-A0C3-E02FC4223A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3176" y="0"/>
            <a:ext cx="504825" cy="47625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8198" name="AutoShape 8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A05B2C4C-1161-485C-B00B-ED42450FC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6450" y="0"/>
            <a:ext cx="503238" cy="47625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EE0FAD43-BB2D-4545-8FA6-BC4F2D5924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solidFill>
                  <a:srgbClr val="FF0000"/>
                </a:solidFill>
              </a:rPr>
              <a:t>Jenis jenis Transformasi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262ED80-E101-47F9-B146-6BD532C443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62400" y="1600200"/>
            <a:ext cx="6400800" cy="25336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>
                <a:solidFill>
                  <a:schemeClr val="hlink"/>
                </a:solidFill>
              </a:rPr>
              <a:t>Pergeseran</a:t>
            </a:r>
            <a:r>
              <a:rPr lang="en-US" altLang="en-US"/>
              <a:t> (Translasi)</a:t>
            </a:r>
          </a:p>
          <a:p>
            <a:pPr eaLnBrk="1" hangingPunct="1">
              <a:defRPr/>
            </a:pPr>
            <a:r>
              <a:rPr lang="en-US" altLang="en-US">
                <a:solidFill>
                  <a:srgbClr val="FF6699"/>
                </a:solidFill>
              </a:rPr>
              <a:t>Pencerminan</a:t>
            </a:r>
            <a:r>
              <a:rPr lang="en-US" altLang="en-US"/>
              <a:t> (Refleksi)</a:t>
            </a:r>
          </a:p>
          <a:p>
            <a:pPr eaLnBrk="1" hangingPunct="1">
              <a:defRPr/>
            </a:pPr>
            <a:r>
              <a:rPr lang="en-US" altLang="en-US">
                <a:solidFill>
                  <a:srgbClr val="00FF00"/>
                </a:solidFill>
              </a:rPr>
              <a:t>Pemutaran</a:t>
            </a:r>
            <a:r>
              <a:rPr lang="en-US" altLang="en-US"/>
              <a:t> (Rotasi)</a:t>
            </a:r>
          </a:p>
          <a:p>
            <a:pPr eaLnBrk="1" hangingPunct="1">
              <a:defRPr/>
            </a:pPr>
            <a:r>
              <a:rPr lang="en-US" altLang="en-US">
                <a:solidFill>
                  <a:srgbClr val="FFFF00"/>
                </a:solidFill>
              </a:rPr>
              <a:t>Perkalian bangun</a:t>
            </a:r>
            <a:r>
              <a:rPr lang="en-US" altLang="en-US"/>
              <a:t> (Dilatasi)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BF309EED-6367-4EE1-8152-1E71CF93B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6" y="4149725"/>
            <a:ext cx="5184775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i="1">
                <a:solidFill>
                  <a:srgbClr val="000099"/>
                </a:solidFill>
              </a:rPr>
              <a:t>Beberapa transformasi lain (tetapi tidak akan dipelajari secara khusus di SMA):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Regangan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Rebahan</a:t>
            </a:r>
          </a:p>
          <a:p>
            <a:pPr eaLnBrk="1" hangingPunct="1">
              <a:spcBef>
                <a:spcPct val="50000"/>
              </a:spcBef>
              <a:buFontTx/>
              <a:buChar char="•"/>
            </a:pPr>
            <a:r>
              <a:rPr lang="en-US" altLang="en-US"/>
              <a:t>Gusuran, dll.</a:t>
            </a:r>
          </a:p>
        </p:txBody>
      </p:sp>
      <p:sp>
        <p:nvSpPr>
          <p:cNvPr id="9221" name="AutoShape 6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93100F0-8A7F-490D-8719-E8472A7854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3" y="0"/>
            <a:ext cx="431800" cy="4318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2" name="AutoShape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0F3BEAF-7A20-4354-B33D-44600B184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913" y="0"/>
            <a:ext cx="431800" cy="4318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3" name="AutoShape 8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4B53644A-AF5C-4805-86DC-8F301031E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6200" y="0"/>
            <a:ext cx="431800" cy="431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4">
            <a:extLst>
              <a:ext uri="{FF2B5EF4-FFF2-40B4-BE49-F238E27FC236}">
                <a16:creationId xmlns:a16="http://schemas.microsoft.com/office/drawing/2014/main" id="{6AD9FB7D-2C76-4AD5-95A2-D12499F971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719513" y="1844676"/>
            <a:ext cx="0" cy="37449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43" name="Line 5">
            <a:extLst>
              <a:ext uri="{FF2B5EF4-FFF2-40B4-BE49-F238E27FC236}">
                <a16:creationId xmlns:a16="http://schemas.microsoft.com/office/drawing/2014/main" id="{B52CCF7D-9856-4108-8DCF-11D69143C7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5551" y="4941888"/>
            <a:ext cx="4968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222" name="Oval 6">
            <a:extLst>
              <a:ext uri="{FF2B5EF4-FFF2-40B4-BE49-F238E27FC236}">
                <a16:creationId xmlns:a16="http://schemas.microsoft.com/office/drawing/2014/main" id="{6566C019-D798-40C3-A6D3-2955FABB7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3429001"/>
            <a:ext cx="144462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3" name="Line 7">
            <a:extLst>
              <a:ext uri="{FF2B5EF4-FFF2-40B4-BE49-F238E27FC236}">
                <a16:creationId xmlns:a16="http://schemas.microsoft.com/office/drawing/2014/main" id="{64B735FF-E4F1-4904-9DC4-DFF394CE2EAB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7575" y="3573464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224" name="Line 8">
            <a:extLst>
              <a:ext uri="{FF2B5EF4-FFF2-40B4-BE49-F238E27FC236}">
                <a16:creationId xmlns:a16="http://schemas.microsoft.com/office/drawing/2014/main" id="{F232508A-73F7-4F20-8F2B-A032CED3C9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19513" y="3500438"/>
            <a:ext cx="10080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225" name="Line 9">
            <a:extLst>
              <a:ext uri="{FF2B5EF4-FFF2-40B4-BE49-F238E27FC236}">
                <a16:creationId xmlns:a16="http://schemas.microsoft.com/office/drawing/2014/main" id="{1080E7B4-7349-4489-ABF9-2313BC77831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7576" y="2349500"/>
            <a:ext cx="1655763" cy="115093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226" name="Oval 10">
            <a:extLst>
              <a:ext uri="{FF2B5EF4-FFF2-40B4-BE49-F238E27FC236}">
                <a16:creationId xmlns:a16="http://schemas.microsoft.com/office/drawing/2014/main" id="{3DCB5C7C-1605-41FE-A342-5BDB871A677C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6311901" y="2276476"/>
            <a:ext cx="144463" cy="1444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27" name="Line 11">
            <a:extLst>
              <a:ext uri="{FF2B5EF4-FFF2-40B4-BE49-F238E27FC236}">
                <a16:creationId xmlns:a16="http://schemas.microsoft.com/office/drawing/2014/main" id="{98A3CC62-8B62-4656-A2F4-3CD1DEA41924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3338" y="2420938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228" name="Line 12">
            <a:extLst>
              <a:ext uri="{FF2B5EF4-FFF2-40B4-BE49-F238E27FC236}">
                <a16:creationId xmlns:a16="http://schemas.microsoft.com/office/drawing/2014/main" id="{8CFC9A49-3FFC-4939-824B-FBD3380C94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48076" y="2349500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231" name="Rectangle 15">
            <a:extLst>
              <a:ext uri="{FF2B5EF4-FFF2-40B4-BE49-F238E27FC236}">
                <a16:creationId xmlns:a16="http://schemas.microsoft.com/office/drawing/2014/main" id="{35758A11-767B-48AF-BB1D-ED638283E9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3839" y="3716339"/>
            <a:ext cx="504825" cy="2174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a</a:t>
            </a:r>
          </a:p>
        </p:txBody>
      </p:sp>
      <p:sp>
        <p:nvSpPr>
          <p:cNvPr id="9232" name="Rectangle 16">
            <a:extLst>
              <a:ext uri="{FF2B5EF4-FFF2-40B4-BE49-F238E27FC236}">
                <a16:creationId xmlns:a16="http://schemas.microsoft.com/office/drawing/2014/main" id="{68AB55A6-2079-4BB9-800A-880506BE5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4" y="2924176"/>
            <a:ext cx="287337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b</a:t>
            </a:r>
          </a:p>
        </p:txBody>
      </p:sp>
      <p:sp>
        <p:nvSpPr>
          <p:cNvPr id="9233" name="Rectangle 17">
            <a:extLst>
              <a:ext uri="{FF2B5EF4-FFF2-40B4-BE49-F238E27FC236}">
                <a16:creationId xmlns:a16="http://schemas.microsoft.com/office/drawing/2014/main" id="{B3A41A9A-CC7D-4867-B4B5-448F343BB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95775" y="2565400"/>
            <a:ext cx="431800" cy="6477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T=   </a:t>
            </a:r>
          </a:p>
        </p:txBody>
      </p:sp>
      <p:sp>
        <p:nvSpPr>
          <p:cNvPr id="9242" name="AutoShape 26">
            <a:extLst>
              <a:ext uri="{FF2B5EF4-FFF2-40B4-BE49-F238E27FC236}">
                <a16:creationId xmlns:a16="http://schemas.microsoft.com/office/drawing/2014/main" id="{3D57271D-1172-4C74-B04C-D3BD2267BA61}"/>
              </a:ext>
            </a:extLst>
          </p:cNvPr>
          <p:cNvSpPr>
            <a:spLocks/>
          </p:cNvSpPr>
          <p:nvPr/>
        </p:nvSpPr>
        <p:spPr bwMode="auto">
          <a:xfrm>
            <a:off x="4727575" y="2708275"/>
            <a:ext cx="71438" cy="431800"/>
          </a:xfrm>
          <a:prstGeom prst="leftBracket">
            <a:avLst>
              <a:gd name="adj" fmla="val 5037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43" name="AutoShape 27">
            <a:extLst>
              <a:ext uri="{FF2B5EF4-FFF2-40B4-BE49-F238E27FC236}">
                <a16:creationId xmlns:a16="http://schemas.microsoft.com/office/drawing/2014/main" id="{1E46F2C8-00FC-43F5-808F-A3655BADDE22}"/>
              </a:ext>
            </a:extLst>
          </p:cNvPr>
          <p:cNvSpPr>
            <a:spLocks/>
          </p:cNvSpPr>
          <p:nvPr/>
        </p:nvSpPr>
        <p:spPr bwMode="auto">
          <a:xfrm>
            <a:off x="5087939" y="2708275"/>
            <a:ext cx="71437" cy="431800"/>
          </a:xfrm>
          <a:prstGeom prst="rightBracket">
            <a:avLst>
              <a:gd name="adj" fmla="val 50371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44" name="Rectangle 28">
            <a:extLst>
              <a:ext uri="{FF2B5EF4-FFF2-40B4-BE49-F238E27FC236}">
                <a16:creationId xmlns:a16="http://schemas.microsoft.com/office/drawing/2014/main" id="{9C2BFC12-B81D-4A2E-A9B4-FD4E215C0E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2038" y="2636839"/>
            <a:ext cx="144462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a</a:t>
            </a:r>
          </a:p>
          <a:p>
            <a:pPr algn="ctr" eaLnBrk="1" hangingPunct="1"/>
            <a:r>
              <a:rPr lang="en-US" altLang="en-US"/>
              <a:t>b</a:t>
            </a:r>
          </a:p>
        </p:txBody>
      </p:sp>
      <p:sp>
        <p:nvSpPr>
          <p:cNvPr id="10257" name="Rectangle 29">
            <a:extLst>
              <a:ext uri="{FF2B5EF4-FFF2-40B4-BE49-F238E27FC236}">
                <a16:creationId xmlns:a16="http://schemas.microsoft.com/office/drawing/2014/main" id="{AF3C7DA7-00D9-437D-ADE4-F9EDDD5CF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8525" y="4508501"/>
            <a:ext cx="431800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X</a:t>
            </a:r>
          </a:p>
        </p:txBody>
      </p:sp>
      <p:sp>
        <p:nvSpPr>
          <p:cNvPr id="10258" name="Rectangle 30">
            <a:extLst>
              <a:ext uri="{FF2B5EF4-FFF2-40B4-BE49-F238E27FC236}">
                <a16:creationId xmlns:a16="http://schemas.microsoft.com/office/drawing/2014/main" id="{A5C51500-8464-4B6D-9B70-64E686D31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5413" y="1700214"/>
            <a:ext cx="360362" cy="5032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Y</a:t>
            </a:r>
          </a:p>
        </p:txBody>
      </p:sp>
      <p:sp>
        <p:nvSpPr>
          <p:cNvPr id="10259" name="Rectangle 31">
            <a:extLst>
              <a:ext uri="{FF2B5EF4-FFF2-40B4-BE49-F238E27FC236}">
                <a16:creationId xmlns:a16="http://schemas.microsoft.com/office/drawing/2014/main" id="{EABFD91A-6606-4D0E-BD0C-959DCA08E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2539" y="5013325"/>
            <a:ext cx="287337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O</a:t>
            </a:r>
          </a:p>
        </p:txBody>
      </p:sp>
      <p:sp>
        <p:nvSpPr>
          <p:cNvPr id="10260" name="Text Box 32">
            <a:extLst>
              <a:ext uri="{FF2B5EF4-FFF2-40B4-BE49-F238E27FC236}">
                <a16:creationId xmlns:a16="http://schemas.microsoft.com/office/drawing/2014/main" id="{BD8FAEAC-A53F-46F2-90A4-8C082F485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4" y="549276"/>
            <a:ext cx="73437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49" name="Rectangle 33">
            <a:extLst>
              <a:ext uri="{FF2B5EF4-FFF2-40B4-BE49-F238E27FC236}">
                <a16:creationId xmlns:a16="http://schemas.microsoft.com/office/drawing/2014/main" id="{B89FFE44-5277-454A-BA2F-3A2801A30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5" y="3644901"/>
            <a:ext cx="503238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P(x,y)</a:t>
            </a:r>
          </a:p>
        </p:txBody>
      </p:sp>
      <p:sp>
        <p:nvSpPr>
          <p:cNvPr id="9250" name="Rectangle 34">
            <a:extLst>
              <a:ext uri="{FF2B5EF4-FFF2-40B4-BE49-F238E27FC236}">
                <a16:creationId xmlns:a16="http://schemas.microsoft.com/office/drawing/2014/main" id="{8937DD99-1A3B-46B7-82D9-D2449AA95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6363" y="2060575"/>
            <a:ext cx="647700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P’(x’,y’)</a:t>
            </a:r>
          </a:p>
        </p:txBody>
      </p:sp>
      <p:sp>
        <p:nvSpPr>
          <p:cNvPr id="9251" name="Rectangle 35">
            <a:extLst>
              <a:ext uri="{FF2B5EF4-FFF2-40B4-BE49-F238E27FC236}">
                <a16:creationId xmlns:a16="http://schemas.microsoft.com/office/drawing/2014/main" id="{161C7F29-1CCD-41DF-9FB3-446EF1DB0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7576" y="5013325"/>
            <a:ext cx="144463" cy="2873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x</a:t>
            </a:r>
          </a:p>
        </p:txBody>
      </p:sp>
      <p:sp>
        <p:nvSpPr>
          <p:cNvPr id="9252" name="Rectangle 36">
            <a:extLst>
              <a:ext uri="{FF2B5EF4-FFF2-40B4-BE49-F238E27FC236}">
                <a16:creationId xmlns:a16="http://schemas.microsoft.com/office/drawing/2014/main" id="{B6879DF5-189A-4D02-AD1E-F1A938C0D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1" y="3500439"/>
            <a:ext cx="144463" cy="2889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y</a:t>
            </a:r>
          </a:p>
        </p:txBody>
      </p:sp>
      <p:sp>
        <p:nvSpPr>
          <p:cNvPr id="9253" name="Rectangle 37">
            <a:extLst>
              <a:ext uri="{FF2B5EF4-FFF2-40B4-BE49-F238E27FC236}">
                <a16:creationId xmlns:a16="http://schemas.microsoft.com/office/drawing/2014/main" id="{A54F6299-E0EA-4CC3-BD0A-11D7217E8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0" y="5013325"/>
            <a:ext cx="2873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x’</a:t>
            </a:r>
          </a:p>
        </p:txBody>
      </p:sp>
      <p:sp>
        <p:nvSpPr>
          <p:cNvPr id="9254" name="Rectangle 38">
            <a:extLst>
              <a:ext uri="{FF2B5EF4-FFF2-40B4-BE49-F238E27FC236}">
                <a16:creationId xmlns:a16="http://schemas.microsoft.com/office/drawing/2014/main" id="{480A311D-3109-44E8-BFAA-A2DBE6C92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0" y="2205038"/>
            <a:ext cx="287338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/>
              <a:t>y’</a:t>
            </a:r>
          </a:p>
        </p:txBody>
      </p:sp>
      <p:sp>
        <p:nvSpPr>
          <p:cNvPr id="9255" name="Line 39">
            <a:extLst>
              <a:ext uri="{FF2B5EF4-FFF2-40B4-BE49-F238E27FC236}">
                <a16:creationId xmlns:a16="http://schemas.microsoft.com/office/drawing/2014/main" id="{BED87AC4-DCEF-483B-AE65-364077BC09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7576" y="3573463"/>
            <a:ext cx="1655763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9256" name="Line 40">
            <a:extLst>
              <a:ext uri="{FF2B5EF4-FFF2-40B4-BE49-F238E27FC236}">
                <a16:creationId xmlns:a16="http://schemas.microsoft.com/office/drawing/2014/main" id="{0EEE051D-D361-4777-99EC-2AE46FF8C9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83338" y="2420939"/>
            <a:ext cx="0" cy="1152525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0269" name="Text Box 41">
            <a:extLst>
              <a:ext uri="{FF2B5EF4-FFF2-40B4-BE49-F238E27FC236}">
                <a16:creationId xmlns:a16="http://schemas.microsoft.com/office/drawing/2014/main" id="{FACA3C96-90CC-47BC-9F1E-C46497CFF6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549276"/>
            <a:ext cx="8135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9258" name="Text Box 42">
            <a:extLst>
              <a:ext uri="{FF2B5EF4-FFF2-40B4-BE49-F238E27FC236}">
                <a16:creationId xmlns:a16="http://schemas.microsoft.com/office/drawing/2014/main" id="{04F394E5-8982-451E-BAE9-FCEEB4799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1125539"/>
            <a:ext cx="83518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FF00"/>
                </a:solidFill>
              </a:rPr>
              <a:t>Sebuah Titik P(x,y) ditranslasikan sejauh a satuan sepanjang sumbu X dan y satuan sepanjang sumbu Y, diperoleh peta Titik P’(x’,y’).</a:t>
            </a:r>
          </a:p>
        </p:txBody>
      </p:sp>
      <p:sp>
        <p:nvSpPr>
          <p:cNvPr id="9259" name="Text Box 43">
            <a:extLst>
              <a:ext uri="{FF2B5EF4-FFF2-40B4-BE49-F238E27FC236}">
                <a16:creationId xmlns:a16="http://schemas.microsoft.com/office/drawing/2014/main" id="{B3134D7C-558B-4E86-933C-AB62020A8E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9376" y="5373689"/>
            <a:ext cx="504031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FFFF00"/>
                </a:solidFill>
              </a:rPr>
              <a:t>Komponen translasi yang memetakan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FFFF00"/>
                </a:solidFill>
              </a:rPr>
              <a:t>(memindahkan) titik P ditulis T=</a:t>
            </a:r>
          </a:p>
        </p:txBody>
      </p:sp>
      <p:sp>
        <p:nvSpPr>
          <p:cNvPr id="10272" name="Text Box 44">
            <a:extLst>
              <a:ext uri="{FF2B5EF4-FFF2-40B4-BE49-F238E27FC236}">
                <a16:creationId xmlns:a16="http://schemas.microsoft.com/office/drawing/2014/main" id="{4C5363C0-2DBA-4F87-AB70-7DF0068CD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4200" y="5300663"/>
            <a:ext cx="43195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graphicFrame>
        <p:nvGraphicFramePr>
          <p:cNvPr id="10273" name="Object 45">
            <a:extLst>
              <a:ext uri="{FF2B5EF4-FFF2-40B4-BE49-F238E27FC236}">
                <a16:creationId xmlns:a16="http://schemas.microsoft.com/office/drawing/2014/main" id="{BF7E414E-587D-4178-8301-AB84F5D10FC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38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10273" name="Object 45">
                        <a:extLst>
                          <a:ext uri="{FF2B5EF4-FFF2-40B4-BE49-F238E27FC236}">
                            <a16:creationId xmlns:a16="http://schemas.microsoft.com/office/drawing/2014/main" id="{BF7E414E-587D-4178-8301-AB84F5D10F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8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2" name="AutoShape 46">
            <a:extLst>
              <a:ext uri="{FF2B5EF4-FFF2-40B4-BE49-F238E27FC236}">
                <a16:creationId xmlns:a16="http://schemas.microsoft.com/office/drawing/2014/main" id="{9C374F04-465E-4564-9E07-69EB130EC010}"/>
              </a:ext>
            </a:extLst>
          </p:cNvPr>
          <p:cNvSpPr>
            <a:spLocks/>
          </p:cNvSpPr>
          <p:nvPr/>
        </p:nvSpPr>
        <p:spPr bwMode="auto">
          <a:xfrm>
            <a:off x="8904289" y="5734051"/>
            <a:ext cx="71437" cy="574675"/>
          </a:xfrm>
          <a:prstGeom prst="leftBracket">
            <a:avLst>
              <a:gd name="adj" fmla="val 67038"/>
            </a:avLst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65" name="Rectangle 49">
            <a:extLst>
              <a:ext uri="{FF2B5EF4-FFF2-40B4-BE49-F238E27FC236}">
                <a16:creationId xmlns:a16="http://schemas.microsoft.com/office/drawing/2014/main" id="{4B8C2A64-F167-4139-8879-972289245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751" y="5661026"/>
            <a:ext cx="3603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FFFF00"/>
                </a:solidFill>
              </a:rPr>
              <a:t>a</a:t>
            </a:r>
          </a:p>
          <a:p>
            <a:pPr eaLnBrk="1" hangingPunct="1"/>
            <a:r>
              <a:rPr lang="en-US" altLang="en-US" sz="2000">
                <a:solidFill>
                  <a:srgbClr val="FFFF00"/>
                </a:solidFill>
              </a:rPr>
              <a:t>b</a:t>
            </a:r>
          </a:p>
        </p:txBody>
      </p:sp>
      <p:sp>
        <p:nvSpPr>
          <p:cNvPr id="9266" name="AutoShape 50">
            <a:extLst>
              <a:ext uri="{FF2B5EF4-FFF2-40B4-BE49-F238E27FC236}">
                <a16:creationId xmlns:a16="http://schemas.microsoft.com/office/drawing/2014/main" id="{7873CB4B-23D6-4DBF-8F17-7D60FCA00148}"/>
              </a:ext>
            </a:extLst>
          </p:cNvPr>
          <p:cNvSpPr>
            <a:spLocks/>
          </p:cNvSpPr>
          <p:nvPr/>
        </p:nvSpPr>
        <p:spPr bwMode="auto">
          <a:xfrm>
            <a:off x="9409114" y="5734051"/>
            <a:ext cx="71437" cy="574675"/>
          </a:xfrm>
          <a:prstGeom prst="rightBracket">
            <a:avLst>
              <a:gd name="adj" fmla="val 67038"/>
            </a:avLst>
          </a:prstGeom>
          <a:noFill/>
          <a:ln w="28575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68" name="WordArt 52">
            <a:extLst>
              <a:ext uri="{FF2B5EF4-FFF2-40B4-BE49-F238E27FC236}">
                <a16:creationId xmlns:a16="http://schemas.microsoft.com/office/drawing/2014/main" id="{29DABC93-0901-4D7A-9A50-FF615C9F46A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92313" y="404813"/>
            <a:ext cx="194310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D" sz="36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 panose="020B0806030902050204" pitchFamily="34" charset="0"/>
              </a:rPr>
              <a:t>TRANSLASI</a:t>
            </a:r>
          </a:p>
        </p:txBody>
      </p:sp>
      <p:sp>
        <p:nvSpPr>
          <p:cNvPr id="9269" name="Text Box 53">
            <a:extLst>
              <a:ext uri="{FF2B5EF4-FFF2-40B4-BE49-F238E27FC236}">
                <a16:creationId xmlns:a16="http://schemas.microsoft.com/office/drawing/2014/main" id="{4DFB2221-FEC1-45F6-BF70-FE7A659B41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8526" y="1989138"/>
            <a:ext cx="1800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=  P’(x+a,y+b)</a:t>
            </a:r>
          </a:p>
        </p:txBody>
      </p:sp>
      <p:sp>
        <p:nvSpPr>
          <p:cNvPr id="10279" name="AutoShape 55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A0A73AF7-2BFF-40FA-A428-22D5F0E47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5013" y="1"/>
            <a:ext cx="360362" cy="36036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80" name="AutoShape 5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4002ED9B-82F4-41F2-A81B-52736CA9D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3788" y="1"/>
            <a:ext cx="360362" cy="36036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0281" name="AutoShape 58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1DA32D2-9301-4ACD-9D4E-929E23EC5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7638" y="0"/>
            <a:ext cx="360362" cy="36195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3.7037E-6 C 0.37986 -0.01227 0.7599 -0.02454 0.74809 0.01042 C 0.73628 0.04537 -0.06701 0.1662 -0.07101 0.20995 C -0.075 0.2537 0.71389 0.31482 0.72448 0.27292 C 0.73507 0.23102 -0.01059 0.01065 -0.00799 -0.0419 C -0.00538 -0.09444 0.72691 -0.04375 0.7401 -0.0419 C 0.7533 -0.04005 0.41181 -0.03588 0.07083 -0.03148 " pathEditMode="relative" ptsTypes="aaaaaaA">
                                      <p:cBhvr>
                                        <p:cTn id="6" dur="2000" fill="hold"/>
                                        <p:tgtEl>
                                          <p:spTgt spid="92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0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9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9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3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3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9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9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2" dur="5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7" dur="5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9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800" decel="100000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800" decel="100000" fill="hold"/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800" decel="100000"/>
                                        <p:tgtEl>
                                          <p:spTgt spid="9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800" decel="100000" fill="hold"/>
                                        <p:tgtEl>
                                          <p:spTgt spid="9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800" decel="100000" fill="hold"/>
                                        <p:tgtEl>
                                          <p:spTgt spid="9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800" decel="100000" fill="hold"/>
                                        <p:tgtEl>
                                          <p:spTgt spid="9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9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9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92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9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1" dur="1000"/>
                                        <p:tgtEl>
                                          <p:spTgt spid="9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 animBg="1"/>
      <p:bldP spid="9233" grpId="0" animBg="1"/>
      <p:bldP spid="9244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8" grpId="0"/>
      <p:bldP spid="9259" grpId="0" build="allAtOnce"/>
      <p:bldP spid="9265" grpId="0"/>
      <p:bldP spid="926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>
            <a:extLst>
              <a:ext uri="{FF2B5EF4-FFF2-40B4-BE49-F238E27FC236}">
                <a16:creationId xmlns:a16="http://schemas.microsoft.com/office/drawing/2014/main" id="{AC644DCE-7FDE-4964-9EEF-901C8098FD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4" y="476251"/>
            <a:ext cx="66246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FF00"/>
                </a:solidFill>
              </a:rPr>
              <a:t>Translasi T yang memetakan sebuah titik P(x,y) sehingga diperoleh bayangan P’(x’,y’) ditulis:</a:t>
            </a:r>
          </a:p>
        </p:txBody>
      </p:sp>
      <p:sp>
        <p:nvSpPr>
          <p:cNvPr id="28678" name="Line 6">
            <a:extLst>
              <a:ext uri="{FF2B5EF4-FFF2-40B4-BE49-F238E27FC236}">
                <a16:creationId xmlns:a16="http://schemas.microsoft.com/office/drawing/2014/main" id="{D91CD2A6-81E8-4843-8BAA-E645B48F99F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11675" y="2133600"/>
            <a:ext cx="1295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8681" name="AutoShape 9">
            <a:extLst>
              <a:ext uri="{FF2B5EF4-FFF2-40B4-BE49-F238E27FC236}">
                <a16:creationId xmlns:a16="http://schemas.microsoft.com/office/drawing/2014/main" id="{7890CA7F-9AD1-4908-B393-D286EE282CDE}"/>
              </a:ext>
            </a:extLst>
          </p:cNvPr>
          <p:cNvSpPr>
            <a:spLocks/>
          </p:cNvSpPr>
          <p:nvPr/>
        </p:nvSpPr>
        <p:spPr bwMode="auto">
          <a:xfrm>
            <a:off x="4943476" y="1412876"/>
            <a:ext cx="73025" cy="504825"/>
          </a:xfrm>
          <a:prstGeom prst="leftBracket">
            <a:avLst>
              <a:gd name="adj" fmla="val 57609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3789EB19-F5DD-44CD-B1BC-2AF7EE592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6500" y="1412875"/>
            <a:ext cx="287338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a</a:t>
            </a:r>
          </a:p>
          <a:p>
            <a:pPr algn="ctr" eaLnBrk="1" hangingPunct="1"/>
            <a:r>
              <a:rPr lang="en-US" altLang="en-US" b="1"/>
              <a:t>b</a:t>
            </a:r>
          </a:p>
        </p:txBody>
      </p:sp>
      <p:sp>
        <p:nvSpPr>
          <p:cNvPr id="28683" name="AutoShape 11">
            <a:extLst>
              <a:ext uri="{FF2B5EF4-FFF2-40B4-BE49-F238E27FC236}">
                <a16:creationId xmlns:a16="http://schemas.microsoft.com/office/drawing/2014/main" id="{72D50D7E-5A41-4216-BEEA-05C4AACA0F0C}"/>
              </a:ext>
            </a:extLst>
          </p:cNvPr>
          <p:cNvSpPr>
            <a:spLocks/>
          </p:cNvSpPr>
          <p:nvPr/>
        </p:nvSpPr>
        <p:spPr bwMode="auto">
          <a:xfrm>
            <a:off x="5303839" y="1412876"/>
            <a:ext cx="71437" cy="504825"/>
          </a:xfrm>
          <a:prstGeom prst="rightBracket">
            <a:avLst>
              <a:gd name="adj" fmla="val 58889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5EC8146E-2C51-410A-B629-4C23BE2801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4" y="1412875"/>
            <a:ext cx="288925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T=</a:t>
            </a:r>
          </a:p>
        </p:txBody>
      </p:sp>
      <p:sp>
        <p:nvSpPr>
          <p:cNvPr id="28685" name="Rectangle 13">
            <a:extLst>
              <a:ext uri="{FF2B5EF4-FFF2-40B4-BE49-F238E27FC236}">
                <a16:creationId xmlns:a16="http://schemas.microsoft.com/office/drawing/2014/main" id="{0FE28A55-7ADD-4022-94D4-C0004BA72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513" y="1844675"/>
            <a:ext cx="792162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FF00"/>
                </a:solidFill>
              </a:rPr>
              <a:t>P(x,y)</a:t>
            </a:r>
          </a:p>
        </p:txBody>
      </p:sp>
      <p:sp>
        <p:nvSpPr>
          <p:cNvPr id="28686" name="Rectangle 14">
            <a:extLst>
              <a:ext uri="{FF2B5EF4-FFF2-40B4-BE49-F238E27FC236}">
                <a16:creationId xmlns:a16="http://schemas.microsoft.com/office/drawing/2014/main" id="{DB3C567C-5B1F-4FF6-A076-664098861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1" y="1916113"/>
            <a:ext cx="1368425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FF00"/>
                </a:solidFill>
              </a:rPr>
              <a:t>P’(x+a, y+b)</a:t>
            </a: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77092739-6E01-4DA4-A8CC-B7E71773A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2708275"/>
            <a:ext cx="2665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00CC00"/>
                </a:solidFill>
              </a:rPr>
              <a:t>Notasi lain:</a:t>
            </a:r>
          </a:p>
        </p:txBody>
      </p:sp>
      <p:sp>
        <p:nvSpPr>
          <p:cNvPr id="28690" name="Text Box 18">
            <a:extLst>
              <a:ext uri="{FF2B5EF4-FFF2-40B4-BE49-F238E27FC236}">
                <a16:creationId xmlns:a16="http://schemas.microsoft.com/office/drawing/2014/main" id="{1D515599-2649-4E0F-AAF5-133E500B2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4" y="3500438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T=</a:t>
            </a:r>
            <a:r>
              <a:rPr lang="en-US" altLang="en-US"/>
              <a:t>         </a:t>
            </a:r>
          </a:p>
        </p:txBody>
      </p:sp>
      <p:sp>
        <p:nvSpPr>
          <p:cNvPr id="28691" name="AutoShape 19">
            <a:extLst>
              <a:ext uri="{FF2B5EF4-FFF2-40B4-BE49-F238E27FC236}">
                <a16:creationId xmlns:a16="http://schemas.microsoft.com/office/drawing/2014/main" id="{97EEBF0C-6F9F-478A-87A0-5F4DAEC8B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3429000"/>
            <a:ext cx="431800" cy="503238"/>
          </a:xfrm>
          <a:prstGeom prst="bracketPair">
            <a:avLst>
              <a:gd name="adj" fmla="val 1666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3" name="Rectangle 21">
            <a:extLst>
              <a:ext uri="{FF2B5EF4-FFF2-40B4-BE49-F238E27FC236}">
                <a16:creationId xmlns:a16="http://schemas.microsoft.com/office/drawing/2014/main" id="{C9D81A68-A7CA-4019-8980-2D319A065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9" y="3500438"/>
            <a:ext cx="71437" cy="2159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:</a:t>
            </a:r>
          </a:p>
        </p:txBody>
      </p:sp>
      <p:sp>
        <p:nvSpPr>
          <p:cNvPr id="28694" name="Rectangle 22">
            <a:extLst>
              <a:ext uri="{FF2B5EF4-FFF2-40B4-BE49-F238E27FC236}">
                <a16:creationId xmlns:a16="http://schemas.microsoft.com/office/drawing/2014/main" id="{550C93E6-F6CD-47F2-8953-D99A9213A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3114" y="3429001"/>
            <a:ext cx="288925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a</a:t>
            </a:r>
          </a:p>
          <a:p>
            <a:pPr algn="ctr" eaLnBrk="1" hangingPunct="1"/>
            <a:r>
              <a:rPr lang="en-US" altLang="en-US" b="1"/>
              <a:t>b</a:t>
            </a:r>
          </a:p>
        </p:txBody>
      </p:sp>
      <p:sp>
        <p:nvSpPr>
          <p:cNvPr id="28695" name="Rectangle 23">
            <a:extLst>
              <a:ext uri="{FF2B5EF4-FFF2-40B4-BE49-F238E27FC236}">
                <a16:creationId xmlns:a16="http://schemas.microsoft.com/office/drawing/2014/main" id="{97CA865A-00F1-434B-8DA8-591AA6F41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2401" y="3429001"/>
            <a:ext cx="8620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rgbClr val="FFFF00"/>
                </a:solidFill>
              </a:rPr>
              <a:t>P(x,y)</a:t>
            </a:r>
          </a:p>
        </p:txBody>
      </p:sp>
      <p:sp>
        <p:nvSpPr>
          <p:cNvPr id="28696" name="Line 24">
            <a:extLst>
              <a:ext uri="{FF2B5EF4-FFF2-40B4-BE49-F238E27FC236}">
                <a16:creationId xmlns:a16="http://schemas.microsoft.com/office/drawing/2014/main" id="{F287053C-74A4-42B8-9AAA-3413D23A51C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7439" y="3644900"/>
            <a:ext cx="93662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8697" name="Rectangle 25">
            <a:extLst>
              <a:ext uri="{FF2B5EF4-FFF2-40B4-BE49-F238E27FC236}">
                <a16:creationId xmlns:a16="http://schemas.microsoft.com/office/drawing/2014/main" id="{87B5F27E-BBA8-4F16-948B-2A962650D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5501" y="3429001"/>
            <a:ext cx="1368425" cy="3603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FF00"/>
                </a:solidFill>
              </a:rPr>
              <a:t>P’(x+a, y+b)</a:t>
            </a:r>
          </a:p>
        </p:txBody>
      </p:sp>
      <p:sp>
        <p:nvSpPr>
          <p:cNvPr id="28700" name="Text Box 28">
            <a:extLst>
              <a:ext uri="{FF2B5EF4-FFF2-40B4-BE49-F238E27FC236}">
                <a16:creationId xmlns:a16="http://schemas.microsoft.com/office/drawing/2014/main" id="{F93295BF-FE52-4AEB-8211-35F0D12FF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7713" y="4076700"/>
            <a:ext cx="4608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Atau bisa ditulis:</a:t>
            </a:r>
          </a:p>
        </p:txBody>
      </p:sp>
      <p:sp>
        <p:nvSpPr>
          <p:cNvPr id="11283" name="Text Box 29">
            <a:extLst>
              <a:ext uri="{FF2B5EF4-FFF2-40B4-BE49-F238E27FC236}">
                <a16:creationId xmlns:a16="http://schemas.microsoft.com/office/drawing/2014/main" id="{B4BF9019-41C5-436C-9DE0-52CEB632F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2175" y="4652963"/>
            <a:ext cx="59769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8702" name="AutoShape 30">
            <a:extLst>
              <a:ext uri="{FF2B5EF4-FFF2-40B4-BE49-F238E27FC236}">
                <a16:creationId xmlns:a16="http://schemas.microsoft.com/office/drawing/2014/main" id="{1F67313B-FF56-4609-A920-02935A6FB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2175" y="4724401"/>
            <a:ext cx="503238" cy="720725"/>
          </a:xfrm>
          <a:prstGeom prst="bracketPair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3" name="Rectangle 31">
            <a:extLst>
              <a:ext uri="{FF2B5EF4-FFF2-40B4-BE49-F238E27FC236}">
                <a16:creationId xmlns:a16="http://schemas.microsoft.com/office/drawing/2014/main" id="{9E90253E-9D5E-456C-9000-04D41A0AD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5051" y="4724401"/>
            <a:ext cx="288925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x’</a:t>
            </a:r>
          </a:p>
          <a:p>
            <a:pPr algn="ctr" eaLnBrk="1" hangingPunct="1"/>
            <a:r>
              <a:rPr lang="en-US" altLang="en-US" b="1"/>
              <a:t>y’</a:t>
            </a:r>
          </a:p>
        </p:txBody>
      </p:sp>
      <p:sp>
        <p:nvSpPr>
          <p:cNvPr id="28704" name="Rectangle 32">
            <a:extLst>
              <a:ext uri="{FF2B5EF4-FFF2-40B4-BE49-F238E27FC236}">
                <a16:creationId xmlns:a16="http://schemas.microsoft.com/office/drawing/2014/main" id="{5BEEF90C-3A62-4F71-9F57-DE60E99B5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1313" y="4868863"/>
            <a:ext cx="215900" cy="36036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>
                <a:solidFill>
                  <a:srgbClr val="FFFF00"/>
                </a:solidFill>
              </a:rPr>
              <a:t>=</a:t>
            </a:r>
          </a:p>
        </p:txBody>
      </p:sp>
      <p:sp>
        <p:nvSpPr>
          <p:cNvPr id="28705" name="AutoShape 33">
            <a:extLst>
              <a:ext uri="{FF2B5EF4-FFF2-40B4-BE49-F238E27FC236}">
                <a16:creationId xmlns:a16="http://schemas.microsoft.com/office/drawing/2014/main" id="{7957D7A3-EB61-4F2A-A853-FD4AEB746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1675" y="4724401"/>
            <a:ext cx="863600" cy="720725"/>
          </a:xfrm>
          <a:prstGeom prst="bracketPair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6" name="Rectangle 34">
            <a:extLst>
              <a:ext uri="{FF2B5EF4-FFF2-40B4-BE49-F238E27FC236}">
                <a16:creationId xmlns:a16="http://schemas.microsoft.com/office/drawing/2014/main" id="{A061CC6E-2B3F-4314-AC81-136C282DE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6138" y="4724401"/>
            <a:ext cx="576262" cy="72072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b="1"/>
              <a:t>x + a</a:t>
            </a:r>
          </a:p>
          <a:p>
            <a:pPr algn="ctr" eaLnBrk="1" hangingPunct="1"/>
            <a:r>
              <a:rPr lang="en-US" altLang="en-US" b="1"/>
              <a:t>y + b</a:t>
            </a:r>
          </a:p>
        </p:txBody>
      </p:sp>
      <p:sp>
        <p:nvSpPr>
          <p:cNvPr id="28707" name="Text Box 35">
            <a:extLst>
              <a:ext uri="{FF2B5EF4-FFF2-40B4-BE49-F238E27FC236}">
                <a16:creationId xmlns:a16="http://schemas.microsoft.com/office/drawing/2014/main" id="{9FBB6E8F-80D5-4B73-A843-5B2A3620C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8301" y="4941888"/>
            <a:ext cx="1152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0000"/>
                </a:solidFill>
              </a:rPr>
              <a:t>dengan</a:t>
            </a:r>
          </a:p>
        </p:txBody>
      </p:sp>
      <p:sp>
        <p:nvSpPr>
          <p:cNvPr id="28708" name="Line 36">
            <a:extLst>
              <a:ext uri="{FF2B5EF4-FFF2-40B4-BE49-F238E27FC236}">
                <a16:creationId xmlns:a16="http://schemas.microsoft.com/office/drawing/2014/main" id="{77BF927E-AA5B-4F52-BF0C-9FEDA3847F8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27801" y="5157788"/>
            <a:ext cx="360363" cy="2159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8709" name="Line 37">
            <a:extLst>
              <a:ext uri="{FF2B5EF4-FFF2-40B4-BE49-F238E27FC236}">
                <a16:creationId xmlns:a16="http://schemas.microsoft.com/office/drawing/2014/main" id="{0633374A-E93C-4446-954B-CC61EF5FFF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27800" y="4941888"/>
            <a:ext cx="431800" cy="2159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28710" name="Text Box 38">
            <a:extLst>
              <a:ext uri="{FF2B5EF4-FFF2-40B4-BE49-F238E27FC236}">
                <a16:creationId xmlns:a16="http://schemas.microsoft.com/office/drawing/2014/main" id="{B46C0DEB-B5F3-4FD3-90AA-7F499E419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4063" y="4724401"/>
            <a:ext cx="1439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x’ = x + a</a:t>
            </a:r>
          </a:p>
        </p:txBody>
      </p:sp>
      <p:sp>
        <p:nvSpPr>
          <p:cNvPr id="28711" name="Text Box 39">
            <a:extLst>
              <a:ext uri="{FF2B5EF4-FFF2-40B4-BE49-F238E27FC236}">
                <a16:creationId xmlns:a16="http://schemas.microsoft.com/office/drawing/2014/main" id="{E1AD5405-53DF-453A-BC5F-9820470036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4063" y="5157788"/>
            <a:ext cx="12239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/>
              <a:t>y’ = y + b</a:t>
            </a:r>
          </a:p>
        </p:txBody>
      </p:sp>
      <p:sp>
        <p:nvSpPr>
          <p:cNvPr id="11294" name="AutoShape 4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A98AC83-10D5-4A96-A97F-14BB9D360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0188" y="1"/>
            <a:ext cx="431800" cy="40481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95" name="AutoShape 41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002B4E7F-4744-4747-A467-01109E452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1988" y="1"/>
            <a:ext cx="431800" cy="4048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1296" name="AutoShape 42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8569406-81FD-43D7-938E-ADD830812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3788" y="1"/>
            <a:ext cx="431800" cy="40481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5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6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8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" dur="5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8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86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20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8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8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8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8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28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8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8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8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28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28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7" dur="1000"/>
                                        <p:tgtEl>
                                          <p:spTgt spid="28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28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28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28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82" grpId="0" animBg="1"/>
      <p:bldP spid="28682" grpId="1" animBg="1"/>
      <p:bldP spid="28684" grpId="0" animBg="1"/>
      <p:bldP spid="28685" grpId="0" animBg="1"/>
      <p:bldP spid="28686" grpId="0" animBg="1"/>
      <p:bldP spid="28693" grpId="0" animBg="1"/>
      <p:bldP spid="28694" grpId="0" animBg="1"/>
      <p:bldP spid="28697" grpId="0" animBg="1"/>
      <p:bldP spid="28703" grpId="0" animBg="1"/>
      <p:bldP spid="28704" grpId="0" animBg="1"/>
      <p:bldP spid="28706" grpId="0" animBg="1"/>
      <p:bldP spid="28710" grpId="0"/>
      <p:bldP spid="287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69574C95-B5B9-4382-A47B-18ACCA2C11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Contoh 1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7CDB9F91-9E8F-40ED-B601-3EBDDEE1491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   </a:t>
            </a:r>
            <a:r>
              <a:rPr lang="en-US" altLang="en-US" sz="4000"/>
              <a:t>Ruas garis AB dengan A(1,5) dan B(3,-2) ditranslasikan 2 satuan searah sumbu X dan 3 satuan searah sumbu Y.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000">
                <a:solidFill>
                  <a:srgbClr val="006600"/>
                </a:solidFill>
              </a:rPr>
              <a:t>	</a:t>
            </a:r>
            <a:r>
              <a:rPr lang="en-US" altLang="en-US" sz="4000">
                <a:solidFill>
                  <a:srgbClr val="00FF00"/>
                </a:solidFill>
              </a:rPr>
              <a:t>Tentukan bayangannya?</a:t>
            </a:r>
          </a:p>
        </p:txBody>
      </p:sp>
      <p:sp>
        <p:nvSpPr>
          <p:cNvPr id="12292" name="AutoShap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8B73E74-7CD2-46B3-8E1D-22304F904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3" y="1"/>
            <a:ext cx="431800" cy="40481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3" name="AutoShape 6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AB73293-4AB4-432E-BB0E-0A0103AFF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714" y="1"/>
            <a:ext cx="395287" cy="40481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2294" name="AutoShape 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AB44420C-6CE6-4A16-A2F1-58E03E8F7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913" y="1"/>
            <a:ext cx="431800" cy="4048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D52D7B50-718B-4E3C-8F5D-7C67A2B2D2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rgbClr val="FF0000"/>
                </a:solidFill>
              </a:rPr>
              <a:t>Penyelesaian: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6EAE07D-8985-4A94-BA2C-2E6CCB2251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847850" y="1628775"/>
            <a:ext cx="8229600" cy="338455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  <a:p>
            <a:pPr>
              <a:buFont typeface="Wingdings" panose="05000000000000000000" pitchFamily="2" charset="2"/>
              <a:buNone/>
            </a:pPr>
            <a:endParaRPr lang="en-US" altLang="en-US" sz="2400"/>
          </a:p>
        </p:txBody>
      </p:sp>
      <p:sp>
        <p:nvSpPr>
          <p:cNvPr id="54276" name="AutoShape 4">
            <a:extLst>
              <a:ext uri="{FF2B5EF4-FFF2-40B4-BE49-F238E27FC236}">
                <a16:creationId xmlns:a16="http://schemas.microsoft.com/office/drawing/2014/main" id="{28B32169-84E4-4B55-9F6E-2FBCEE462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1451" y="2565401"/>
            <a:ext cx="720725" cy="936625"/>
          </a:xfrm>
          <a:prstGeom prst="bracketPair">
            <a:avLst>
              <a:gd name="adj" fmla="val 16667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65FBFCF9-580B-4E21-A800-D28C35F99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7350" y="2492375"/>
            <a:ext cx="431800" cy="935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/>
              <a:t>x’</a:t>
            </a:r>
          </a:p>
          <a:p>
            <a:pPr algn="ctr" eaLnBrk="1" hangingPunct="1"/>
            <a:r>
              <a:rPr lang="en-US" altLang="en-US" sz="3200"/>
              <a:t>y’</a:t>
            </a:r>
          </a:p>
        </p:txBody>
      </p:sp>
      <p:sp>
        <p:nvSpPr>
          <p:cNvPr id="54278" name="Rectangle 6">
            <a:extLst>
              <a:ext uri="{FF2B5EF4-FFF2-40B4-BE49-F238E27FC236}">
                <a16:creationId xmlns:a16="http://schemas.microsoft.com/office/drawing/2014/main" id="{553A1C78-4931-4E65-B25E-201FDE485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3613" y="2565400"/>
            <a:ext cx="4318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/>
              <a:t>=</a:t>
            </a:r>
          </a:p>
        </p:txBody>
      </p:sp>
      <p:sp>
        <p:nvSpPr>
          <p:cNvPr id="54279" name="AutoShape 7">
            <a:extLst>
              <a:ext uri="{FF2B5EF4-FFF2-40B4-BE49-F238E27FC236}">
                <a16:creationId xmlns:a16="http://schemas.microsoft.com/office/drawing/2014/main" id="{E715D51F-60BA-4C21-A654-D38A46FFD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6" y="2565400"/>
            <a:ext cx="1223963" cy="863600"/>
          </a:xfrm>
          <a:prstGeom prst="bracketPair">
            <a:avLst>
              <a:gd name="adj" fmla="val 16667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4281" name="Text Box 9">
            <a:extLst>
              <a:ext uri="{FF2B5EF4-FFF2-40B4-BE49-F238E27FC236}">
                <a16:creationId xmlns:a16="http://schemas.microsoft.com/office/drawing/2014/main" id="{258C9360-DECA-457A-86FD-F22F631BB1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9" y="2420938"/>
            <a:ext cx="11509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x + </a:t>
            </a:r>
            <a:r>
              <a:rPr lang="en-US" altLang="en-US" sz="2800">
                <a:solidFill>
                  <a:srgbClr val="00FF00"/>
                </a:solidFill>
              </a:rPr>
              <a:t>2</a:t>
            </a:r>
          </a:p>
        </p:txBody>
      </p:sp>
      <p:sp>
        <p:nvSpPr>
          <p:cNvPr id="54282" name="Text Box 10">
            <a:extLst>
              <a:ext uri="{FF2B5EF4-FFF2-40B4-BE49-F238E27FC236}">
                <a16:creationId xmlns:a16="http://schemas.microsoft.com/office/drawing/2014/main" id="{E2B6F74E-BD85-4489-B235-25E75A9D60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8" y="2924176"/>
            <a:ext cx="12239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y + </a:t>
            </a:r>
            <a:r>
              <a:rPr lang="en-US" altLang="en-US" sz="2800">
                <a:solidFill>
                  <a:srgbClr val="00FF00"/>
                </a:solidFill>
              </a:rPr>
              <a:t>3</a:t>
            </a:r>
          </a:p>
        </p:txBody>
      </p:sp>
      <p:sp>
        <p:nvSpPr>
          <p:cNvPr id="54284" name="Text Box 12">
            <a:extLst>
              <a:ext uri="{FF2B5EF4-FFF2-40B4-BE49-F238E27FC236}">
                <a16:creationId xmlns:a16="http://schemas.microsoft.com/office/drawing/2014/main" id="{6F644250-7544-4019-B93D-EB92FE42F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5551" y="4652963"/>
            <a:ext cx="6335713" cy="1160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/>
              <a:t>A(1,5)               A’(1+</a:t>
            </a:r>
            <a:r>
              <a:rPr lang="en-US" altLang="en-US" sz="2800">
                <a:solidFill>
                  <a:srgbClr val="00FF00"/>
                </a:solidFill>
              </a:rPr>
              <a:t>2,</a:t>
            </a:r>
            <a:r>
              <a:rPr lang="en-US" altLang="en-US" sz="2800"/>
              <a:t>5+</a:t>
            </a:r>
            <a:r>
              <a:rPr lang="en-US" altLang="en-US" sz="2800">
                <a:solidFill>
                  <a:srgbClr val="00FF00"/>
                </a:solidFill>
              </a:rPr>
              <a:t>3</a:t>
            </a:r>
            <a:r>
              <a:rPr lang="en-US" altLang="en-US" sz="2800"/>
              <a:t>) = A’(3,8)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/>
              <a:t>B(3,-2)              B’(3+</a:t>
            </a:r>
            <a:r>
              <a:rPr lang="en-US" altLang="en-US" sz="2800">
                <a:solidFill>
                  <a:srgbClr val="00FF00"/>
                </a:solidFill>
              </a:rPr>
              <a:t>2</a:t>
            </a:r>
            <a:r>
              <a:rPr lang="en-US" altLang="en-US" sz="2800"/>
              <a:t>,-2+</a:t>
            </a:r>
            <a:r>
              <a:rPr lang="en-US" altLang="en-US" sz="2800">
                <a:solidFill>
                  <a:srgbClr val="00FF00"/>
                </a:solidFill>
              </a:rPr>
              <a:t>3</a:t>
            </a:r>
            <a:r>
              <a:rPr lang="en-US" altLang="en-US" sz="2800"/>
              <a:t>)=B’(5,1)           </a:t>
            </a:r>
          </a:p>
        </p:txBody>
      </p:sp>
      <p:sp>
        <p:nvSpPr>
          <p:cNvPr id="54286" name="Line 14">
            <a:extLst>
              <a:ext uri="{FF2B5EF4-FFF2-40B4-BE49-F238E27FC236}">
                <a16:creationId xmlns:a16="http://schemas.microsoft.com/office/drawing/2014/main" id="{5F7104A7-9BA9-4CA4-9647-C55D0BC6FE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3975" y="4941888"/>
            <a:ext cx="10795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54287" name="Line 15">
            <a:extLst>
              <a:ext uri="{FF2B5EF4-FFF2-40B4-BE49-F238E27FC236}">
                <a16:creationId xmlns:a16="http://schemas.microsoft.com/office/drawing/2014/main" id="{E78E499E-E7F6-4B0D-AE27-B25E8BD3716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63975" y="5589588"/>
            <a:ext cx="10795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54288" name="Text Box 16">
            <a:extLst>
              <a:ext uri="{FF2B5EF4-FFF2-40B4-BE49-F238E27FC236}">
                <a16:creationId xmlns:a16="http://schemas.microsoft.com/office/drawing/2014/main" id="{713C421A-2336-44DE-A470-182982F0DF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1341439"/>
            <a:ext cx="748823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/>
              <a:t>Pergeseran </a:t>
            </a:r>
            <a:r>
              <a:rPr lang="en-US" altLang="en-US" sz="2400">
                <a:solidFill>
                  <a:srgbClr val="00FF00"/>
                </a:solidFill>
              </a:rPr>
              <a:t>2</a:t>
            </a:r>
            <a:r>
              <a:rPr lang="en-US" altLang="en-US" sz="2400"/>
              <a:t> satuan arah X dan </a:t>
            </a:r>
            <a:r>
              <a:rPr lang="en-US" altLang="en-US" sz="2400">
                <a:solidFill>
                  <a:srgbClr val="00FF00"/>
                </a:solidFill>
              </a:rPr>
              <a:t>3</a:t>
            </a:r>
            <a:r>
              <a:rPr lang="en-US" altLang="en-US" sz="2400"/>
              <a:t> satuan arah Y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/>
              <a:t>identik dengan komponen translasi T= </a:t>
            </a:r>
          </a:p>
        </p:txBody>
      </p:sp>
      <p:sp>
        <p:nvSpPr>
          <p:cNvPr id="54289" name="AutoShape 17">
            <a:extLst>
              <a:ext uri="{FF2B5EF4-FFF2-40B4-BE49-F238E27FC236}">
                <a16:creationId xmlns:a16="http://schemas.microsoft.com/office/drawing/2014/main" id="{3F599C8F-E15B-4EB6-9573-E3AB7CECD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8888" y="1773239"/>
            <a:ext cx="647700" cy="719137"/>
          </a:xfrm>
          <a:prstGeom prst="bracketPair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en-US" altLang="en-US">
              <a:solidFill>
                <a:srgbClr val="00FF00"/>
              </a:solidFill>
            </a:endParaRPr>
          </a:p>
        </p:txBody>
      </p:sp>
      <p:sp>
        <p:nvSpPr>
          <p:cNvPr id="13327" name="Rectangle 19">
            <a:extLst>
              <a:ext uri="{FF2B5EF4-FFF2-40B4-BE49-F238E27FC236}">
                <a16:creationId xmlns:a16="http://schemas.microsoft.com/office/drawing/2014/main" id="{80F52C73-940D-494F-BF81-5AEBAA851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1773239"/>
            <a:ext cx="360362" cy="719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4292" name="Rectangle 20">
            <a:extLst>
              <a:ext uri="{FF2B5EF4-FFF2-40B4-BE49-F238E27FC236}">
                <a16:creationId xmlns:a16="http://schemas.microsoft.com/office/drawing/2014/main" id="{789E9962-A76C-4380-AD23-1D0BBE80F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1773238"/>
            <a:ext cx="4318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>
                <a:solidFill>
                  <a:srgbClr val="00FF00"/>
                </a:solidFill>
              </a:rPr>
              <a:t>2</a:t>
            </a:r>
          </a:p>
          <a:p>
            <a:pPr algn="ctr" eaLnBrk="1" hangingPunct="1"/>
            <a:r>
              <a:rPr lang="en-US" altLang="en-US" sz="2400">
                <a:solidFill>
                  <a:srgbClr val="00FF00"/>
                </a:solidFill>
              </a:rPr>
              <a:t>3</a:t>
            </a:r>
          </a:p>
        </p:txBody>
      </p:sp>
      <p:sp>
        <p:nvSpPr>
          <p:cNvPr id="54293" name="Text Box 21">
            <a:extLst>
              <a:ext uri="{FF2B5EF4-FFF2-40B4-BE49-F238E27FC236}">
                <a16:creationId xmlns:a16="http://schemas.microsoft.com/office/drawing/2014/main" id="{04A7AE95-BEEC-4A81-B125-31C170752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4114" y="3573464"/>
            <a:ext cx="7488237" cy="830997"/>
          </a:xfrm>
          <a:prstGeom prst="rect">
            <a:avLst/>
          </a:prstGeom>
          <a:solidFill>
            <a:srgbClr val="0000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solidFill>
                  <a:schemeClr val="bg1"/>
                </a:solidFill>
              </a:rPr>
              <a:t>Peta (</a:t>
            </a:r>
            <a:r>
              <a:rPr lang="en-US" altLang="en-US" sz="2400" dirty="0" err="1">
                <a:solidFill>
                  <a:schemeClr val="bg1"/>
                </a:solidFill>
              </a:rPr>
              <a:t>bayangan</a:t>
            </a:r>
            <a:r>
              <a:rPr lang="en-US" altLang="en-US" sz="2400" dirty="0">
                <a:solidFill>
                  <a:schemeClr val="bg1"/>
                </a:solidFill>
              </a:rPr>
              <a:t>) </a:t>
            </a:r>
            <a:r>
              <a:rPr lang="en-US" altLang="en-US" sz="2400" dirty="0" err="1">
                <a:solidFill>
                  <a:schemeClr val="bg1"/>
                </a:solidFill>
              </a:rPr>
              <a:t>titik</a:t>
            </a: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</a:rPr>
              <a:t>ujung</a:t>
            </a: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</a:rPr>
              <a:t>ruas</a:t>
            </a: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</a:rPr>
              <a:t>garis</a:t>
            </a: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</a:rPr>
              <a:t>masing-masing</a:t>
            </a: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</a:rPr>
              <a:t>ditentukan</a:t>
            </a: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</a:rPr>
              <a:t>sebagai</a:t>
            </a:r>
            <a:r>
              <a:rPr lang="en-US" altLang="en-US" sz="2400" dirty="0">
                <a:solidFill>
                  <a:schemeClr val="bg1"/>
                </a:solidFill>
              </a:rPr>
              <a:t> </a:t>
            </a:r>
            <a:r>
              <a:rPr lang="en-US" altLang="en-US" sz="2400" dirty="0" err="1">
                <a:solidFill>
                  <a:schemeClr val="bg1"/>
                </a:solidFill>
              </a:rPr>
              <a:t>berikut</a:t>
            </a:r>
            <a:r>
              <a:rPr lang="en-US" altLang="en-US" sz="240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13330" name="AutoShape 23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EA97F75B-2207-484A-98DC-CC81C1745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714" y="1"/>
            <a:ext cx="395287" cy="40481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31" name="AutoShape 24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21CEA29E-0E50-4360-9B3C-3ECBFC3AEB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913" y="1"/>
            <a:ext cx="431800" cy="4048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3332" name="AutoShape 2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86A4AFA-4804-4650-8174-E1DB0F1FB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3" y="1"/>
            <a:ext cx="431800" cy="40481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4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4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4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4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429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429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5429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4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4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4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4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4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4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7" grpId="0"/>
      <p:bldP spid="54278" grpId="0"/>
      <p:bldP spid="54281" grpId="0"/>
      <p:bldP spid="54282" grpId="0"/>
      <p:bldP spid="54284" grpId="0"/>
      <p:bldP spid="54289" grpId="0" animBg="1"/>
      <p:bldP spid="54292" grpId="0"/>
      <p:bldP spid="54293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32E3F5C4-4D75-41F2-AD2B-B4049CE1D5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5189" y="247650"/>
            <a:ext cx="8531225" cy="1143000"/>
          </a:xfrm>
        </p:spPr>
        <p:txBody>
          <a:bodyPr/>
          <a:lstStyle/>
          <a:p>
            <a:r>
              <a:rPr lang="en-US" altLang="en-US" b="1">
                <a:solidFill>
                  <a:srgbClr val="FF0000"/>
                </a:solidFill>
              </a:rPr>
              <a:t>Contoh 2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4C47C7F0-C4E9-4313-95EA-3172BE28DB2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19288" y="1844676"/>
            <a:ext cx="8229600" cy="45307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/>
              <a:t>	</a:t>
            </a:r>
            <a:r>
              <a:rPr lang="en-US" altLang="en-US" sz="4000"/>
              <a:t>Garis </a:t>
            </a:r>
            <a:r>
              <a:rPr lang="en-US" altLang="en-US" sz="4000" i="1"/>
              <a:t>g</a:t>
            </a:r>
            <a:r>
              <a:rPr lang="en-US" altLang="en-US" sz="4000"/>
              <a:t> dengan persamaan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000"/>
              <a:t>	4x + 5y =11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000"/>
              <a:t>	ditranslasikan oleh vektor T=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000"/>
              <a:t>	sehingga diperoleh  </a:t>
            </a:r>
            <a:r>
              <a:rPr lang="en-US" altLang="en-US" sz="4000" i="1"/>
              <a:t>g’.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4000" i="1"/>
              <a:t>	</a:t>
            </a:r>
            <a:r>
              <a:rPr lang="en-US" altLang="en-US" sz="4000">
                <a:solidFill>
                  <a:srgbClr val="00FF00"/>
                </a:solidFill>
              </a:rPr>
              <a:t>Tentukan persamaan garis </a:t>
            </a:r>
            <a:r>
              <a:rPr lang="en-US" altLang="en-US" sz="4000" i="1">
                <a:solidFill>
                  <a:srgbClr val="00FF00"/>
                </a:solidFill>
              </a:rPr>
              <a:t>g’ </a:t>
            </a:r>
            <a:r>
              <a:rPr lang="en-US" altLang="en-US" sz="4000">
                <a:solidFill>
                  <a:srgbClr val="00FF00"/>
                </a:solidFill>
              </a:rPr>
              <a:t>!</a:t>
            </a:r>
          </a:p>
        </p:txBody>
      </p:sp>
      <p:sp>
        <p:nvSpPr>
          <p:cNvPr id="59396" name="AutoShape 4">
            <a:extLst>
              <a:ext uri="{FF2B5EF4-FFF2-40B4-BE49-F238E27FC236}">
                <a16:creationId xmlns:a16="http://schemas.microsoft.com/office/drawing/2014/main" id="{5A3757E8-955E-4E03-8770-1741039D27D5}"/>
              </a:ext>
            </a:extLst>
          </p:cNvPr>
          <p:cNvSpPr>
            <a:spLocks/>
          </p:cNvSpPr>
          <p:nvPr/>
        </p:nvSpPr>
        <p:spPr bwMode="auto">
          <a:xfrm>
            <a:off x="9409114" y="3284539"/>
            <a:ext cx="73025" cy="719137"/>
          </a:xfrm>
          <a:prstGeom prst="leftBracket">
            <a:avLst>
              <a:gd name="adj" fmla="val 82065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CB1984B4-74D8-430E-A076-5D3FC955F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1988" y="3141664"/>
            <a:ext cx="4318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600"/>
              <a:t>a</a:t>
            </a:r>
          </a:p>
          <a:p>
            <a:pPr algn="ctr" eaLnBrk="1" hangingPunct="1"/>
            <a:r>
              <a:rPr lang="en-US" altLang="en-US" sz="3600"/>
              <a:t>b</a:t>
            </a:r>
          </a:p>
        </p:txBody>
      </p:sp>
      <p:sp>
        <p:nvSpPr>
          <p:cNvPr id="59398" name="AutoShape 6">
            <a:extLst>
              <a:ext uri="{FF2B5EF4-FFF2-40B4-BE49-F238E27FC236}">
                <a16:creationId xmlns:a16="http://schemas.microsoft.com/office/drawing/2014/main" id="{ED8CEF13-E294-4351-A9DD-6245337EC3C4}"/>
              </a:ext>
            </a:extLst>
          </p:cNvPr>
          <p:cNvSpPr>
            <a:spLocks/>
          </p:cNvSpPr>
          <p:nvPr/>
        </p:nvSpPr>
        <p:spPr bwMode="auto">
          <a:xfrm>
            <a:off x="9983789" y="3284539"/>
            <a:ext cx="73025" cy="719137"/>
          </a:xfrm>
          <a:prstGeom prst="rightBracket">
            <a:avLst>
              <a:gd name="adj" fmla="val 82065"/>
            </a:avLst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3" name="AutoShape 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0DD1EB9-94F0-4471-B9EE-D3CD8594F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4" y="1"/>
            <a:ext cx="433387" cy="40481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4" name="AutoShape 9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D5F15485-61D8-4507-B991-07F4486A8D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714" y="1"/>
            <a:ext cx="395287" cy="40481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4345" name="AutoShape 17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48620A64-0A97-44E8-8B87-A092CD142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913" y="1"/>
            <a:ext cx="431800" cy="4048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8">
            <a:extLst>
              <a:ext uri="{FF2B5EF4-FFF2-40B4-BE49-F238E27FC236}">
                <a16:creationId xmlns:a16="http://schemas.microsoft.com/office/drawing/2014/main" id="{95548CBB-9F76-47A5-8DE7-1399F3C8B9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276475"/>
            <a:ext cx="0" cy="3240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15363" name="Line 9">
            <a:extLst>
              <a:ext uri="{FF2B5EF4-FFF2-40B4-BE49-F238E27FC236}">
                <a16:creationId xmlns:a16="http://schemas.microsoft.com/office/drawing/2014/main" id="{9447BC18-9E4A-468D-9C29-FA7088D877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16276" y="3860800"/>
            <a:ext cx="59039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474" name="Oval 10">
            <a:extLst>
              <a:ext uri="{FF2B5EF4-FFF2-40B4-BE49-F238E27FC236}">
                <a16:creationId xmlns:a16="http://schemas.microsoft.com/office/drawing/2014/main" id="{822B2619-743B-489B-80DE-1232407E6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2636838"/>
            <a:ext cx="144462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2475" name="Oval 11">
            <a:extLst>
              <a:ext uri="{FF2B5EF4-FFF2-40B4-BE49-F238E27FC236}">
                <a16:creationId xmlns:a16="http://schemas.microsoft.com/office/drawing/2014/main" id="{A2381D49-6632-4A48-A8C3-A76E21BB4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1763" y="5013326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2476" name="Oval 12">
            <a:extLst>
              <a:ext uri="{FF2B5EF4-FFF2-40B4-BE49-F238E27FC236}">
                <a16:creationId xmlns:a16="http://schemas.microsoft.com/office/drawing/2014/main" id="{9AE3B8CD-BC29-48AE-ACE0-CC0B4A00D9F1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4151314" y="2636838"/>
            <a:ext cx="142875" cy="1444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2477" name="Line 13">
            <a:extLst>
              <a:ext uri="{FF2B5EF4-FFF2-40B4-BE49-F238E27FC236}">
                <a16:creationId xmlns:a16="http://schemas.microsoft.com/office/drawing/2014/main" id="{CAD41792-6CAB-4C26-ABE4-435BC17C99C5}"/>
              </a:ext>
            </a:extLst>
          </p:cNvPr>
          <p:cNvSpPr>
            <a:spLocks noChangeShapeType="1"/>
          </p:cNvSpPr>
          <p:nvPr/>
        </p:nvSpPr>
        <p:spPr bwMode="auto">
          <a:xfrm>
            <a:off x="7824788" y="2708275"/>
            <a:ext cx="0" cy="2305050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478" name="Line 14">
            <a:extLst>
              <a:ext uri="{FF2B5EF4-FFF2-40B4-BE49-F238E27FC236}">
                <a16:creationId xmlns:a16="http://schemas.microsoft.com/office/drawing/2014/main" id="{2FD1047A-46C6-4356-A51D-A607270BF3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95776" y="2708275"/>
            <a:ext cx="3529013" cy="0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479" name="Line 15">
            <a:extLst>
              <a:ext uri="{FF2B5EF4-FFF2-40B4-BE49-F238E27FC236}">
                <a16:creationId xmlns:a16="http://schemas.microsoft.com/office/drawing/2014/main" id="{CBDCC612-78A8-45B4-B09F-805167F330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24338" y="2781301"/>
            <a:ext cx="3600450" cy="2303463"/>
          </a:xfrm>
          <a:prstGeom prst="line">
            <a:avLst/>
          </a:prstGeom>
          <a:noFill/>
          <a:ln w="38100">
            <a:solidFill>
              <a:srgbClr val="00FF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480" name="Line 16">
            <a:extLst>
              <a:ext uri="{FF2B5EF4-FFF2-40B4-BE49-F238E27FC236}">
                <a16:creationId xmlns:a16="http://schemas.microsoft.com/office/drawing/2014/main" id="{2BE4C431-C681-4F8B-99C0-DF0D11CA0C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096000" y="5084763"/>
            <a:ext cx="1728788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481" name="Line 17">
            <a:extLst>
              <a:ext uri="{FF2B5EF4-FFF2-40B4-BE49-F238E27FC236}">
                <a16:creationId xmlns:a16="http://schemas.microsoft.com/office/drawing/2014/main" id="{1548F91D-3803-49F5-AC7F-8A7A44BC3B07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4338" y="2708276"/>
            <a:ext cx="0" cy="1152525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482" name="Freeform 18">
            <a:extLst>
              <a:ext uri="{FF2B5EF4-FFF2-40B4-BE49-F238E27FC236}">
                <a16:creationId xmlns:a16="http://schemas.microsoft.com/office/drawing/2014/main" id="{6C5183E6-2C07-4A55-A9D7-8FAD16FEF47A}"/>
              </a:ext>
            </a:extLst>
          </p:cNvPr>
          <p:cNvSpPr>
            <a:spLocks/>
          </p:cNvSpPr>
          <p:nvPr/>
        </p:nvSpPr>
        <p:spPr bwMode="auto">
          <a:xfrm>
            <a:off x="6816725" y="2636838"/>
            <a:ext cx="215900" cy="215900"/>
          </a:xfrm>
          <a:custGeom>
            <a:avLst/>
            <a:gdLst>
              <a:gd name="T0" fmla="*/ 0 w 136"/>
              <a:gd name="T1" fmla="*/ 0 h 136"/>
              <a:gd name="T2" fmla="*/ 142875 w 136"/>
              <a:gd name="T3" fmla="*/ 215900 h 136"/>
              <a:gd name="T4" fmla="*/ 215900 w 136"/>
              <a:gd name="T5" fmla="*/ 0 h 1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6" h="136">
                <a:moveTo>
                  <a:pt x="0" y="0"/>
                </a:moveTo>
                <a:lnTo>
                  <a:pt x="90" y="136"/>
                </a:lnTo>
                <a:lnTo>
                  <a:pt x="13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483" name="Freeform 19">
            <a:extLst>
              <a:ext uri="{FF2B5EF4-FFF2-40B4-BE49-F238E27FC236}">
                <a16:creationId xmlns:a16="http://schemas.microsoft.com/office/drawing/2014/main" id="{EBE1852E-CD52-4173-9A10-BCB506BB3DC9}"/>
              </a:ext>
            </a:extLst>
          </p:cNvPr>
          <p:cNvSpPr>
            <a:spLocks/>
          </p:cNvSpPr>
          <p:nvPr/>
        </p:nvSpPr>
        <p:spPr bwMode="auto">
          <a:xfrm>
            <a:off x="5087938" y="2636838"/>
            <a:ext cx="215900" cy="215900"/>
          </a:xfrm>
          <a:custGeom>
            <a:avLst/>
            <a:gdLst>
              <a:gd name="T0" fmla="*/ 0 w 136"/>
              <a:gd name="T1" fmla="*/ 0 h 136"/>
              <a:gd name="T2" fmla="*/ 142875 w 136"/>
              <a:gd name="T3" fmla="*/ 215900 h 136"/>
              <a:gd name="T4" fmla="*/ 215900 w 136"/>
              <a:gd name="T5" fmla="*/ 0 h 13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36" h="136">
                <a:moveTo>
                  <a:pt x="0" y="0"/>
                </a:moveTo>
                <a:lnTo>
                  <a:pt x="90" y="136"/>
                </a:lnTo>
                <a:lnTo>
                  <a:pt x="136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484" name="Line 20">
            <a:extLst>
              <a:ext uri="{FF2B5EF4-FFF2-40B4-BE49-F238E27FC236}">
                <a16:creationId xmlns:a16="http://schemas.microsoft.com/office/drawing/2014/main" id="{1209D3E0-F632-486A-94EA-B5B693451FF2}"/>
              </a:ext>
            </a:extLst>
          </p:cNvPr>
          <p:cNvSpPr>
            <a:spLocks noChangeShapeType="1"/>
          </p:cNvSpPr>
          <p:nvPr/>
        </p:nvSpPr>
        <p:spPr bwMode="auto">
          <a:xfrm>
            <a:off x="7751763" y="33575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485" name="Line 21">
            <a:extLst>
              <a:ext uri="{FF2B5EF4-FFF2-40B4-BE49-F238E27FC236}">
                <a16:creationId xmlns:a16="http://schemas.microsoft.com/office/drawing/2014/main" id="{0E943B5C-8E8C-4FE8-B4B8-2F5290867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51763" y="43656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487" name="Arc 23">
            <a:extLst>
              <a:ext uri="{FF2B5EF4-FFF2-40B4-BE49-F238E27FC236}">
                <a16:creationId xmlns:a16="http://schemas.microsoft.com/office/drawing/2014/main" id="{B63D12CD-3F6E-46B1-95C4-C54AF40FEF3E}"/>
              </a:ext>
            </a:extLst>
          </p:cNvPr>
          <p:cNvSpPr>
            <a:spLocks/>
          </p:cNvSpPr>
          <p:nvPr/>
        </p:nvSpPr>
        <p:spPr bwMode="auto">
          <a:xfrm flipH="1" flipV="1">
            <a:off x="5159376" y="4292601"/>
            <a:ext cx="142875" cy="169863"/>
          </a:xfrm>
          <a:custGeom>
            <a:avLst/>
            <a:gdLst>
              <a:gd name="T0" fmla="*/ 1257 w 43200"/>
              <a:gd name="T1" fmla="*/ 169863 h 25634"/>
              <a:gd name="T2" fmla="*/ 142875 w 43200"/>
              <a:gd name="T3" fmla="*/ 143132 h 25634"/>
              <a:gd name="T4" fmla="*/ 71438 w 43200"/>
              <a:gd name="T5" fmla="*/ 143132 h 256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5634" fill="none" extrusionOk="0">
                <a:moveTo>
                  <a:pt x="380" y="25633"/>
                </a:moveTo>
                <a:cubicBezTo>
                  <a:pt x="127" y="24304"/>
                  <a:pt x="0" y="2295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199" y="9670"/>
                  <a:pt x="43199" y="21599"/>
                </a:cubicBezTo>
              </a:path>
              <a:path w="43200" h="25634" stroke="0" extrusionOk="0">
                <a:moveTo>
                  <a:pt x="380" y="25633"/>
                </a:moveTo>
                <a:cubicBezTo>
                  <a:pt x="127" y="24304"/>
                  <a:pt x="0" y="2295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199" y="9670"/>
                  <a:pt x="43199" y="21599"/>
                </a:cubicBezTo>
                <a:lnTo>
                  <a:pt x="21600" y="21600"/>
                </a:lnTo>
                <a:lnTo>
                  <a:pt x="380" y="2563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D"/>
          </a:p>
        </p:txBody>
      </p:sp>
      <p:sp>
        <p:nvSpPr>
          <p:cNvPr id="62488" name="Arc 24">
            <a:extLst>
              <a:ext uri="{FF2B5EF4-FFF2-40B4-BE49-F238E27FC236}">
                <a16:creationId xmlns:a16="http://schemas.microsoft.com/office/drawing/2014/main" id="{D24D3259-955A-46C0-9D1D-BAD02217F668}"/>
              </a:ext>
            </a:extLst>
          </p:cNvPr>
          <p:cNvSpPr>
            <a:spLocks/>
          </p:cNvSpPr>
          <p:nvPr/>
        </p:nvSpPr>
        <p:spPr bwMode="auto">
          <a:xfrm flipH="1" flipV="1">
            <a:off x="6743701" y="3284538"/>
            <a:ext cx="142875" cy="169862"/>
          </a:xfrm>
          <a:custGeom>
            <a:avLst/>
            <a:gdLst>
              <a:gd name="T0" fmla="*/ 1257 w 43200"/>
              <a:gd name="T1" fmla="*/ 169862 h 25634"/>
              <a:gd name="T2" fmla="*/ 142875 w 43200"/>
              <a:gd name="T3" fmla="*/ 143131 h 25634"/>
              <a:gd name="T4" fmla="*/ 71438 w 43200"/>
              <a:gd name="T5" fmla="*/ 143131 h 2563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25634" fill="none" extrusionOk="0">
                <a:moveTo>
                  <a:pt x="380" y="25633"/>
                </a:moveTo>
                <a:cubicBezTo>
                  <a:pt x="127" y="24304"/>
                  <a:pt x="0" y="2295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199" y="9670"/>
                  <a:pt x="43199" y="21599"/>
                </a:cubicBezTo>
              </a:path>
              <a:path w="43200" h="25634" stroke="0" extrusionOk="0">
                <a:moveTo>
                  <a:pt x="380" y="25633"/>
                </a:moveTo>
                <a:cubicBezTo>
                  <a:pt x="127" y="24304"/>
                  <a:pt x="0" y="22953"/>
                  <a:pt x="0" y="21600"/>
                </a:cubicBezTo>
                <a:cubicBezTo>
                  <a:pt x="0" y="9670"/>
                  <a:pt x="9670" y="0"/>
                  <a:pt x="21600" y="0"/>
                </a:cubicBezTo>
                <a:cubicBezTo>
                  <a:pt x="33529" y="0"/>
                  <a:pt x="43199" y="9670"/>
                  <a:pt x="43199" y="21599"/>
                </a:cubicBezTo>
                <a:lnTo>
                  <a:pt x="21600" y="21600"/>
                </a:lnTo>
                <a:lnTo>
                  <a:pt x="380" y="2563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ID"/>
          </a:p>
        </p:txBody>
      </p:sp>
      <p:sp>
        <p:nvSpPr>
          <p:cNvPr id="62490" name="Oval 26">
            <a:extLst>
              <a:ext uri="{FF2B5EF4-FFF2-40B4-BE49-F238E27FC236}">
                <a16:creationId xmlns:a16="http://schemas.microsoft.com/office/drawing/2014/main" id="{75DC9A82-26B7-4A31-AEA0-A67E507F9334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4151313" y="5013326"/>
            <a:ext cx="144462" cy="1444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62492" name="Text Box 28">
            <a:extLst>
              <a:ext uri="{FF2B5EF4-FFF2-40B4-BE49-F238E27FC236}">
                <a16:creationId xmlns:a16="http://schemas.microsoft.com/office/drawing/2014/main" id="{C2EF8DD8-2467-4AB0-95D3-E4F0EA47E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4" y="2492376"/>
            <a:ext cx="9366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P(x,y)</a:t>
            </a:r>
          </a:p>
        </p:txBody>
      </p:sp>
      <p:sp>
        <p:nvSpPr>
          <p:cNvPr id="62493" name="Text Box 29">
            <a:extLst>
              <a:ext uri="{FF2B5EF4-FFF2-40B4-BE49-F238E27FC236}">
                <a16:creationId xmlns:a16="http://schemas.microsoft.com/office/drawing/2014/main" id="{2AE52270-859E-4D21-8A42-7752C3DD6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7663" y="4868864"/>
            <a:ext cx="1079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P</a:t>
            </a:r>
            <a:r>
              <a:rPr lang="en-US" altLang="en-US" sz="2000" baseline="-25000"/>
              <a:t>1</a:t>
            </a:r>
            <a:r>
              <a:rPr lang="en-US" altLang="en-US" sz="2000"/>
              <a:t>(x,-y)</a:t>
            </a:r>
          </a:p>
        </p:txBody>
      </p:sp>
      <p:sp>
        <p:nvSpPr>
          <p:cNvPr id="62494" name="Text Box 30">
            <a:extLst>
              <a:ext uri="{FF2B5EF4-FFF2-40B4-BE49-F238E27FC236}">
                <a16:creationId xmlns:a16="http://schemas.microsoft.com/office/drawing/2014/main" id="{8E09A32D-FC1A-45A7-BC9D-7DF064D1D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3976" y="2205039"/>
            <a:ext cx="1152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FFFF00"/>
                </a:solidFill>
              </a:rPr>
              <a:t>P</a:t>
            </a:r>
            <a:r>
              <a:rPr lang="en-US" altLang="en-US" sz="2000" baseline="-25000">
                <a:solidFill>
                  <a:srgbClr val="FFFF00"/>
                </a:solidFill>
              </a:rPr>
              <a:t>2</a:t>
            </a:r>
            <a:r>
              <a:rPr lang="en-US" altLang="en-US" sz="2000">
                <a:solidFill>
                  <a:srgbClr val="FFFF00"/>
                </a:solidFill>
              </a:rPr>
              <a:t>(-x,y)</a:t>
            </a:r>
          </a:p>
        </p:txBody>
      </p:sp>
      <p:sp>
        <p:nvSpPr>
          <p:cNvPr id="62495" name="Text Box 31">
            <a:extLst>
              <a:ext uri="{FF2B5EF4-FFF2-40B4-BE49-F238E27FC236}">
                <a16:creationId xmlns:a16="http://schemas.microsoft.com/office/drawing/2014/main" id="{96F3E56E-7495-4F78-AD1C-F286638D0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4" y="5157789"/>
            <a:ext cx="12969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FF00"/>
                </a:solidFill>
              </a:rPr>
              <a:t>P</a:t>
            </a:r>
            <a:r>
              <a:rPr lang="en-US" altLang="en-US" sz="2000" baseline="-25000">
                <a:solidFill>
                  <a:srgbClr val="00FF00"/>
                </a:solidFill>
              </a:rPr>
              <a:t>3</a:t>
            </a:r>
            <a:r>
              <a:rPr lang="en-US" altLang="en-US" sz="2000">
                <a:solidFill>
                  <a:srgbClr val="00FF00"/>
                </a:solidFill>
              </a:rPr>
              <a:t>(-x,-y)</a:t>
            </a:r>
          </a:p>
        </p:txBody>
      </p:sp>
      <p:sp>
        <p:nvSpPr>
          <p:cNvPr id="15383" name="Text Box 32">
            <a:extLst>
              <a:ext uri="{FF2B5EF4-FFF2-40B4-BE49-F238E27FC236}">
                <a16:creationId xmlns:a16="http://schemas.microsoft.com/office/drawing/2014/main" id="{41196137-E1CE-4E9A-A974-CA5AB220B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7438" y="2276476"/>
            <a:ext cx="36036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Y</a:t>
            </a:r>
          </a:p>
        </p:txBody>
      </p:sp>
      <p:sp>
        <p:nvSpPr>
          <p:cNvPr id="15384" name="Text Box 33">
            <a:extLst>
              <a:ext uri="{FF2B5EF4-FFF2-40B4-BE49-F238E27FC236}">
                <a16:creationId xmlns:a16="http://schemas.microsoft.com/office/drawing/2014/main" id="{5FBF1723-CD5B-40EF-9CFE-F34CA62720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8389" y="3429001"/>
            <a:ext cx="5048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/>
              <a:t>X</a:t>
            </a:r>
          </a:p>
        </p:txBody>
      </p:sp>
      <p:sp>
        <p:nvSpPr>
          <p:cNvPr id="62498" name="Text Box 34">
            <a:extLst>
              <a:ext uri="{FF2B5EF4-FFF2-40B4-BE49-F238E27FC236}">
                <a16:creationId xmlns:a16="http://schemas.microsoft.com/office/drawing/2014/main" id="{1310DF8E-B55D-4A90-AFB8-FD78BA099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4339" y="692150"/>
            <a:ext cx="619283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US" altLang="en-US" sz="2400"/>
              <a:t>Terhadap Sumbu X, Notasi : M</a:t>
            </a:r>
            <a:r>
              <a:rPr lang="en-US" altLang="en-US" sz="2400" baseline="-25000"/>
              <a:t>x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US" altLang="en-US" sz="2400">
                <a:solidFill>
                  <a:srgbClr val="FFFF00"/>
                </a:solidFill>
              </a:rPr>
              <a:t>Terhadap Sumbu Y, Notasi : M</a:t>
            </a:r>
            <a:r>
              <a:rPr lang="en-US" altLang="en-US" sz="2400" baseline="-25000">
                <a:solidFill>
                  <a:srgbClr val="FFFF00"/>
                </a:solidFill>
              </a:rPr>
              <a:t>Y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en-US" altLang="en-US" sz="2400">
                <a:solidFill>
                  <a:srgbClr val="00FF00"/>
                </a:solidFill>
              </a:rPr>
              <a:t>Terhadap Pusat Koordinat, Notasi : M</a:t>
            </a:r>
            <a:r>
              <a:rPr lang="en-US" altLang="en-US" sz="2400" baseline="-25000">
                <a:solidFill>
                  <a:srgbClr val="00FF00"/>
                </a:solidFill>
              </a:rPr>
              <a:t>O</a:t>
            </a:r>
          </a:p>
        </p:txBody>
      </p:sp>
      <p:sp>
        <p:nvSpPr>
          <p:cNvPr id="62499" name="Text Box 35">
            <a:extLst>
              <a:ext uri="{FF2B5EF4-FFF2-40B4-BE49-F238E27FC236}">
                <a16:creationId xmlns:a16="http://schemas.microsoft.com/office/drawing/2014/main" id="{AE263EBB-E40A-4A3A-8D3F-617BB67EB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3" y="6021388"/>
            <a:ext cx="792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P(x,y)</a:t>
            </a:r>
          </a:p>
        </p:txBody>
      </p:sp>
      <p:sp>
        <p:nvSpPr>
          <p:cNvPr id="62500" name="Line 36">
            <a:extLst>
              <a:ext uri="{FF2B5EF4-FFF2-40B4-BE49-F238E27FC236}">
                <a16:creationId xmlns:a16="http://schemas.microsoft.com/office/drawing/2014/main" id="{C78CC389-E1D2-42D6-AA2A-299C186C512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1813" y="6237288"/>
            <a:ext cx="431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501" name="Text Box 37">
            <a:extLst>
              <a:ext uri="{FF2B5EF4-FFF2-40B4-BE49-F238E27FC236}">
                <a16:creationId xmlns:a16="http://schemas.microsoft.com/office/drawing/2014/main" id="{7CDB141B-A170-477A-9459-EBEC0DECAA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051" y="6021388"/>
            <a:ext cx="936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P’(x,-y)</a:t>
            </a:r>
          </a:p>
        </p:txBody>
      </p:sp>
      <p:sp>
        <p:nvSpPr>
          <p:cNvPr id="62502" name="Text Box 38">
            <a:extLst>
              <a:ext uri="{FF2B5EF4-FFF2-40B4-BE49-F238E27FC236}">
                <a16:creationId xmlns:a16="http://schemas.microsoft.com/office/drawing/2014/main" id="{C29C1AA6-91EE-4CF8-9CF5-F24394A7F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0375" y="580548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/>
              <a:t>M</a:t>
            </a:r>
            <a:r>
              <a:rPr lang="en-US" altLang="en-US" baseline="-25000"/>
              <a:t>X</a:t>
            </a:r>
          </a:p>
        </p:txBody>
      </p:sp>
      <p:sp>
        <p:nvSpPr>
          <p:cNvPr id="62509" name="Freeform 45">
            <a:extLst>
              <a:ext uri="{FF2B5EF4-FFF2-40B4-BE49-F238E27FC236}">
                <a16:creationId xmlns:a16="http://schemas.microsoft.com/office/drawing/2014/main" id="{BD616F3C-9746-4069-9D2A-F47C44D1ED93}"/>
              </a:ext>
            </a:extLst>
          </p:cNvPr>
          <p:cNvSpPr>
            <a:spLocks/>
          </p:cNvSpPr>
          <p:nvPr/>
        </p:nvSpPr>
        <p:spPr bwMode="auto">
          <a:xfrm>
            <a:off x="2135189" y="5795964"/>
            <a:ext cx="2376487" cy="657225"/>
          </a:xfrm>
          <a:custGeom>
            <a:avLst/>
            <a:gdLst>
              <a:gd name="T0" fmla="*/ 0 w 1497"/>
              <a:gd name="T1" fmla="*/ 9525 h 414"/>
              <a:gd name="T2" fmla="*/ 0 w 1497"/>
              <a:gd name="T3" fmla="*/ 657225 h 414"/>
              <a:gd name="T4" fmla="*/ 2376487 w 1497"/>
              <a:gd name="T5" fmla="*/ 657225 h 414"/>
              <a:gd name="T6" fmla="*/ 2376487 w 1497"/>
              <a:gd name="T7" fmla="*/ 0 h 4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497" h="414">
                <a:moveTo>
                  <a:pt x="0" y="6"/>
                </a:moveTo>
                <a:lnTo>
                  <a:pt x="0" y="414"/>
                </a:lnTo>
                <a:lnTo>
                  <a:pt x="1497" y="414"/>
                </a:lnTo>
                <a:lnTo>
                  <a:pt x="149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511" name="Text Box 47">
            <a:extLst>
              <a:ext uri="{FF2B5EF4-FFF2-40B4-BE49-F238E27FC236}">
                <a16:creationId xmlns:a16="http://schemas.microsoft.com/office/drawing/2014/main" id="{012F23FA-35BF-43FA-AD84-BDD2F4D082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663" y="580548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FF00"/>
                </a:solidFill>
              </a:rPr>
              <a:t>M</a:t>
            </a:r>
            <a:r>
              <a:rPr lang="en-US" altLang="en-US" baseline="-25000">
                <a:solidFill>
                  <a:srgbClr val="FFFF00"/>
                </a:solidFill>
              </a:rPr>
              <a:t>Y</a:t>
            </a:r>
          </a:p>
        </p:txBody>
      </p:sp>
      <p:sp>
        <p:nvSpPr>
          <p:cNvPr id="62513" name="Text Box 49">
            <a:extLst>
              <a:ext uri="{FF2B5EF4-FFF2-40B4-BE49-F238E27FC236}">
                <a16:creationId xmlns:a16="http://schemas.microsoft.com/office/drawing/2014/main" id="{98358BE3-443F-46A2-88D5-4FAD268E0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8" y="6021388"/>
            <a:ext cx="86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FF00"/>
                </a:solidFill>
              </a:rPr>
              <a:t>P(x,y)</a:t>
            </a:r>
          </a:p>
        </p:txBody>
      </p:sp>
      <p:sp>
        <p:nvSpPr>
          <p:cNvPr id="62514" name="Line 50">
            <a:extLst>
              <a:ext uri="{FF2B5EF4-FFF2-40B4-BE49-F238E27FC236}">
                <a16:creationId xmlns:a16="http://schemas.microsoft.com/office/drawing/2014/main" id="{D2B344E5-9E49-423F-B369-4392CEAA32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08664" y="6237288"/>
            <a:ext cx="503237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515" name="Text Box 51">
            <a:extLst>
              <a:ext uri="{FF2B5EF4-FFF2-40B4-BE49-F238E27FC236}">
                <a16:creationId xmlns:a16="http://schemas.microsoft.com/office/drawing/2014/main" id="{34995441-76E7-45FD-B4FF-50D8198BA7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11901" y="6021388"/>
            <a:ext cx="936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FFFF00"/>
                </a:solidFill>
              </a:rPr>
              <a:t>P’(-x,y)</a:t>
            </a:r>
          </a:p>
        </p:txBody>
      </p:sp>
      <p:sp>
        <p:nvSpPr>
          <p:cNvPr id="62516" name="Freeform 52">
            <a:extLst>
              <a:ext uri="{FF2B5EF4-FFF2-40B4-BE49-F238E27FC236}">
                <a16:creationId xmlns:a16="http://schemas.microsoft.com/office/drawing/2014/main" id="{FE739403-F39A-4FF2-A3FA-1C7EFFA5E196}"/>
              </a:ext>
            </a:extLst>
          </p:cNvPr>
          <p:cNvSpPr>
            <a:spLocks/>
          </p:cNvSpPr>
          <p:nvPr/>
        </p:nvSpPr>
        <p:spPr bwMode="auto">
          <a:xfrm>
            <a:off x="4872038" y="5805488"/>
            <a:ext cx="2519362" cy="647700"/>
          </a:xfrm>
          <a:custGeom>
            <a:avLst/>
            <a:gdLst>
              <a:gd name="T0" fmla="*/ 0 w 1587"/>
              <a:gd name="T1" fmla="*/ 0 h 408"/>
              <a:gd name="T2" fmla="*/ 0 w 1587"/>
              <a:gd name="T3" fmla="*/ 647700 h 408"/>
              <a:gd name="T4" fmla="*/ 2519362 w 1587"/>
              <a:gd name="T5" fmla="*/ 647700 h 408"/>
              <a:gd name="T6" fmla="*/ 2519362 w 1587"/>
              <a:gd name="T7" fmla="*/ 0 h 4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87" h="408">
                <a:moveTo>
                  <a:pt x="0" y="0"/>
                </a:moveTo>
                <a:lnTo>
                  <a:pt x="0" y="408"/>
                </a:lnTo>
                <a:lnTo>
                  <a:pt x="1587" y="408"/>
                </a:lnTo>
                <a:lnTo>
                  <a:pt x="1587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517" name="Text Box 53">
            <a:extLst>
              <a:ext uri="{FF2B5EF4-FFF2-40B4-BE49-F238E27FC236}">
                <a16:creationId xmlns:a16="http://schemas.microsoft.com/office/drawing/2014/main" id="{FB5C6BD3-311D-49AE-970A-CF23410F0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43926" y="5805488"/>
            <a:ext cx="720725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FF00"/>
                </a:solidFill>
              </a:rPr>
              <a:t>M</a:t>
            </a:r>
            <a:r>
              <a:rPr lang="en-US" altLang="en-US" baseline="-25000">
                <a:solidFill>
                  <a:srgbClr val="00FF00"/>
                </a:solidFill>
              </a:rPr>
              <a:t>O</a:t>
            </a:r>
          </a:p>
          <a:p>
            <a:pPr eaLnBrk="1" hangingPunct="1">
              <a:spcBef>
                <a:spcPct val="50000"/>
              </a:spcBef>
            </a:pPr>
            <a:endParaRPr lang="en-US" altLang="en-US">
              <a:solidFill>
                <a:srgbClr val="00FF00"/>
              </a:solidFill>
            </a:endParaRPr>
          </a:p>
        </p:txBody>
      </p:sp>
      <p:sp>
        <p:nvSpPr>
          <p:cNvPr id="62518" name="Text Box 54">
            <a:extLst>
              <a:ext uri="{FF2B5EF4-FFF2-40B4-BE49-F238E27FC236}">
                <a16:creationId xmlns:a16="http://schemas.microsoft.com/office/drawing/2014/main" id="{895615BE-0C59-4623-AF64-F36ACE0B3A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51763" y="6021388"/>
            <a:ext cx="7921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FF00"/>
                </a:solidFill>
              </a:rPr>
              <a:t>P(x,y)</a:t>
            </a:r>
          </a:p>
        </p:txBody>
      </p:sp>
      <p:sp>
        <p:nvSpPr>
          <p:cNvPr id="62519" name="Line 55">
            <a:extLst>
              <a:ext uri="{FF2B5EF4-FFF2-40B4-BE49-F238E27FC236}">
                <a16:creationId xmlns:a16="http://schemas.microsoft.com/office/drawing/2014/main" id="{7C80AEBC-6FE6-4B2D-94E7-8CA770E2114D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3925" y="6237288"/>
            <a:ext cx="431800" cy="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520" name="Text Box 56">
            <a:extLst>
              <a:ext uri="{FF2B5EF4-FFF2-40B4-BE49-F238E27FC236}">
                <a16:creationId xmlns:a16="http://schemas.microsoft.com/office/drawing/2014/main" id="{9D98118B-5DB4-42AD-9AFC-A84098B0B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751" y="6021388"/>
            <a:ext cx="1008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FF00"/>
                </a:solidFill>
              </a:rPr>
              <a:t>P’(-x,-y)</a:t>
            </a:r>
          </a:p>
        </p:txBody>
      </p:sp>
      <p:sp>
        <p:nvSpPr>
          <p:cNvPr id="62521" name="Freeform 57">
            <a:extLst>
              <a:ext uri="{FF2B5EF4-FFF2-40B4-BE49-F238E27FC236}">
                <a16:creationId xmlns:a16="http://schemas.microsoft.com/office/drawing/2014/main" id="{BB8EE3EE-0BA7-4131-9D22-EDA2687D4EB2}"/>
              </a:ext>
            </a:extLst>
          </p:cNvPr>
          <p:cNvSpPr>
            <a:spLocks/>
          </p:cNvSpPr>
          <p:nvPr/>
        </p:nvSpPr>
        <p:spPr bwMode="auto">
          <a:xfrm>
            <a:off x="7680326" y="5805488"/>
            <a:ext cx="2409825" cy="647700"/>
          </a:xfrm>
          <a:custGeom>
            <a:avLst/>
            <a:gdLst>
              <a:gd name="T0" fmla="*/ 0 w 1518"/>
              <a:gd name="T1" fmla="*/ 0 h 408"/>
              <a:gd name="T2" fmla="*/ 0 w 1518"/>
              <a:gd name="T3" fmla="*/ 647700 h 408"/>
              <a:gd name="T4" fmla="*/ 2376488 w 1518"/>
              <a:gd name="T5" fmla="*/ 647700 h 408"/>
              <a:gd name="T6" fmla="*/ 2382838 w 1518"/>
              <a:gd name="T7" fmla="*/ 3175 h 40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518" h="408">
                <a:moveTo>
                  <a:pt x="0" y="0"/>
                </a:moveTo>
                <a:lnTo>
                  <a:pt x="0" y="408"/>
                </a:lnTo>
                <a:lnTo>
                  <a:pt x="1497" y="408"/>
                </a:lnTo>
                <a:cubicBezTo>
                  <a:pt x="1518" y="4"/>
                  <a:pt x="1500" y="87"/>
                  <a:pt x="1501" y="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526" name="WordArt 62">
            <a:extLst>
              <a:ext uri="{FF2B5EF4-FFF2-40B4-BE49-F238E27FC236}">
                <a16:creationId xmlns:a16="http://schemas.microsoft.com/office/drawing/2014/main" id="{D04F5096-AFCA-4E5B-994F-9E15620AAA2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5188" y="549275"/>
            <a:ext cx="1600200" cy="1295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ID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Impact" panose="020B0806030902050204" pitchFamily="34" charset="0"/>
              </a:rPr>
              <a:t>REFLEKSI</a:t>
            </a:r>
          </a:p>
        </p:txBody>
      </p:sp>
      <p:sp>
        <p:nvSpPr>
          <p:cNvPr id="62527" name="Line 63">
            <a:extLst>
              <a:ext uri="{FF2B5EF4-FFF2-40B4-BE49-F238E27FC236}">
                <a16:creationId xmlns:a16="http://schemas.microsoft.com/office/drawing/2014/main" id="{DCD8B394-C671-451F-9AF4-2517040270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24338" y="3789364"/>
            <a:ext cx="0" cy="1150937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528" name="Line 64">
            <a:extLst>
              <a:ext uri="{FF2B5EF4-FFF2-40B4-BE49-F238E27FC236}">
                <a16:creationId xmlns:a16="http://schemas.microsoft.com/office/drawing/2014/main" id="{ABD8E641-6C51-42C3-9F71-26C1A09E18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24338" y="5084763"/>
            <a:ext cx="1871662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D"/>
          </a:p>
        </p:txBody>
      </p:sp>
      <p:sp>
        <p:nvSpPr>
          <p:cNvPr id="62529" name="Text Box 65">
            <a:extLst>
              <a:ext uri="{FF2B5EF4-FFF2-40B4-BE49-F238E27FC236}">
                <a16:creationId xmlns:a16="http://schemas.microsoft.com/office/drawing/2014/main" id="{4446E727-A710-4888-8750-4651DEE54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5516563"/>
            <a:ext cx="1657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Ditulis:</a:t>
            </a:r>
          </a:p>
        </p:txBody>
      </p:sp>
      <p:sp>
        <p:nvSpPr>
          <p:cNvPr id="62530" name="Text Box 66">
            <a:extLst>
              <a:ext uri="{FF2B5EF4-FFF2-40B4-BE49-F238E27FC236}">
                <a16:creationId xmlns:a16="http://schemas.microsoft.com/office/drawing/2014/main" id="{5A122693-3B9F-47D3-9C14-02E28C865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1" y="5445125"/>
            <a:ext cx="1871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Ditulis:</a:t>
            </a:r>
          </a:p>
        </p:txBody>
      </p:sp>
      <p:sp>
        <p:nvSpPr>
          <p:cNvPr id="62531" name="Text Box 67">
            <a:extLst>
              <a:ext uri="{FF2B5EF4-FFF2-40B4-BE49-F238E27FC236}">
                <a16:creationId xmlns:a16="http://schemas.microsoft.com/office/drawing/2014/main" id="{8D57B485-1CC6-4410-8120-F3AF770DA9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2126" y="5445125"/>
            <a:ext cx="1584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400">
                <a:solidFill>
                  <a:srgbClr val="FF0000"/>
                </a:solidFill>
              </a:rPr>
              <a:t>Ditulis:</a:t>
            </a:r>
          </a:p>
        </p:txBody>
      </p:sp>
      <p:sp>
        <p:nvSpPr>
          <p:cNvPr id="15407" name="AutoShape 69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6EAAA0F-F16E-4576-AB1B-6C27F2F4A2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72714" y="1"/>
            <a:ext cx="395287" cy="404813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408" name="AutoShape 70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A8C29D38-4744-4781-B064-F2DAABAA2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0913" y="1"/>
            <a:ext cx="431800" cy="404813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5409" name="AutoShape 7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DB6224B-0E61-492F-9DCC-6A31CE9A5A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9114" y="1"/>
            <a:ext cx="433387" cy="404813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2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2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2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2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2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24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30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2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2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62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3000"/>
                                        <p:tgtEl>
                                          <p:spTgt spid="62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25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624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2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2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2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2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62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2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2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62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2000"/>
                                        <p:tgtEl>
                                          <p:spTgt spid="62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5" dur="2000"/>
                                        <p:tgtEl>
                                          <p:spTgt spid="62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2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7" dur="30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62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62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2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2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62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6" dur="3000"/>
                                        <p:tgtEl>
                                          <p:spTgt spid="62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6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6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6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8" dur="500"/>
                                        <p:tgtEl>
                                          <p:spTgt spid="62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62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2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5" dur="1000"/>
                                        <p:tgtEl>
                                          <p:spTgt spid="6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2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2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62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7" dur="2000"/>
                                        <p:tgtEl>
                                          <p:spTgt spid="62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62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2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62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62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6" dur="3000"/>
                                        <p:tgtEl>
                                          <p:spTgt spid="62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62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20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 nodeType="clickPar">
                      <p:stCondLst>
                        <p:cond delay="indefinite"/>
                      </p:stCondLst>
                      <p:childTnLst>
                        <p:par>
                          <p:cTn id="1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1000"/>
                                        <p:tgtEl>
                                          <p:spTgt spid="62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 nodeType="clickPar">
                      <p:stCondLst>
                        <p:cond delay="indefinite"/>
                      </p:stCondLst>
                      <p:childTnLst>
                        <p:par>
                          <p:cTn id="2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62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62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62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3000"/>
                                        <p:tgtEl>
                                          <p:spTgt spid="62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2000"/>
                                        <p:tgtEl>
                                          <p:spTgt spid="62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1000"/>
                                        <p:tgtEl>
                                          <p:spTgt spid="6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6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 fill="hold"/>
                                        <p:tgtEl>
                                          <p:spTgt spid="6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 nodeType="clickPar">
                      <p:stCondLst>
                        <p:cond delay="indefinite"/>
                      </p:stCondLst>
                      <p:childTnLst>
                        <p:par>
                          <p:cTn id="2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2000"/>
                                        <p:tgtEl>
                                          <p:spTgt spid="62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 nodeType="clickPar">
                      <p:stCondLst>
                        <p:cond delay="indefinite"/>
                      </p:stCondLst>
                      <p:childTnLst>
                        <p:par>
                          <p:cTn id="2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5" dur="1000" fill="hold"/>
                                        <p:tgtEl>
                                          <p:spTgt spid="62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62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7" dur="1000"/>
                                        <p:tgtEl>
                                          <p:spTgt spid="62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1000" fill="hold"/>
                                        <p:tgtEl>
                                          <p:spTgt spid="62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 fill="hold"/>
                                        <p:tgtEl>
                                          <p:spTgt spid="62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1000"/>
                                        <p:tgtEl>
                                          <p:spTgt spid="62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 nodeType="clickPar">
                      <p:stCondLst>
                        <p:cond delay="indefinite"/>
                      </p:stCondLst>
                      <p:childTnLst>
                        <p:par>
                          <p:cTn id="2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2000"/>
                                        <p:tgtEl>
                                          <p:spTgt spid="62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4" dur="2000"/>
                                        <p:tgtEl>
                                          <p:spTgt spid="62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2" grpId="0"/>
      <p:bldP spid="62493" grpId="0"/>
      <p:bldP spid="62494" grpId="0"/>
      <p:bldP spid="62495" grpId="0"/>
      <p:bldP spid="62499" grpId="0"/>
      <p:bldP spid="62501" grpId="0"/>
      <p:bldP spid="62502" grpId="0"/>
      <p:bldP spid="62511" grpId="0"/>
      <p:bldP spid="62515" grpId="0"/>
      <p:bldP spid="62517" grpId="0"/>
      <p:bldP spid="62518" grpId="0"/>
      <p:bldP spid="62520" grpId="0"/>
      <p:bldP spid="62529" grpId="0"/>
      <p:bldP spid="62530" grpId="0"/>
      <p:bldP spid="625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1162</Words>
  <Application>Microsoft Office PowerPoint</Application>
  <PresentationFormat>Widescreen</PresentationFormat>
  <Paragraphs>225</Paragraphs>
  <Slides>17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Impact</vt:lpstr>
      <vt:lpstr>Rage Italic</vt:lpstr>
      <vt:lpstr>Times New Roman</vt:lpstr>
      <vt:lpstr>Wingdings</vt:lpstr>
      <vt:lpstr>Office Theme</vt:lpstr>
      <vt:lpstr>Microsoft Equation 3.0</vt:lpstr>
      <vt:lpstr>Bagian 1 : Translasi dan Refleksi</vt:lpstr>
      <vt:lpstr>Definisi Transformasi Geometri:</vt:lpstr>
      <vt:lpstr>Jenis jenis Transformasi</vt:lpstr>
      <vt:lpstr>PowerPoint Presentation</vt:lpstr>
      <vt:lpstr>PowerPoint Presentation</vt:lpstr>
      <vt:lpstr>Contoh 1</vt:lpstr>
      <vt:lpstr>Penyelesaian:</vt:lpstr>
      <vt:lpstr>Contoh 2</vt:lpstr>
      <vt:lpstr>PowerPoint Presentation</vt:lpstr>
      <vt:lpstr>Contoh:</vt:lpstr>
      <vt:lpstr>Penyelesaian:</vt:lpstr>
      <vt:lpstr>PowerPoint Presentation</vt:lpstr>
      <vt:lpstr>Contoh</vt:lpstr>
      <vt:lpstr>Penyelesaian:</vt:lpstr>
      <vt:lpstr>PowerPoint Presentation</vt:lpstr>
      <vt:lpstr>Contoh</vt:lpstr>
      <vt:lpstr>Penyelesaian: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Bagian 1 : Translasi dan Refleksi</dc:title>
  <dc:creator>Ghufran Ghozali</dc:creator>
  <cp:lastModifiedBy>Ghufran Ghozali</cp:lastModifiedBy>
  <cp:revision>1</cp:revision>
  <dcterms:created xsi:type="dcterms:W3CDTF">2020-08-25T21:53:22Z</dcterms:created>
  <dcterms:modified xsi:type="dcterms:W3CDTF">2020-08-25T21:55:08Z</dcterms:modified>
</cp:coreProperties>
</file>