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63" r:id="rId4"/>
    <p:sldId id="264" r:id="rId5"/>
    <p:sldId id="271" r:id="rId6"/>
    <p:sldId id="265" r:id="rId7"/>
    <p:sldId id="272" r:id="rId8"/>
    <p:sldId id="273" r:id="rId9"/>
    <p:sldId id="266" r:id="rId10"/>
    <p:sldId id="267" r:id="rId11"/>
    <p:sldId id="274" r:id="rId12"/>
    <p:sldId id="268" r:id="rId13"/>
    <p:sldId id="275" r:id="rId14"/>
    <p:sldId id="269" r:id="rId15"/>
    <p:sldId id="276" r:id="rId16"/>
    <p:sldId id="277" r:id="rId17"/>
    <p:sldId id="278" r:id="rId18"/>
    <p:sldId id="259" r:id="rId19"/>
    <p:sldId id="279" r:id="rId20"/>
    <p:sldId id="260" r:id="rId21"/>
    <p:sldId id="280" r:id="rId22"/>
    <p:sldId id="281" r:id="rId23"/>
    <p:sldId id="282" r:id="rId24"/>
    <p:sldId id="283" r:id="rId25"/>
    <p:sldId id="284" r:id="rId26"/>
    <p:sldId id="261" r:id="rId27"/>
    <p:sldId id="285" r:id="rId28"/>
    <p:sldId id="286" r:id="rId29"/>
    <p:sldId id="287" r:id="rId30"/>
    <p:sldId id="288" r:id="rId31"/>
    <p:sldId id="258" r:id="rId32"/>
    <p:sldId id="289" r:id="rId33"/>
    <p:sldId id="292" r:id="rId34"/>
    <p:sldId id="290" r:id="rId35"/>
    <p:sldId id="291" r:id="rId36"/>
    <p:sldId id="293"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30" d="100"/>
          <a:sy n="30" d="100"/>
        </p:scale>
        <p:origin x="78"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D75D-E1DE-4B5C-B15F-E6EF39F3CD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283DA2AF-3E0A-4CCB-AEA7-DA119E811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F480BC4-506D-41AA-868C-97D7ED85C279}"/>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2CDBCF6F-128D-457B-BAA2-1DBE5594671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E8EC8B9-6054-4BDE-AE5D-A57DB08063ED}"/>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302495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735E-EB54-4A49-B60E-D7E03370620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6E2E79-2281-45B5-BE91-E6BD9DD27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0D370DF-2DF4-4CE9-BAEE-5C2DBC2B8E4E}"/>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18366AD9-94CC-4A51-BFF1-3EB156D7A80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24C96EC-8922-490D-AA82-F824D130961E}"/>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8078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64B16-B892-4330-8A3D-EA2D156B15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EAA15CF-4C2A-4A01-80ED-6AB84F5AA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4CF06F7-F40A-40FF-8E36-695C73C61B0C}"/>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0D2BCB6B-A906-4314-8543-4C2119734D7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C03031-C29D-4CF5-9D8F-2B30D8001164}"/>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299923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9CA340F2-F2BF-436E-8DD8-404DE5735A9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B43417EC-841E-4A64-80C5-6AF7AE7CAA0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DE5F944D-7812-4871-8D00-9A6B03F9F3B6}"/>
              </a:ext>
            </a:extLst>
          </p:cNvPr>
          <p:cNvSpPr>
            <a:spLocks noGrp="1" noChangeArrowheads="1"/>
          </p:cNvSpPr>
          <p:nvPr>
            <p:ph type="sldNum" sz="quarter" idx="12"/>
          </p:nvPr>
        </p:nvSpPr>
        <p:spPr/>
        <p:txBody>
          <a:bodyPr/>
          <a:lstStyle>
            <a:lvl1pPr>
              <a:defRPr/>
            </a:lvl1pPr>
          </a:lstStyle>
          <a:p>
            <a:fld id="{73842052-C4BE-4231-A299-C4C4E628FF12}" type="slidenum">
              <a:rPr lang="en-US" altLang="en-US"/>
              <a:pPr/>
              <a:t>‹#›</a:t>
            </a:fld>
            <a:endParaRPr lang="en-US" altLang="en-US"/>
          </a:p>
        </p:txBody>
      </p:sp>
    </p:spTree>
    <p:extLst>
      <p:ext uri="{BB962C8B-B14F-4D97-AF65-F5344CB8AC3E}">
        <p14:creationId xmlns:p14="http://schemas.microsoft.com/office/powerpoint/2010/main" val="294559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30DF8A8F-8318-4536-B391-EFFB6CFA872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31A0D2-6C49-42DB-AB04-B786B437FEE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DC87CC-CCC8-408B-8928-93D76B01FB0C}"/>
              </a:ext>
            </a:extLst>
          </p:cNvPr>
          <p:cNvSpPr>
            <a:spLocks noGrp="1" noChangeArrowheads="1"/>
          </p:cNvSpPr>
          <p:nvPr>
            <p:ph type="sldNum" sz="quarter" idx="12"/>
          </p:nvPr>
        </p:nvSpPr>
        <p:spPr/>
        <p:txBody>
          <a:bodyPr/>
          <a:lstStyle>
            <a:lvl1pPr>
              <a:defRPr/>
            </a:lvl1pPr>
          </a:lstStyle>
          <a:p>
            <a:fld id="{E90D7860-1B85-458F-B767-07967C7E3381}" type="slidenum">
              <a:rPr lang="en-US" altLang="en-US"/>
              <a:pPr/>
              <a:t>‹#›</a:t>
            </a:fld>
            <a:endParaRPr lang="en-US" altLang="en-US"/>
          </a:p>
        </p:txBody>
      </p:sp>
    </p:spTree>
    <p:extLst>
      <p:ext uri="{BB962C8B-B14F-4D97-AF65-F5344CB8AC3E}">
        <p14:creationId xmlns:p14="http://schemas.microsoft.com/office/powerpoint/2010/main" val="115886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663-E9AB-4097-8F99-1AC983E0C8A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FF43FC2-0403-4DCF-A383-0AEBB78F5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BBBC76E-36D6-43D0-99CD-6AE632043173}"/>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A236C64D-95C5-49FB-A94E-49C97935013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73D8C7D-4465-4C59-977A-2F1A246D9101}"/>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8329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2625-2244-4A7B-AE7A-AF03B260D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CC9FA30-A4DC-4CD2-BB0C-B79CFEC8B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64E987-0823-405F-830C-BCA708478215}"/>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4D273BA2-919D-428A-833B-07E26219D22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77984E5-2998-49F8-A3A6-B687817840F6}"/>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12246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0228-B56C-434D-82D0-88CC713F5F5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08A42FC-D718-494B-8926-D0C2749B7B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E730ACD-E283-4FEB-9AEE-CB780053C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F8E187D-C748-4C14-A4DD-71EF3C93922F}"/>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6" name="Footer Placeholder 5">
            <a:extLst>
              <a:ext uri="{FF2B5EF4-FFF2-40B4-BE49-F238E27FC236}">
                <a16:creationId xmlns:a16="http://schemas.microsoft.com/office/drawing/2014/main" id="{429ECD7B-FAE7-4DA0-8401-BF9B5080A59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A26158F-262C-4A77-9EB5-79BC77E5777D}"/>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30116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4A0-7411-4ADE-9B53-012C202B23F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19945D2-71E9-4133-B215-F11252E24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29609-8239-4CD5-B4E7-A951663B5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16729C3A-5665-4715-A8CA-76984A090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03504-93FF-4BED-8E51-781CFBB32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5D7733A-0033-4F6A-A523-C4F8B2F1094F}"/>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8" name="Footer Placeholder 7">
            <a:extLst>
              <a:ext uri="{FF2B5EF4-FFF2-40B4-BE49-F238E27FC236}">
                <a16:creationId xmlns:a16="http://schemas.microsoft.com/office/drawing/2014/main" id="{6569433B-3C23-4969-B3AD-C38B50FF585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51C3F23-EE3B-44E3-ACEF-129DB19F5BB8}"/>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423788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EB3E-E7FD-40FD-B514-9061CC7386F5}"/>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6CACCE55-6216-4130-955F-1EF4A5FE6AD5}"/>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4" name="Footer Placeholder 3">
            <a:extLst>
              <a:ext uri="{FF2B5EF4-FFF2-40B4-BE49-F238E27FC236}">
                <a16:creationId xmlns:a16="http://schemas.microsoft.com/office/drawing/2014/main" id="{5A87D5BC-A623-46F2-8911-EBB0B71F483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B116B32-74F0-4F41-876D-E6C92334140A}"/>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11735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528CA-E5C3-491A-A3B4-740F2560218C}"/>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3" name="Footer Placeholder 2">
            <a:extLst>
              <a:ext uri="{FF2B5EF4-FFF2-40B4-BE49-F238E27FC236}">
                <a16:creationId xmlns:a16="http://schemas.microsoft.com/office/drawing/2014/main" id="{F236AE6E-40E0-45AD-99FB-8960C43FAEB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A4F1935-0C07-4E1C-8130-5B32D824C63E}"/>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136558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8B8A-3198-4A4E-BA76-BD3BDDE69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48E4D61-AFF5-4848-86D5-5E919E390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E09839C0-AFE9-43F6-B229-64CEE4800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61CAA-A67A-4188-9962-0CA10114FADC}"/>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6" name="Footer Placeholder 5">
            <a:extLst>
              <a:ext uri="{FF2B5EF4-FFF2-40B4-BE49-F238E27FC236}">
                <a16:creationId xmlns:a16="http://schemas.microsoft.com/office/drawing/2014/main" id="{EF26575A-344B-40F8-9B8F-A332A37AFD3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F490D4A-C6A9-4809-969C-2F3735695893}"/>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50251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D9BA-3EC7-4F27-A13B-C24353ABB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BD6AE57-09E7-4EDD-8439-1D52B75FE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8502121-99FF-4C43-873C-EBEC526F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4013E-69B8-4FCD-BC23-2A47ABD37CBF}"/>
              </a:ext>
            </a:extLst>
          </p:cNvPr>
          <p:cNvSpPr>
            <a:spLocks noGrp="1"/>
          </p:cNvSpPr>
          <p:nvPr>
            <p:ph type="dt" sz="half" idx="10"/>
          </p:nvPr>
        </p:nvSpPr>
        <p:spPr/>
        <p:txBody>
          <a:bodyPr/>
          <a:lstStyle/>
          <a:p>
            <a:fld id="{5BF4F43E-7F75-499A-B2EF-EE170DA35064}" type="datetimeFigureOut">
              <a:rPr lang="en-ID" smtClean="0"/>
              <a:t>23/08/2020</a:t>
            </a:fld>
            <a:endParaRPr lang="en-ID"/>
          </a:p>
        </p:txBody>
      </p:sp>
      <p:sp>
        <p:nvSpPr>
          <p:cNvPr id="6" name="Footer Placeholder 5">
            <a:extLst>
              <a:ext uri="{FF2B5EF4-FFF2-40B4-BE49-F238E27FC236}">
                <a16:creationId xmlns:a16="http://schemas.microsoft.com/office/drawing/2014/main" id="{E664E981-443B-4A0D-B789-DD2A06C42C9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A27590-F4AA-44A7-8D57-2BDBC3BBEE10}"/>
              </a:ext>
            </a:extLst>
          </p:cNvPr>
          <p:cNvSpPr>
            <a:spLocks noGrp="1"/>
          </p:cNvSpPr>
          <p:nvPr>
            <p:ph type="sldNum" sz="quarter" idx="12"/>
          </p:nvPr>
        </p:nvSpPr>
        <p:spPr/>
        <p:txBody>
          <a:bodyPr/>
          <a:lstStyle/>
          <a:p>
            <a:fld id="{4E21AA85-F89D-4FF3-837B-71EF2763788A}" type="slidenum">
              <a:rPr lang="en-ID" smtClean="0"/>
              <a:t>‹#›</a:t>
            </a:fld>
            <a:endParaRPr lang="en-ID"/>
          </a:p>
        </p:txBody>
      </p:sp>
    </p:spTree>
    <p:extLst>
      <p:ext uri="{BB962C8B-B14F-4D97-AF65-F5344CB8AC3E}">
        <p14:creationId xmlns:p14="http://schemas.microsoft.com/office/powerpoint/2010/main" val="11885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B5B22-C200-41CD-AE76-676973491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82BB055-F00A-471C-B67B-5FCFE1813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8C73D2D-8362-4844-8FFD-F157EEDAE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4F43E-7F75-499A-B2EF-EE170DA35064}" type="datetimeFigureOut">
              <a:rPr lang="en-ID" smtClean="0"/>
              <a:t>23/08/2020</a:t>
            </a:fld>
            <a:endParaRPr lang="en-ID"/>
          </a:p>
        </p:txBody>
      </p:sp>
      <p:sp>
        <p:nvSpPr>
          <p:cNvPr id="5" name="Footer Placeholder 4">
            <a:extLst>
              <a:ext uri="{FF2B5EF4-FFF2-40B4-BE49-F238E27FC236}">
                <a16:creationId xmlns:a16="http://schemas.microsoft.com/office/drawing/2014/main" id="{ED8B7C8E-778C-47F5-8699-B837ACC4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93E7489-DAD5-4E9D-ACFE-DEE2C6775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1AA85-F89D-4FF3-837B-71EF2763788A}" type="slidenum">
              <a:rPr lang="en-ID" smtClean="0"/>
              <a:t>‹#›</a:t>
            </a:fld>
            <a:endParaRPr lang="en-ID"/>
          </a:p>
        </p:txBody>
      </p:sp>
    </p:spTree>
    <p:extLst>
      <p:ext uri="{BB962C8B-B14F-4D97-AF65-F5344CB8AC3E}">
        <p14:creationId xmlns:p14="http://schemas.microsoft.com/office/powerpoint/2010/main" val="283101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7CF14DAA-2174-4AE6-A03A-61E1EDB3DB1A}"/>
              </a:ext>
            </a:extLst>
          </p:cNvPr>
          <p:cNvSpPr>
            <a:spLocks noGrp="1" noChangeArrowheads="1"/>
          </p:cNvSpPr>
          <p:nvPr>
            <p:ph type="title"/>
          </p:nvPr>
        </p:nvSpPr>
        <p:spPr>
          <a:xfrm>
            <a:off x="1992313" y="333376"/>
            <a:ext cx="8424862" cy="1152525"/>
          </a:xfrm>
          <a:solidFill>
            <a:srgbClr val="C7E6B8"/>
          </a:solidFill>
        </p:spPr>
        <p:txBody>
          <a:bodyPr/>
          <a:lstStyle/>
          <a:p>
            <a:r>
              <a:rPr lang="id-ID" altLang="en-US" sz="3200" b="1">
                <a:latin typeface="Castellar" panose="020A0402060406010301" pitchFamily="18" charset="0"/>
              </a:rPr>
              <a:t>Kehidupan Politik Indonesia di Masa Demokrasi Parlementer</a:t>
            </a:r>
            <a:endParaRPr lang="en-US" altLang="en-US" sz="3200" b="1">
              <a:latin typeface="Castellar" panose="020A0402060406010301" pitchFamily="18" charset="0"/>
            </a:endParaRPr>
          </a:p>
        </p:txBody>
      </p:sp>
      <p:sp>
        <p:nvSpPr>
          <p:cNvPr id="5123" name="Rectangle 3">
            <a:extLst>
              <a:ext uri="{FF2B5EF4-FFF2-40B4-BE49-F238E27FC236}">
                <a16:creationId xmlns:a16="http://schemas.microsoft.com/office/drawing/2014/main" id="{A09D2DCC-FC2A-4D04-A01F-6ABF82770005}"/>
              </a:ext>
            </a:extLst>
          </p:cNvPr>
          <p:cNvSpPr>
            <a:spLocks noGrp="1" noChangeArrowheads="1"/>
          </p:cNvSpPr>
          <p:nvPr>
            <p:ph sz="half" idx="1"/>
          </p:nvPr>
        </p:nvSpPr>
        <p:spPr bwMode="auto">
          <a:xfrm>
            <a:off x="1992313" y="1739900"/>
            <a:ext cx="4038600" cy="4497388"/>
          </a:xfrm>
          <a:solidFill>
            <a:srgbClr val="B6E8DC"/>
          </a:solidFill>
        </p:spPr>
        <p:txBody>
          <a:bodyPr wrap="square" numCol="1" anchor="t" anchorCtr="0" compatLnSpc="1">
            <a:prstTxWarp prst="textNoShape">
              <a:avLst/>
            </a:prstTxWarp>
          </a:bodyPr>
          <a:lstStyle/>
          <a:p>
            <a:pPr>
              <a:buClr>
                <a:srgbClr val="E971A4"/>
              </a:buClr>
              <a:buFont typeface="Wingdings" panose="05000000000000000000" pitchFamily="2" charset="2"/>
              <a:buChar char="q"/>
            </a:pPr>
            <a:r>
              <a:rPr lang="id-ID" altLang="en-US" sz="3600" b="1">
                <a:latin typeface="Palatino Linotype" panose="02040502050505030304" pitchFamily="18" charset="0"/>
              </a:rPr>
              <a:t>Kabinet Natsir </a:t>
            </a:r>
          </a:p>
          <a:p>
            <a:pPr>
              <a:buClr>
                <a:srgbClr val="E971A4"/>
              </a:buClr>
              <a:buFont typeface="Wingdings" panose="05000000000000000000" pitchFamily="2" charset="2"/>
              <a:buChar char="q"/>
            </a:pPr>
            <a:r>
              <a:rPr lang="id-ID" altLang="en-US" sz="3600" b="1">
                <a:latin typeface="Palatino Linotype" panose="02040502050505030304" pitchFamily="18" charset="0"/>
              </a:rPr>
              <a:t>Kabinet Sukiman</a:t>
            </a:r>
          </a:p>
          <a:p>
            <a:pPr>
              <a:buClr>
                <a:srgbClr val="E971A4"/>
              </a:buClr>
              <a:buFont typeface="Wingdings" panose="05000000000000000000" pitchFamily="2" charset="2"/>
              <a:buChar char="q"/>
            </a:pPr>
            <a:r>
              <a:rPr lang="id-ID" altLang="en-US" sz="3600" b="1">
                <a:latin typeface="Palatino Linotype" panose="02040502050505030304" pitchFamily="18" charset="0"/>
              </a:rPr>
              <a:t>Kabinet Wilopo</a:t>
            </a:r>
          </a:p>
          <a:p>
            <a:pPr>
              <a:buClr>
                <a:srgbClr val="E971A4"/>
              </a:buClr>
              <a:buFont typeface="Wingdings" panose="05000000000000000000" pitchFamily="2" charset="2"/>
              <a:buChar char="q"/>
            </a:pPr>
            <a:r>
              <a:rPr lang="id-ID" altLang="en-US" sz="3600" b="1">
                <a:latin typeface="Palatino Linotype" panose="02040502050505030304" pitchFamily="18" charset="0"/>
              </a:rPr>
              <a:t>Kabinet Ali Sastroamidjojo I</a:t>
            </a:r>
          </a:p>
          <a:p>
            <a:pPr>
              <a:buFontTx/>
              <a:buNone/>
            </a:pPr>
            <a:endParaRPr lang="id-ID" altLang="en-US" sz="3600" b="1">
              <a:solidFill>
                <a:srgbClr val="4E26CE"/>
              </a:solidFill>
              <a:latin typeface="Palatino Linotype" panose="02040502050505030304" pitchFamily="18" charset="0"/>
            </a:endParaRPr>
          </a:p>
          <a:p>
            <a:endParaRPr lang="en-US" altLang="en-US" sz="3600">
              <a:latin typeface="Palatino Linotype" panose="02040502050505030304" pitchFamily="18" charset="0"/>
            </a:endParaRPr>
          </a:p>
        </p:txBody>
      </p:sp>
      <p:sp>
        <p:nvSpPr>
          <p:cNvPr id="5124" name="Rectangle 6">
            <a:extLst>
              <a:ext uri="{FF2B5EF4-FFF2-40B4-BE49-F238E27FC236}">
                <a16:creationId xmlns:a16="http://schemas.microsoft.com/office/drawing/2014/main" id="{58822A08-1CA1-465F-B8A8-10FDE8C3C50E}"/>
              </a:ext>
            </a:extLst>
          </p:cNvPr>
          <p:cNvSpPr>
            <a:spLocks noGrp="1" noChangeArrowheads="1"/>
          </p:cNvSpPr>
          <p:nvPr>
            <p:ph sz="half" idx="2"/>
          </p:nvPr>
        </p:nvSpPr>
        <p:spPr bwMode="auto">
          <a:xfrm>
            <a:off x="6172201" y="1773239"/>
            <a:ext cx="4244975" cy="4497387"/>
          </a:xfrm>
          <a:solidFill>
            <a:srgbClr val="B6E8DC"/>
          </a:solidFill>
        </p:spPr>
        <p:txBody>
          <a:bodyPr wrap="square" numCol="1" anchor="t" anchorCtr="0" compatLnSpc="1">
            <a:prstTxWarp prst="textNoShape">
              <a:avLst/>
            </a:prstTxWarp>
          </a:bodyPr>
          <a:lstStyle/>
          <a:p>
            <a:pPr>
              <a:buClr>
                <a:srgbClr val="E971A4"/>
              </a:buClr>
              <a:buFont typeface="Wingdings" panose="05000000000000000000" pitchFamily="2" charset="2"/>
              <a:buChar char="q"/>
            </a:pPr>
            <a:r>
              <a:rPr lang="id-ID" altLang="en-US" sz="3600" b="1">
                <a:latin typeface="Palatino Linotype" panose="02040502050505030304" pitchFamily="18" charset="0"/>
              </a:rPr>
              <a:t>Kabinet Burhanuddin Harahap</a:t>
            </a:r>
          </a:p>
          <a:p>
            <a:pPr>
              <a:buClr>
                <a:srgbClr val="E971A4"/>
              </a:buClr>
              <a:buFont typeface="Wingdings" panose="05000000000000000000" pitchFamily="2" charset="2"/>
              <a:buChar char="q"/>
            </a:pPr>
            <a:r>
              <a:rPr lang="id-ID" altLang="en-US" sz="3600" b="1">
                <a:latin typeface="Palatino Linotype" panose="02040502050505030304" pitchFamily="18" charset="0"/>
              </a:rPr>
              <a:t>Kabinet Ali Sastroamidjojo II</a:t>
            </a:r>
          </a:p>
          <a:p>
            <a:pPr>
              <a:buClr>
                <a:srgbClr val="E971A4"/>
              </a:buClr>
              <a:buFont typeface="Wingdings" panose="05000000000000000000" pitchFamily="2" charset="2"/>
              <a:buChar char="q"/>
            </a:pPr>
            <a:r>
              <a:rPr lang="id-ID" altLang="en-US" sz="3600" b="1">
                <a:latin typeface="Palatino Linotype" panose="02040502050505030304" pitchFamily="18" charset="0"/>
              </a:rPr>
              <a:t>Kabinet Djuanda / Kabinet Karya</a:t>
            </a:r>
          </a:p>
          <a:p>
            <a:endParaRPr lang="en-US" altLang="en-US" sz="3600">
              <a:solidFill>
                <a:srgbClr val="4E26CE"/>
              </a:solidFill>
              <a:latin typeface="Palatino Linotype" panose="020405020505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4">
            <a:extLst>
              <a:ext uri="{FF2B5EF4-FFF2-40B4-BE49-F238E27FC236}">
                <a16:creationId xmlns:a16="http://schemas.microsoft.com/office/drawing/2014/main" id="{AB1B153A-918E-46A3-BCA1-75D80BECDEFC}"/>
              </a:ext>
            </a:extLst>
          </p:cNvPr>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2208214" y="1052513"/>
            <a:ext cx="770413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93A326C0-4594-44BD-A799-0C1CB0C3D5A3}"/>
              </a:ext>
            </a:extLst>
          </p:cNvPr>
          <p:cNvSpPr>
            <a:spLocks noGrp="1" noChangeArrowheads="1"/>
          </p:cNvSpPr>
          <p:nvPr>
            <p:ph type="title"/>
          </p:nvPr>
        </p:nvSpPr>
        <p:spPr>
          <a:xfrm>
            <a:off x="1908176" y="274638"/>
            <a:ext cx="8435975" cy="1143000"/>
          </a:xfrm>
        </p:spPr>
        <p:txBody>
          <a:bodyPr rtlCol="0">
            <a:normAutofit fontScale="90000"/>
          </a:bodyPr>
          <a:lstStyle/>
          <a:p>
            <a:pPr>
              <a:defRPr/>
            </a:pPr>
            <a:r>
              <a:rPr lang="id-ID" altLang="en-US" sz="4000" b="1">
                <a:solidFill>
                  <a:srgbClr val="4E26CE"/>
                </a:solidFill>
                <a:latin typeface="Georgia" panose="02040502050405020303" pitchFamily="18" charset="0"/>
              </a:rPr>
              <a:t>Kabinet Burhanuddin Harahap</a:t>
            </a:r>
            <a:br>
              <a:rPr lang="id-ID" altLang="en-US" sz="4000"/>
            </a:br>
            <a:r>
              <a:rPr lang="id-ID" altLang="en-US" sz="4000" b="1"/>
              <a:t>(Agustus 1955 – Maret 1956)</a:t>
            </a:r>
            <a:endParaRPr lang="en-US" altLang="en-US" sz="4000" b="1"/>
          </a:p>
        </p:txBody>
      </p:sp>
      <p:sp>
        <p:nvSpPr>
          <p:cNvPr id="14340" name="Rectangle 3">
            <a:extLst>
              <a:ext uri="{FF2B5EF4-FFF2-40B4-BE49-F238E27FC236}">
                <a16:creationId xmlns:a16="http://schemas.microsoft.com/office/drawing/2014/main" id="{2E2EB98A-B10F-488B-B4C8-2ABC891887E8}"/>
              </a:ext>
            </a:extLst>
          </p:cNvPr>
          <p:cNvSpPr>
            <a:spLocks noGrp="1" noChangeArrowheads="1"/>
          </p:cNvSpPr>
          <p:nvPr>
            <p:ph idx="1"/>
          </p:nvPr>
        </p:nvSpPr>
        <p:spPr bwMode="auto">
          <a:xfrm>
            <a:off x="1981200" y="1744664"/>
            <a:ext cx="8229600" cy="4852987"/>
          </a:xfrm>
        </p:spPr>
        <p:txBody>
          <a:bodyPr wrap="square" numCol="1" anchor="t" anchorCtr="0" compatLnSpc="1">
            <a:prstTxWarp prst="textNoShape">
              <a:avLst/>
            </a:prstTxWarp>
          </a:bodyPr>
          <a:lstStyle/>
          <a:p>
            <a:r>
              <a:rPr lang="id-ID" altLang="en-US" b="1">
                <a:solidFill>
                  <a:srgbClr val="167A8E"/>
                </a:solidFill>
                <a:latin typeface="Times New Roman" panose="02020603050405020304" pitchFamily="18" charset="0"/>
              </a:rPr>
              <a:t>Kabinet ini terbentuk atas dasar perintah dari Wapres Bung Hatta dan merupakan koalisi antara unsur </a:t>
            </a:r>
            <a:r>
              <a:rPr lang="id-ID" altLang="en-US" b="1">
                <a:solidFill>
                  <a:srgbClr val="A153A1"/>
                </a:solidFill>
                <a:latin typeface="Times New Roman" panose="02020603050405020304" pitchFamily="18" charset="0"/>
              </a:rPr>
              <a:t>Masyumi, NU</a:t>
            </a:r>
            <a:r>
              <a:rPr lang="id-ID" altLang="en-US" b="1">
                <a:solidFill>
                  <a:srgbClr val="167A8E"/>
                </a:solidFill>
                <a:latin typeface="Times New Roman" panose="02020603050405020304" pitchFamily="18" charset="0"/>
              </a:rPr>
              <a:t>, dan </a:t>
            </a:r>
            <a:r>
              <a:rPr lang="id-ID" altLang="en-US" b="1">
                <a:solidFill>
                  <a:srgbClr val="A153A1"/>
                </a:solidFill>
                <a:latin typeface="Times New Roman" panose="02020603050405020304" pitchFamily="18" charset="0"/>
              </a:rPr>
              <a:t>PSI</a:t>
            </a:r>
            <a:r>
              <a:rPr lang="id-ID" altLang="en-US" b="1">
                <a:solidFill>
                  <a:srgbClr val="167A8E"/>
                </a:solidFill>
                <a:latin typeface="Times New Roman" panose="02020603050405020304" pitchFamily="18" charset="0"/>
              </a:rPr>
              <a:t> (minus </a:t>
            </a:r>
            <a:r>
              <a:rPr lang="id-ID" altLang="en-US" b="1">
                <a:solidFill>
                  <a:srgbClr val="A153A1"/>
                </a:solidFill>
                <a:latin typeface="Times New Roman" panose="02020603050405020304" pitchFamily="18" charset="0"/>
              </a:rPr>
              <a:t>PNI</a:t>
            </a:r>
            <a:r>
              <a:rPr lang="id-ID" altLang="en-US" b="1">
                <a:solidFill>
                  <a:srgbClr val="167A8E"/>
                </a:solidFill>
                <a:latin typeface="Times New Roman" panose="02020603050405020304" pitchFamily="18" charset="0"/>
              </a:rPr>
              <a:t>).</a:t>
            </a:r>
          </a:p>
          <a:p>
            <a:r>
              <a:rPr lang="id-ID" altLang="en-US" b="1">
                <a:solidFill>
                  <a:srgbClr val="167A8E"/>
                </a:solidFill>
                <a:latin typeface="Times New Roman" panose="02020603050405020304" pitchFamily="18" charset="0"/>
              </a:rPr>
              <a:t>Keberhasilan Kabinet Burhanuddin Harahap:</a:t>
            </a:r>
          </a:p>
          <a:p>
            <a:pPr lvl="1"/>
            <a:r>
              <a:rPr lang="id-ID" altLang="en-US" b="1">
                <a:solidFill>
                  <a:srgbClr val="9B2560"/>
                </a:solidFill>
                <a:latin typeface="Georgia" panose="02040502050405020303" pitchFamily="18" charset="0"/>
              </a:rPr>
              <a:t>Kesuksesan dalam penyelenggaraan Pemilu 1955 sebagai cermin iklim demokrasi.</a:t>
            </a:r>
          </a:p>
          <a:p>
            <a:pPr lvl="1"/>
            <a:r>
              <a:rPr lang="id-ID" altLang="en-US" b="1">
                <a:solidFill>
                  <a:srgbClr val="9B2560"/>
                </a:solidFill>
                <a:latin typeface="Georgia" panose="02040502050405020303" pitchFamily="18" charset="0"/>
              </a:rPr>
              <a:t>Menciptakan sistem parlemen (DPR) yang dipilih melalui mekanisme Pemilu.</a:t>
            </a:r>
          </a:p>
          <a:p>
            <a:pPr lvl="1"/>
            <a:r>
              <a:rPr lang="id-ID" altLang="en-US" b="1">
                <a:solidFill>
                  <a:srgbClr val="9B2560"/>
                </a:solidFill>
                <a:latin typeface="Georgia" panose="02040502050405020303" pitchFamily="18" charset="0"/>
              </a:rPr>
              <a:t>Pembubaran Uni Indonesia-Belanda.</a:t>
            </a:r>
          </a:p>
          <a:p>
            <a:pPr lvl="1">
              <a:buFontTx/>
              <a:buNone/>
            </a:pPr>
            <a:endParaRPr lang="en-US" altLang="en-US" b="1">
              <a:solidFill>
                <a:srgbClr val="9B2560"/>
              </a:solidFill>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1AB3A33-A9A8-4750-9578-73D16A79091E}"/>
              </a:ext>
            </a:extLst>
          </p:cNvPr>
          <p:cNvSpPr>
            <a:spLocks noGrp="1" noChangeArrowheads="1"/>
          </p:cNvSpPr>
          <p:nvPr>
            <p:ph type="title"/>
          </p:nvPr>
        </p:nvSpPr>
        <p:spPr>
          <a:xfrm>
            <a:off x="1730375" y="274638"/>
            <a:ext cx="8686800" cy="1143000"/>
          </a:xfrm>
        </p:spPr>
        <p:txBody>
          <a:bodyPr rtlCol="0">
            <a:normAutofit fontScale="90000"/>
          </a:bodyPr>
          <a:lstStyle/>
          <a:p>
            <a:pPr>
              <a:defRPr/>
            </a:pPr>
            <a:r>
              <a:rPr lang="id-ID" altLang="en-US" sz="4000" b="1">
                <a:solidFill>
                  <a:srgbClr val="4E26CE"/>
                </a:solidFill>
                <a:latin typeface="Georgia" panose="02040502050405020303" pitchFamily="18" charset="0"/>
              </a:rPr>
              <a:t>Kabinet Burhanuddin Harahap</a:t>
            </a:r>
            <a:br>
              <a:rPr lang="id-ID" altLang="en-US" sz="4000" b="1">
                <a:solidFill>
                  <a:srgbClr val="4E26CE"/>
                </a:solidFill>
                <a:latin typeface="Georgia" panose="02040502050405020303" pitchFamily="18" charset="0"/>
              </a:rPr>
            </a:br>
            <a:r>
              <a:rPr lang="id-ID" altLang="en-US" sz="4000" b="1"/>
              <a:t>(Agustus 1955 – Maret 1956)</a:t>
            </a:r>
            <a:endParaRPr lang="en-US" altLang="en-US" sz="4000" b="1"/>
          </a:p>
        </p:txBody>
      </p:sp>
      <p:sp>
        <p:nvSpPr>
          <p:cNvPr id="15363" name="Rectangle 3">
            <a:extLst>
              <a:ext uri="{FF2B5EF4-FFF2-40B4-BE49-F238E27FC236}">
                <a16:creationId xmlns:a16="http://schemas.microsoft.com/office/drawing/2014/main" id="{38130C34-FD97-4FE1-A804-74A45F3ED1A5}"/>
              </a:ext>
            </a:extLst>
          </p:cNvPr>
          <p:cNvSpPr>
            <a:spLocks noGrp="1" noChangeArrowheads="1"/>
          </p:cNvSpPr>
          <p:nvPr>
            <p:ph idx="1"/>
          </p:nvPr>
        </p:nvSpPr>
        <p:spPr bwMode="auto">
          <a:xfrm>
            <a:off x="1981200" y="1916114"/>
            <a:ext cx="8229600" cy="4681537"/>
          </a:xfrm>
        </p:spPr>
        <p:txBody>
          <a:bodyPr wrap="square" numCol="1" anchor="t" anchorCtr="0" compatLnSpc="1">
            <a:prstTxWarp prst="textNoShape">
              <a:avLst/>
            </a:prstTxWarp>
          </a:bodyPr>
          <a:lstStyle/>
          <a:p>
            <a:pPr marL="609600" indent="-609600">
              <a:buNone/>
            </a:pPr>
            <a:r>
              <a:rPr lang="id-ID" altLang="en-US" b="1">
                <a:solidFill>
                  <a:srgbClr val="9B2560"/>
                </a:solidFill>
                <a:latin typeface="Georgia" panose="02040502050405020303" pitchFamily="18" charset="0"/>
              </a:rPr>
              <a:t>Agenda Utama Kabinet:</a:t>
            </a:r>
          </a:p>
          <a:p>
            <a:pPr marL="609600" indent="-609600">
              <a:buFontTx/>
              <a:buAutoNum type="arabicPeriod"/>
            </a:pPr>
            <a:r>
              <a:rPr lang="id-ID" altLang="en-US">
                <a:solidFill>
                  <a:srgbClr val="2F9D59"/>
                </a:solidFill>
              </a:rPr>
              <a:t>Memerintahkan pihak Polisi Militer (PM) untuk menangkap </a:t>
            </a:r>
            <a:r>
              <a:rPr lang="id-ID" altLang="en-US">
                <a:solidFill>
                  <a:srgbClr val="A153A1"/>
                </a:solidFill>
              </a:rPr>
              <a:t>Mr. Djody Gondokusumo</a:t>
            </a:r>
            <a:r>
              <a:rPr lang="id-ID" altLang="en-US">
                <a:solidFill>
                  <a:srgbClr val="2F9D59"/>
                </a:solidFill>
              </a:rPr>
              <a:t> sebagai mantan Menteri Kehakiman dalam Kabinet Ali I, atas tuduhan korupsi.</a:t>
            </a:r>
          </a:p>
          <a:p>
            <a:pPr marL="609600" indent="-609600">
              <a:buFontTx/>
              <a:buAutoNum type="arabicPeriod"/>
            </a:pPr>
            <a:r>
              <a:rPr lang="id-ID" altLang="en-US">
                <a:solidFill>
                  <a:srgbClr val="2F9D59"/>
                </a:solidFill>
              </a:rPr>
              <a:t>Melaksanakan Pemilu secara baik, maksimal, dan secepat mungkin.</a:t>
            </a:r>
          </a:p>
          <a:p>
            <a:pPr marL="609600" indent="-609600">
              <a:buFontTx/>
              <a:buAutoNum type="arabicPeriod"/>
            </a:pPr>
            <a:r>
              <a:rPr lang="id-ID" altLang="en-US">
                <a:solidFill>
                  <a:srgbClr val="2F9D59"/>
                </a:solidFill>
              </a:rPr>
              <a:t>Mengangkat kembali </a:t>
            </a:r>
            <a:r>
              <a:rPr lang="id-ID" altLang="en-US">
                <a:solidFill>
                  <a:srgbClr val="A153A1"/>
                </a:solidFill>
              </a:rPr>
              <a:t>A.H. Nasution</a:t>
            </a:r>
            <a:r>
              <a:rPr lang="id-ID" altLang="en-US">
                <a:solidFill>
                  <a:srgbClr val="2F9D59"/>
                </a:solidFill>
              </a:rPr>
              <a:t> sebagai Kepala Staf Angkatan Darat (</a:t>
            </a:r>
            <a:r>
              <a:rPr lang="id-ID" altLang="en-US">
                <a:solidFill>
                  <a:srgbClr val="A153A1"/>
                </a:solidFill>
              </a:rPr>
              <a:t>KSAD</a:t>
            </a:r>
            <a:r>
              <a:rPr lang="id-ID" altLang="en-US">
                <a:solidFill>
                  <a:srgbClr val="2F9D59"/>
                </a:solidFill>
              </a:rPr>
              <a:t>).</a:t>
            </a:r>
            <a:endParaRPr lang="en-US" altLang="en-US">
              <a:solidFill>
                <a:srgbClr val="2F9D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4">
            <a:extLst>
              <a:ext uri="{FF2B5EF4-FFF2-40B4-BE49-F238E27FC236}">
                <a16:creationId xmlns:a16="http://schemas.microsoft.com/office/drawing/2014/main" id="{F1A12974-F0FF-4625-9224-D9C6B1A3C860}"/>
              </a:ext>
            </a:extLst>
          </p:cNvPr>
          <p:cNvPicPr>
            <a:picLocks noChangeAspect="1" noChangeArrowheads="1"/>
          </p:cNvPicPr>
          <p:nvPr/>
        </p:nvPicPr>
        <p:blipFill>
          <a:blip r:embed="rId2">
            <a:lum bright="54000"/>
            <a:extLst>
              <a:ext uri="{28A0092B-C50C-407E-A947-70E740481C1C}">
                <a14:useLocalDpi xmlns:a14="http://schemas.microsoft.com/office/drawing/2010/main" val="0"/>
              </a:ext>
            </a:extLst>
          </a:blip>
          <a:srcRect/>
          <a:stretch>
            <a:fillRect/>
          </a:stretch>
        </p:blipFill>
        <p:spPr bwMode="auto">
          <a:xfrm>
            <a:off x="1847850" y="836613"/>
            <a:ext cx="84963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AEC648E5-4A40-461F-B1B9-A660D1380452}"/>
              </a:ext>
            </a:extLst>
          </p:cNvPr>
          <p:cNvSpPr>
            <a:spLocks noGrp="1" noChangeArrowheads="1"/>
          </p:cNvSpPr>
          <p:nvPr>
            <p:ph type="title"/>
          </p:nvPr>
        </p:nvSpPr>
        <p:spPr/>
        <p:txBody>
          <a:bodyPr/>
          <a:lstStyle/>
          <a:p>
            <a:r>
              <a:rPr lang="id-ID" altLang="en-US" sz="4000" b="1">
                <a:solidFill>
                  <a:srgbClr val="4E26CE"/>
                </a:solidFill>
                <a:latin typeface="Georgia" panose="02040502050405020303" pitchFamily="18" charset="0"/>
              </a:rPr>
              <a:t>Kabinet Ali Sastroamidjojo II</a:t>
            </a:r>
            <a:br>
              <a:rPr lang="id-ID" altLang="en-US" sz="4000" b="1">
                <a:solidFill>
                  <a:srgbClr val="4E26CE"/>
                </a:solidFill>
                <a:latin typeface="Georgia" panose="02040502050405020303" pitchFamily="18" charset="0"/>
              </a:rPr>
            </a:br>
            <a:r>
              <a:rPr lang="id-ID" altLang="en-US" sz="4000" b="1"/>
              <a:t>(2</a:t>
            </a:r>
            <a:r>
              <a:rPr lang="en-CA" altLang="en-US" sz="4000" b="1"/>
              <a:t>0</a:t>
            </a:r>
            <a:r>
              <a:rPr lang="id-ID" altLang="en-US" sz="4000" b="1"/>
              <a:t> Maret 1956 – 14 Maret 1957)</a:t>
            </a:r>
            <a:endParaRPr lang="en-US" altLang="en-US" sz="4000" b="1"/>
          </a:p>
        </p:txBody>
      </p:sp>
      <p:sp>
        <p:nvSpPr>
          <p:cNvPr id="16388" name="Rectangle 3">
            <a:extLst>
              <a:ext uri="{FF2B5EF4-FFF2-40B4-BE49-F238E27FC236}">
                <a16:creationId xmlns:a16="http://schemas.microsoft.com/office/drawing/2014/main" id="{DF8DFC1F-6A52-47AC-9ABB-737D114512EF}"/>
              </a:ext>
            </a:extLst>
          </p:cNvPr>
          <p:cNvSpPr>
            <a:spLocks noGrp="1" noChangeArrowheads="1"/>
          </p:cNvSpPr>
          <p:nvPr>
            <p:ph idx="1"/>
          </p:nvPr>
        </p:nvSpPr>
        <p:spPr bwMode="auto">
          <a:xfrm>
            <a:off x="1981201" y="1814513"/>
            <a:ext cx="8435975" cy="4710112"/>
          </a:xfrm>
        </p:spPr>
        <p:txBody>
          <a:bodyPr wrap="square" numCol="1" anchor="t" anchorCtr="0" compatLnSpc="1">
            <a:prstTxWarp prst="textNoShape">
              <a:avLst/>
            </a:prstTxWarp>
          </a:bodyPr>
          <a:lstStyle/>
          <a:p>
            <a:r>
              <a:rPr lang="id-ID" altLang="en-US" b="1"/>
              <a:t>Kebijakan-kebijakan Kabinet:</a:t>
            </a:r>
          </a:p>
          <a:p>
            <a:pPr lvl="1"/>
            <a:r>
              <a:rPr lang="id-ID" altLang="en-US" b="1">
                <a:solidFill>
                  <a:srgbClr val="2F9D59"/>
                </a:solidFill>
                <a:latin typeface="Times New Roman" panose="02020603050405020304" pitchFamily="18" charset="0"/>
              </a:rPr>
              <a:t>Penandatanganan </a:t>
            </a:r>
            <a:r>
              <a:rPr lang="id-ID" altLang="en-US" b="1">
                <a:solidFill>
                  <a:srgbClr val="A153A1"/>
                </a:solidFill>
                <a:latin typeface="Times New Roman" panose="02020603050405020304" pitchFamily="18" charset="0"/>
              </a:rPr>
              <a:t>UU Pembatalan KMB</a:t>
            </a:r>
            <a:r>
              <a:rPr lang="id-ID" altLang="en-US" b="1">
                <a:solidFill>
                  <a:srgbClr val="2F9D59"/>
                </a:solidFill>
                <a:latin typeface="Times New Roman" panose="02020603050405020304" pitchFamily="18" charset="0"/>
              </a:rPr>
              <a:t> yang mengakibatkan berpindahnya asset-asset Belanda ke tangan para pengusaha Tionghoa.</a:t>
            </a:r>
          </a:p>
          <a:p>
            <a:pPr lvl="1"/>
            <a:r>
              <a:rPr lang="id-ID" altLang="en-US" b="1">
                <a:solidFill>
                  <a:srgbClr val="2F9D59"/>
                </a:solidFill>
                <a:latin typeface="Times New Roman" panose="02020603050405020304" pitchFamily="18" charset="0"/>
              </a:rPr>
              <a:t>Menciptakan </a:t>
            </a:r>
            <a:r>
              <a:rPr lang="id-ID" altLang="en-US" b="1">
                <a:solidFill>
                  <a:srgbClr val="A153A1"/>
                </a:solidFill>
                <a:latin typeface="Times New Roman" panose="02020603050405020304" pitchFamily="18" charset="0"/>
              </a:rPr>
              <a:t>Gerakan Assaat</a:t>
            </a:r>
            <a:r>
              <a:rPr lang="id-ID" altLang="en-US" b="1">
                <a:solidFill>
                  <a:srgbClr val="2F9D59"/>
                </a:solidFill>
                <a:latin typeface="Times New Roman" panose="02020603050405020304" pitchFamily="18" charset="0"/>
              </a:rPr>
              <a:t> dalam rangka melindungi para pengusaha pribumi</a:t>
            </a:r>
          </a:p>
          <a:p>
            <a:r>
              <a:rPr lang="id-ID" altLang="en-US" b="1"/>
              <a:t>Kendala-kendala yang dihadapi Kabinet:</a:t>
            </a:r>
          </a:p>
          <a:p>
            <a:pPr lvl="1"/>
            <a:r>
              <a:rPr lang="id-ID" altLang="en-US" b="1">
                <a:solidFill>
                  <a:srgbClr val="2F9D59"/>
                </a:solidFill>
                <a:latin typeface="Times New Roman" panose="02020603050405020304" pitchFamily="18" charset="0"/>
              </a:rPr>
              <a:t>Ketidakpuasan daerah terhadap kinerja pemerintah Jakarta dalam pemerataan kesejahteraan.</a:t>
            </a:r>
          </a:p>
          <a:p>
            <a:pPr lvl="1"/>
            <a:r>
              <a:rPr lang="id-ID" altLang="en-US" b="1">
                <a:solidFill>
                  <a:srgbClr val="2F9D59"/>
                </a:solidFill>
                <a:latin typeface="Times New Roman" panose="02020603050405020304" pitchFamily="18" charset="0"/>
              </a:rPr>
              <a:t>Kondisi negara yang semakin genting akibat separatisme dan konflik antarpartai</a:t>
            </a:r>
            <a:endParaRPr lang="en-US" altLang="en-US" b="1">
              <a:solidFill>
                <a:srgbClr val="2F9D59"/>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32EC1E-591D-4731-9B0A-47928535C031}"/>
              </a:ext>
            </a:extLst>
          </p:cNvPr>
          <p:cNvSpPr>
            <a:spLocks noGrp="1" noChangeArrowheads="1"/>
          </p:cNvSpPr>
          <p:nvPr>
            <p:ph type="title"/>
          </p:nvPr>
        </p:nvSpPr>
        <p:spPr/>
        <p:txBody>
          <a:bodyPr/>
          <a:lstStyle/>
          <a:p>
            <a:r>
              <a:rPr lang="id-ID" altLang="en-US" sz="4000" b="1">
                <a:solidFill>
                  <a:srgbClr val="4E26CE"/>
                </a:solidFill>
                <a:latin typeface="Georgia" panose="02040502050405020303" pitchFamily="18" charset="0"/>
              </a:rPr>
              <a:t>Kabinet Ali Sastroamidjojo II</a:t>
            </a:r>
            <a:br>
              <a:rPr lang="id-ID" altLang="en-US" sz="4000" b="1">
                <a:solidFill>
                  <a:srgbClr val="4E26CE"/>
                </a:solidFill>
                <a:latin typeface="Georgia" panose="02040502050405020303" pitchFamily="18" charset="0"/>
              </a:rPr>
            </a:br>
            <a:r>
              <a:rPr lang="id-ID" altLang="en-US" sz="4000" b="1"/>
              <a:t>(2</a:t>
            </a:r>
            <a:r>
              <a:rPr lang="en-CA" altLang="en-US" sz="4000" b="1"/>
              <a:t>0</a:t>
            </a:r>
            <a:r>
              <a:rPr lang="id-ID" altLang="en-US" sz="4000" b="1"/>
              <a:t> Maret 1956 – 14 Maret 1957)</a:t>
            </a:r>
            <a:endParaRPr lang="en-US" altLang="en-US" sz="4000" b="1"/>
          </a:p>
        </p:txBody>
      </p:sp>
      <p:sp>
        <p:nvSpPr>
          <p:cNvPr id="17411" name="Rectangle 3">
            <a:extLst>
              <a:ext uri="{FF2B5EF4-FFF2-40B4-BE49-F238E27FC236}">
                <a16:creationId xmlns:a16="http://schemas.microsoft.com/office/drawing/2014/main" id="{B2F18125-39DD-41AD-A05F-A725334A3996}"/>
              </a:ext>
            </a:extLst>
          </p:cNvPr>
          <p:cNvSpPr>
            <a:spLocks noGrp="1" noChangeArrowheads="1"/>
          </p:cNvSpPr>
          <p:nvPr>
            <p:ph idx="1"/>
          </p:nvPr>
        </p:nvSpPr>
        <p:spPr bwMode="auto">
          <a:xfrm>
            <a:off x="2043113" y="1782763"/>
            <a:ext cx="8229600" cy="4525962"/>
          </a:xfrm>
        </p:spPr>
        <p:txBody>
          <a:bodyPr wrap="square" numCol="1" anchor="t" anchorCtr="0" compatLnSpc="1">
            <a:prstTxWarp prst="textNoShape">
              <a:avLst/>
            </a:prstTxWarp>
          </a:bodyPr>
          <a:lstStyle/>
          <a:p>
            <a:pPr marL="609600" indent="-609600">
              <a:buNone/>
            </a:pPr>
            <a:r>
              <a:rPr lang="id-ID" altLang="en-US" b="1">
                <a:solidFill>
                  <a:srgbClr val="167A8E"/>
                </a:solidFill>
                <a:latin typeface="Georgia" panose="02040502050405020303" pitchFamily="18" charset="0"/>
              </a:rPr>
              <a:t>Program Kerja Kabinet:</a:t>
            </a:r>
          </a:p>
          <a:p>
            <a:pPr marL="609600" indent="-609600">
              <a:buFontTx/>
              <a:buAutoNum type="arabicPeriod"/>
            </a:pPr>
            <a:r>
              <a:rPr lang="id-ID" altLang="en-US" sz="2400" b="1">
                <a:solidFill>
                  <a:srgbClr val="9B2560"/>
                </a:solidFill>
              </a:rPr>
              <a:t>Memperjuangkan masuknya Irian Barat ke dalam wilayah Indonesia.</a:t>
            </a:r>
          </a:p>
          <a:p>
            <a:pPr marL="609600" indent="-609600">
              <a:buFontTx/>
              <a:buAutoNum type="arabicPeriod"/>
            </a:pPr>
            <a:r>
              <a:rPr lang="id-ID" altLang="en-US" sz="2400" b="1">
                <a:solidFill>
                  <a:srgbClr val="9B2560"/>
                </a:solidFill>
              </a:rPr>
              <a:t>Mempercepat proses pembentukan daerah-daerah otonom dan akselerasi pemilihan anggota-anggota DPRD.</a:t>
            </a:r>
          </a:p>
          <a:p>
            <a:pPr marL="609600" indent="-609600">
              <a:buFontTx/>
              <a:buAutoNum type="arabicPeriod"/>
            </a:pPr>
            <a:r>
              <a:rPr lang="id-ID" altLang="en-US" sz="2400" b="1">
                <a:solidFill>
                  <a:srgbClr val="9B2560"/>
                </a:solidFill>
              </a:rPr>
              <a:t>Meningkatkan kesejahteraan umum kaum buruh dan pegawai negeri, serta menyeimbangkan kondisi anggaran belanja dan keuangan negara.</a:t>
            </a:r>
          </a:p>
          <a:p>
            <a:pPr marL="609600" indent="-609600">
              <a:buFontTx/>
              <a:buAutoNum type="arabicPeriod"/>
            </a:pPr>
            <a:r>
              <a:rPr lang="id-ID" altLang="en-US" sz="2400" b="1">
                <a:solidFill>
                  <a:srgbClr val="9B2560"/>
                </a:solidFill>
              </a:rPr>
              <a:t>Mengganti sistem ekonomi kolonial menjadi ekonomi nasional yang berpihak kepada kepentingan rakyat.</a:t>
            </a:r>
            <a:endParaRPr lang="en-US" altLang="en-US" sz="2400" b="1">
              <a:solidFill>
                <a:srgbClr val="9B25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61B3A0-F3EA-409D-B9AD-DF58E9E0E37C}"/>
              </a:ext>
            </a:extLst>
          </p:cNvPr>
          <p:cNvSpPr>
            <a:spLocks noGrp="1" noChangeArrowheads="1"/>
          </p:cNvSpPr>
          <p:nvPr>
            <p:ph type="title"/>
          </p:nvPr>
        </p:nvSpPr>
        <p:spPr>
          <a:xfrm>
            <a:off x="1524000" y="274638"/>
            <a:ext cx="9144000" cy="1143000"/>
          </a:xfrm>
        </p:spPr>
        <p:txBody>
          <a:bodyPr rtlCol="0">
            <a:normAutofit fontScale="90000"/>
          </a:bodyPr>
          <a:lstStyle/>
          <a:p>
            <a:pPr>
              <a:defRPr/>
            </a:pPr>
            <a:r>
              <a:rPr lang="id-ID" altLang="en-US" sz="4000" b="1">
                <a:solidFill>
                  <a:srgbClr val="4E26CE"/>
                </a:solidFill>
                <a:latin typeface="Georgia" panose="02040502050405020303" pitchFamily="18" charset="0"/>
              </a:rPr>
              <a:t>Kabinet Djuanda / Kabinet Karya</a:t>
            </a:r>
            <a:br>
              <a:rPr lang="id-ID" altLang="en-US" sz="4000"/>
            </a:br>
            <a:r>
              <a:rPr lang="id-ID" altLang="en-US" sz="4000" b="1"/>
              <a:t>(9 April 1957 – 10 Juli 1959)</a:t>
            </a:r>
            <a:endParaRPr lang="en-US" altLang="en-US" sz="4000" b="1"/>
          </a:p>
        </p:txBody>
      </p:sp>
      <p:sp>
        <p:nvSpPr>
          <p:cNvPr id="18435" name="Rectangle 3">
            <a:extLst>
              <a:ext uri="{FF2B5EF4-FFF2-40B4-BE49-F238E27FC236}">
                <a16:creationId xmlns:a16="http://schemas.microsoft.com/office/drawing/2014/main" id="{2B29EB5B-4980-4579-BCFF-0068C4FB0525}"/>
              </a:ext>
            </a:extLst>
          </p:cNvPr>
          <p:cNvSpPr>
            <a:spLocks noGrp="1" noChangeArrowheads="1"/>
          </p:cNvSpPr>
          <p:nvPr>
            <p:ph idx="1"/>
          </p:nvPr>
        </p:nvSpPr>
        <p:spPr bwMode="auto">
          <a:xfrm>
            <a:off x="1992313" y="1844676"/>
            <a:ext cx="8229600" cy="4752975"/>
          </a:xfrm>
        </p:spPr>
        <p:txBody>
          <a:bodyPr wrap="square" numCol="1" anchor="t" anchorCtr="0" compatLnSpc="1">
            <a:prstTxWarp prst="textNoShape">
              <a:avLst/>
            </a:prstTxWarp>
          </a:bodyPr>
          <a:lstStyle/>
          <a:p>
            <a:pPr>
              <a:lnSpc>
                <a:spcPct val="80000"/>
              </a:lnSpc>
            </a:pPr>
            <a:r>
              <a:rPr lang="id-ID" altLang="en-US">
                <a:solidFill>
                  <a:srgbClr val="9B2560"/>
                </a:solidFill>
                <a:latin typeface="Times New Roman" panose="02020603050405020304" pitchFamily="18" charset="0"/>
              </a:rPr>
              <a:t>Kabinet ini dikenal juga dengan nama Kabinet Karya yang berbentuk </a:t>
            </a:r>
            <a:r>
              <a:rPr lang="id-ID" altLang="en-US">
                <a:solidFill>
                  <a:srgbClr val="167A8E"/>
                </a:solidFill>
                <a:latin typeface="Times New Roman" panose="02020603050405020304" pitchFamily="18" charset="0"/>
              </a:rPr>
              <a:t>zaken kabinet</a:t>
            </a:r>
            <a:r>
              <a:rPr lang="id-ID" altLang="en-US">
                <a:solidFill>
                  <a:srgbClr val="9B2560"/>
                </a:solidFill>
                <a:latin typeface="Times New Roman" panose="02020603050405020304" pitchFamily="18" charset="0"/>
              </a:rPr>
              <a:t> dengan dipimpin oleh </a:t>
            </a:r>
            <a:r>
              <a:rPr lang="id-ID" altLang="en-US">
                <a:solidFill>
                  <a:srgbClr val="167A8E"/>
                </a:solidFill>
                <a:latin typeface="Times New Roman" panose="02020603050405020304" pitchFamily="18" charset="0"/>
              </a:rPr>
              <a:t>Djuanda Kartawidjaja</a:t>
            </a:r>
            <a:r>
              <a:rPr lang="id-ID" altLang="en-US">
                <a:solidFill>
                  <a:srgbClr val="9B2560"/>
                </a:solidFill>
                <a:latin typeface="Times New Roman" panose="02020603050405020304" pitchFamily="18" charset="0"/>
              </a:rPr>
              <a:t> (tokoh non-partai).</a:t>
            </a:r>
          </a:p>
          <a:p>
            <a:pPr>
              <a:lnSpc>
                <a:spcPct val="80000"/>
              </a:lnSpc>
            </a:pPr>
            <a:r>
              <a:rPr lang="id-ID" altLang="en-US">
                <a:solidFill>
                  <a:srgbClr val="9B2560"/>
                </a:solidFill>
                <a:latin typeface="Times New Roman" panose="02020603050405020304" pitchFamily="18" charset="0"/>
              </a:rPr>
              <a:t>Normalisasi keamanan dan ketertiban menjadi agenda utama kabinet dalam rangka menghadapi gerakan separatisme</a:t>
            </a:r>
          </a:p>
          <a:p>
            <a:pPr>
              <a:lnSpc>
                <a:spcPct val="80000"/>
              </a:lnSpc>
            </a:pPr>
            <a:r>
              <a:rPr lang="id-ID" altLang="en-US">
                <a:solidFill>
                  <a:srgbClr val="9B2560"/>
                </a:solidFill>
                <a:latin typeface="Times New Roman" panose="02020603050405020304" pitchFamily="18" charset="0"/>
              </a:rPr>
              <a:t>Pada masa ini terjadi percobaan pembunuhan terhadap Presiden Soekarno di </a:t>
            </a:r>
            <a:r>
              <a:rPr lang="id-ID" altLang="en-US">
                <a:solidFill>
                  <a:srgbClr val="167A8E"/>
                </a:solidFill>
                <a:latin typeface="Times New Roman" panose="02020603050405020304" pitchFamily="18" charset="0"/>
              </a:rPr>
              <a:t>Perguruan Cikini</a:t>
            </a:r>
            <a:r>
              <a:rPr lang="id-ID" altLang="en-US">
                <a:solidFill>
                  <a:srgbClr val="9B2560"/>
                </a:solidFill>
                <a:latin typeface="Times New Roman" panose="02020603050405020304" pitchFamily="18" charset="0"/>
              </a:rPr>
              <a:t> pada tanggal 30 November 1957.</a:t>
            </a:r>
          </a:p>
          <a:p>
            <a:pPr>
              <a:lnSpc>
                <a:spcPct val="80000"/>
              </a:lnSpc>
            </a:pPr>
            <a:r>
              <a:rPr lang="id-ID" altLang="en-US">
                <a:solidFill>
                  <a:srgbClr val="9B2560"/>
                </a:solidFill>
                <a:latin typeface="Times New Roman" panose="02020603050405020304" pitchFamily="18" charset="0"/>
              </a:rPr>
              <a:t>Masa pemerintahan Kabinet Djuanda harus berakhir dengan munculnya berbagai pergolakan daerah dan gerakan separatisme </a:t>
            </a:r>
            <a:r>
              <a:rPr lang="id-ID" altLang="en-US">
                <a:solidFill>
                  <a:srgbClr val="167A8E"/>
                </a:solidFill>
                <a:latin typeface="Times New Roman" panose="02020603050405020304" pitchFamily="18" charset="0"/>
              </a:rPr>
              <a:t>PRRI/ PERMESTA</a:t>
            </a:r>
            <a:endParaRPr lang="en-US" altLang="en-US">
              <a:solidFill>
                <a:srgbClr val="167A8E"/>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4">
            <a:extLst>
              <a:ext uri="{FF2B5EF4-FFF2-40B4-BE49-F238E27FC236}">
                <a16:creationId xmlns:a16="http://schemas.microsoft.com/office/drawing/2014/main" id="{E65BB6C4-187C-49BC-9871-53B425B95F18}"/>
              </a:ext>
            </a:extLst>
          </p:cNvPr>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847851" y="836614"/>
            <a:ext cx="8569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AB199DC0-90AD-4B9C-91B5-EBAE43ADE4CA}"/>
              </a:ext>
            </a:extLst>
          </p:cNvPr>
          <p:cNvSpPr>
            <a:spLocks noGrp="1" noChangeArrowheads="1"/>
          </p:cNvSpPr>
          <p:nvPr>
            <p:ph type="title"/>
          </p:nvPr>
        </p:nvSpPr>
        <p:spPr>
          <a:xfrm>
            <a:off x="1774826" y="274638"/>
            <a:ext cx="8893175" cy="1143000"/>
          </a:xfrm>
        </p:spPr>
        <p:txBody>
          <a:bodyPr rtlCol="0">
            <a:normAutofit fontScale="90000"/>
          </a:bodyPr>
          <a:lstStyle/>
          <a:p>
            <a:pPr>
              <a:defRPr/>
            </a:pPr>
            <a:r>
              <a:rPr lang="id-ID" altLang="en-US" sz="4000" b="1">
                <a:solidFill>
                  <a:srgbClr val="4E26CE"/>
                </a:solidFill>
                <a:latin typeface="Georgia" panose="02040502050405020303" pitchFamily="18" charset="0"/>
              </a:rPr>
              <a:t>Kabinet Djuanda / Kabinet Karya</a:t>
            </a:r>
            <a:br>
              <a:rPr lang="id-ID" altLang="en-US" sz="4000" b="1">
                <a:solidFill>
                  <a:srgbClr val="4E26CE"/>
                </a:solidFill>
                <a:latin typeface="Georgia" panose="02040502050405020303" pitchFamily="18" charset="0"/>
              </a:rPr>
            </a:br>
            <a:r>
              <a:rPr lang="id-ID" altLang="en-US" sz="4000" b="1"/>
              <a:t>(9 April 1957 – 10 Juli 1959)</a:t>
            </a:r>
            <a:endParaRPr lang="en-US" altLang="en-US" sz="4000" b="1"/>
          </a:p>
        </p:txBody>
      </p:sp>
      <p:sp>
        <p:nvSpPr>
          <p:cNvPr id="19460" name="Rectangle 5">
            <a:extLst>
              <a:ext uri="{FF2B5EF4-FFF2-40B4-BE49-F238E27FC236}">
                <a16:creationId xmlns:a16="http://schemas.microsoft.com/office/drawing/2014/main" id="{D197BD41-954B-43BA-B6C3-498898B95ADF}"/>
              </a:ext>
            </a:extLst>
          </p:cNvPr>
          <p:cNvSpPr>
            <a:spLocks noGrp="1" noChangeArrowheads="1"/>
          </p:cNvSpPr>
          <p:nvPr>
            <p:ph sz="half" idx="1"/>
          </p:nvPr>
        </p:nvSpPr>
        <p:spPr bwMode="auto">
          <a:xfrm>
            <a:off x="1847850" y="1844676"/>
            <a:ext cx="8820150" cy="4608513"/>
          </a:xfrm>
        </p:spPr>
        <p:txBody>
          <a:bodyPr wrap="square" numCol="1" anchor="t" anchorCtr="0" compatLnSpc="1">
            <a:prstTxWarp prst="textNoShape">
              <a:avLst/>
            </a:prstTxWarp>
            <a:normAutofit lnSpcReduction="10000"/>
          </a:bodyPr>
          <a:lstStyle/>
          <a:p>
            <a:pPr marL="533400" indent="-533400">
              <a:buNone/>
            </a:pPr>
            <a:r>
              <a:rPr lang="id-ID" altLang="en-US" sz="3600">
                <a:solidFill>
                  <a:srgbClr val="9B2560"/>
                </a:solidFill>
              </a:rPr>
              <a:t>    </a:t>
            </a:r>
            <a:r>
              <a:rPr lang="id-ID" altLang="en-US" sz="3600" b="1">
                <a:solidFill>
                  <a:srgbClr val="9B2560"/>
                </a:solidFill>
                <a:latin typeface="Times New Roman" panose="02020603050405020304" pitchFamily="18" charset="0"/>
              </a:rPr>
              <a:t>Panca Karya (Agenda Kerja) Kabinet Djuanda:</a:t>
            </a:r>
          </a:p>
          <a:p>
            <a:pPr marL="533400" indent="-533400">
              <a:buFontTx/>
              <a:buAutoNum type="arabicPeriod"/>
            </a:pPr>
            <a:r>
              <a:rPr lang="id-ID" altLang="en-US" b="1">
                <a:solidFill>
                  <a:srgbClr val="2F9D59"/>
                </a:solidFill>
              </a:rPr>
              <a:t>Pembentukan Dewan Nasional</a:t>
            </a:r>
          </a:p>
          <a:p>
            <a:pPr marL="533400" indent="-533400">
              <a:buFontTx/>
              <a:buAutoNum type="arabicPeriod"/>
            </a:pPr>
            <a:r>
              <a:rPr lang="id-ID" altLang="en-US" b="1">
                <a:solidFill>
                  <a:srgbClr val="2F9D59"/>
                </a:solidFill>
              </a:rPr>
              <a:t>Normalisasi keadaan Republik</a:t>
            </a:r>
          </a:p>
          <a:p>
            <a:pPr marL="533400" indent="-533400">
              <a:buFontTx/>
              <a:buAutoNum type="arabicPeriod"/>
            </a:pPr>
            <a:r>
              <a:rPr lang="id-ID" altLang="en-US" b="1">
                <a:solidFill>
                  <a:srgbClr val="2F9D59"/>
                </a:solidFill>
              </a:rPr>
              <a:t>Memperjuangkan lancarnya pelaksanaan pembatalan hasil KMB</a:t>
            </a:r>
          </a:p>
          <a:p>
            <a:pPr marL="533400" indent="-533400">
              <a:buFontTx/>
              <a:buAutoNum type="arabicPeriod"/>
            </a:pPr>
            <a:r>
              <a:rPr lang="id-ID" altLang="en-US" b="1">
                <a:solidFill>
                  <a:srgbClr val="2F9D59"/>
                </a:solidFill>
              </a:rPr>
              <a:t>Memperjuangkan Irian Barat untuk kembali ke wilayah Indonesia</a:t>
            </a:r>
          </a:p>
          <a:p>
            <a:pPr marL="533400" indent="-533400">
              <a:buFontTx/>
              <a:buAutoNum type="arabicPeriod"/>
            </a:pPr>
            <a:r>
              <a:rPr lang="id-ID" altLang="en-US" b="1">
                <a:solidFill>
                  <a:srgbClr val="2F9D59"/>
                </a:solidFill>
              </a:rPr>
              <a:t>Mempercepat dan mengintensifkan program pembangunan</a:t>
            </a:r>
            <a:endParaRPr lang="en-US" altLang="en-US" b="1">
              <a:solidFill>
                <a:srgbClr val="2F9D5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45C980-5A62-400C-BFCC-0660CCD68CC1}"/>
              </a:ext>
            </a:extLst>
          </p:cNvPr>
          <p:cNvSpPr>
            <a:spLocks noGrp="1" noChangeArrowheads="1"/>
          </p:cNvSpPr>
          <p:nvPr>
            <p:ph type="title"/>
          </p:nvPr>
        </p:nvSpPr>
        <p:spPr>
          <a:xfrm>
            <a:off x="1524000" y="274638"/>
            <a:ext cx="9144000" cy="1143000"/>
          </a:xfrm>
        </p:spPr>
        <p:txBody>
          <a:bodyPr rtlCol="0">
            <a:normAutofit fontScale="90000"/>
          </a:bodyPr>
          <a:lstStyle/>
          <a:p>
            <a:pPr>
              <a:defRPr/>
            </a:pPr>
            <a:r>
              <a:rPr lang="id-ID" altLang="en-US" sz="4000" b="1">
                <a:solidFill>
                  <a:srgbClr val="4E26CE"/>
                </a:solidFill>
                <a:latin typeface="Georgia" panose="02040502050405020303" pitchFamily="18" charset="0"/>
              </a:rPr>
              <a:t>Kabinet Djuanda / Kabinet Karya</a:t>
            </a:r>
            <a:br>
              <a:rPr lang="id-ID" altLang="en-US" sz="4000"/>
            </a:br>
            <a:r>
              <a:rPr lang="id-ID" altLang="en-US" sz="4000" b="1"/>
              <a:t>(9 April 1957 – 10 Juli 1959)</a:t>
            </a:r>
            <a:endParaRPr lang="en-US" altLang="en-US" sz="4000" b="1"/>
          </a:p>
        </p:txBody>
      </p:sp>
      <p:sp>
        <p:nvSpPr>
          <p:cNvPr id="20483" name="Rectangle 3">
            <a:extLst>
              <a:ext uri="{FF2B5EF4-FFF2-40B4-BE49-F238E27FC236}">
                <a16:creationId xmlns:a16="http://schemas.microsoft.com/office/drawing/2014/main" id="{B56C5221-62CC-45F7-9B9B-B23D52EC9B38}"/>
              </a:ext>
            </a:extLst>
          </p:cNvPr>
          <p:cNvSpPr>
            <a:spLocks noGrp="1" noChangeArrowheads="1"/>
          </p:cNvSpPr>
          <p:nvPr>
            <p:ph idx="1"/>
          </p:nvPr>
        </p:nvSpPr>
        <p:spPr bwMode="auto">
          <a:xfrm>
            <a:off x="1774825" y="1844675"/>
            <a:ext cx="8642350" cy="4679950"/>
          </a:xfrm>
        </p:spPr>
        <p:txBody>
          <a:bodyPr wrap="square" numCol="1" anchor="t" anchorCtr="0" compatLnSpc="1">
            <a:prstTxWarp prst="textNoShape">
              <a:avLst/>
            </a:prstTxWarp>
          </a:bodyPr>
          <a:lstStyle/>
          <a:p>
            <a:pPr marL="609600" indent="-609600"/>
            <a:r>
              <a:rPr lang="id-ID" altLang="en-US" sz="2400" b="1">
                <a:solidFill>
                  <a:srgbClr val="2F9D59"/>
                </a:solidFill>
                <a:latin typeface="Palatino Linotype" panose="02040502050505030304" pitchFamily="18" charset="0"/>
              </a:rPr>
              <a:t>13 Desember 1957, Kabinet ini berhasil menetapkan pengaturan tentang laut pedalaman dan laut teritorial yang disebut dengan Deklarasi Djuanda. </a:t>
            </a:r>
          </a:p>
          <a:p>
            <a:pPr marL="609600" indent="-609600"/>
            <a:r>
              <a:rPr lang="id-ID" altLang="en-US" sz="2400" b="1">
                <a:solidFill>
                  <a:srgbClr val="2F9D59"/>
                </a:solidFill>
                <a:latin typeface="Palatino Linotype" panose="02040502050505030304" pitchFamily="18" charset="0"/>
              </a:rPr>
              <a:t>Pokok-pokok </a:t>
            </a:r>
            <a:r>
              <a:rPr lang="id-ID" altLang="en-US" sz="2400" b="1">
                <a:solidFill>
                  <a:srgbClr val="9B2560"/>
                </a:solidFill>
                <a:latin typeface="Palatino Linotype" panose="02040502050505030304" pitchFamily="18" charset="0"/>
              </a:rPr>
              <a:t>Deklarasi Djuanda</a:t>
            </a:r>
            <a:r>
              <a:rPr lang="id-ID" altLang="en-US" sz="2400" b="1">
                <a:solidFill>
                  <a:srgbClr val="2F9D59"/>
                </a:solidFill>
                <a:latin typeface="Palatino Linotype" panose="02040502050505030304" pitchFamily="18" charset="0"/>
              </a:rPr>
              <a:t> antara lain:</a:t>
            </a:r>
          </a:p>
          <a:p>
            <a:pPr marL="1371600" lvl="2" indent="-457200">
              <a:buFontTx/>
              <a:buAutoNum type="arabicPeriod"/>
            </a:pPr>
            <a:r>
              <a:rPr lang="id-ID" altLang="en-US" sz="2200" b="1">
                <a:solidFill>
                  <a:srgbClr val="9EA428"/>
                </a:solidFill>
                <a:latin typeface="Palatino Linotype" panose="02040502050505030304" pitchFamily="18" charset="0"/>
              </a:rPr>
              <a:t>Bentuk geografi wilayah RI yang terdiri dari ribuan pulau.</a:t>
            </a:r>
          </a:p>
          <a:p>
            <a:pPr marL="1371600" lvl="2" indent="-457200">
              <a:buFontTx/>
              <a:buAutoNum type="arabicPeriod"/>
            </a:pPr>
            <a:r>
              <a:rPr lang="id-ID" altLang="en-US" sz="2200" b="1">
                <a:solidFill>
                  <a:srgbClr val="9EA428"/>
                </a:solidFill>
                <a:latin typeface="Palatino Linotype" panose="02040502050505030304" pitchFamily="18" charset="0"/>
              </a:rPr>
              <a:t>Keutuhan teritorial dan kekayaan negara harus dianggap sebagai satu kesatuan yang bulat.</a:t>
            </a:r>
          </a:p>
          <a:p>
            <a:pPr marL="609600" indent="-609600"/>
            <a:r>
              <a:rPr lang="id-ID" altLang="en-US" sz="2400" b="1">
                <a:solidFill>
                  <a:srgbClr val="2F9D59"/>
                </a:solidFill>
                <a:latin typeface="Palatino Linotype" panose="02040502050505030304" pitchFamily="18" charset="0"/>
              </a:rPr>
              <a:t>Dalam deklarasi ini disepakati bahwa jarak laut teritorial terluar adalah </a:t>
            </a:r>
            <a:r>
              <a:rPr lang="id-ID" altLang="en-US" sz="2400" b="1">
                <a:solidFill>
                  <a:srgbClr val="9B2560"/>
                </a:solidFill>
                <a:latin typeface="Palatino Linotype" panose="02040502050505030304" pitchFamily="18" charset="0"/>
              </a:rPr>
              <a:t>12 mil</a:t>
            </a:r>
            <a:r>
              <a:rPr lang="id-ID" altLang="en-US" sz="2400" b="1">
                <a:solidFill>
                  <a:srgbClr val="2F9D59"/>
                </a:solidFill>
                <a:latin typeface="Palatino Linotype" panose="02040502050505030304" pitchFamily="18" charset="0"/>
              </a:rPr>
              <a:t> dari garis dasar sewaktu air laut sedang surut. Laut pedalaman disepakati sebagai wilayah laut yang menghubungkan pulau-pulau yang ada di Indonesia.</a:t>
            </a:r>
            <a:endParaRPr lang="en-US" altLang="en-US" sz="2400" b="1">
              <a:solidFill>
                <a:srgbClr val="2F9D59"/>
              </a:solidFill>
              <a:latin typeface="Palatino Linotype" panose="0204050205050503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4">
            <a:extLst>
              <a:ext uri="{FF2B5EF4-FFF2-40B4-BE49-F238E27FC236}">
                <a16:creationId xmlns:a16="http://schemas.microsoft.com/office/drawing/2014/main" id="{EC2AC28A-B31F-4E83-94C7-DBDDFD6D5ADC}"/>
              </a:ext>
            </a:extLst>
          </p:cNvPr>
          <p:cNvPicPr>
            <a:picLocks noChangeAspect="1" noChangeArrowheads="1"/>
          </p:cNvPicPr>
          <p:nvPr/>
        </p:nvPicPr>
        <p:blipFill>
          <a:blip r:embed="rId2">
            <a:lum bright="42000" contrast="6000"/>
            <a:extLst>
              <a:ext uri="{28A0092B-C50C-407E-A947-70E740481C1C}">
                <a14:useLocalDpi xmlns:a14="http://schemas.microsoft.com/office/drawing/2010/main" val="0"/>
              </a:ext>
            </a:extLst>
          </a:blip>
          <a:srcRect/>
          <a:stretch>
            <a:fillRect/>
          </a:stretch>
        </p:blipFill>
        <p:spPr bwMode="auto">
          <a:xfrm>
            <a:off x="5951539" y="3289300"/>
            <a:ext cx="45370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B3B27D00-8F91-4154-BE2C-2CDD0B2A46B3}"/>
              </a:ext>
            </a:extLst>
          </p:cNvPr>
          <p:cNvSpPr>
            <a:spLocks noGrp="1" noChangeArrowheads="1"/>
          </p:cNvSpPr>
          <p:nvPr>
            <p:ph type="title"/>
          </p:nvPr>
        </p:nvSpPr>
        <p:spPr/>
        <p:txBody>
          <a:bodyPr rtlCol="0">
            <a:normAutofit/>
          </a:bodyPr>
          <a:lstStyle/>
          <a:p>
            <a:pPr>
              <a:defRPr/>
            </a:pPr>
            <a:r>
              <a:rPr lang="id-ID" altLang="en-US" sz="4000" b="1">
                <a:solidFill>
                  <a:srgbClr val="4E26CE"/>
                </a:solidFill>
                <a:latin typeface="Georgia" panose="02040502050405020303" pitchFamily="18" charset="0"/>
              </a:rPr>
              <a:t>Kegagalan Konstituante dalam Menyusun Undang-Undang</a:t>
            </a:r>
            <a:endParaRPr lang="en-US" altLang="en-US" sz="4000" b="1">
              <a:solidFill>
                <a:srgbClr val="4E26CE"/>
              </a:solidFill>
              <a:latin typeface="Georgia" panose="02040502050405020303" pitchFamily="18" charset="0"/>
            </a:endParaRPr>
          </a:p>
        </p:txBody>
      </p:sp>
      <p:sp>
        <p:nvSpPr>
          <p:cNvPr id="21508" name="Rectangle 3">
            <a:extLst>
              <a:ext uri="{FF2B5EF4-FFF2-40B4-BE49-F238E27FC236}">
                <a16:creationId xmlns:a16="http://schemas.microsoft.com/office/drawing/2014/main" id="{20625C8E-978E-4A86-A5AA-0601D21E94B6}"/>
              </a:ext>
            </a:extLst>
          </p:cNvPr>
          <p:cNvSpPr>
            <a:spLocks noGrp="1" noChangeArrowheads="1"/>
          </p:cNvSpPr>
          <p:nvPr>
            <p:ph idx="1"/>
          </p:nvPr>
        </p:nvSpPr>
        <p:spPr bwMode="auto">
          <a:xfrm>
            <a:off x="1919288" y="1773238"/>
            <a:ext cx="8748712" cy="5084762"/>
          </a:xfrm>
        </p:spPr>
        <p:txBody>
          <a:bodyPr wrap="square" numCol="1" anchor="t" anchorCtr="0" compatLnSpc="1">
            <a:prstTxWarp prst="textNoShape">
              <a:avLst/>
            </a:prstTxWarp>
          </a:bodyPr>
          <a:lstStyle/>
          <a:p>
            <a:pPr marL="609600" indent="-609600">
              <a:buFont typeface="Wingdings" panose="05000000000000000000" pitchFamily="2" charset="2"/>
              <a:buChar char="§"/>
            </a:pPr>
            <a:r>
              <a:rPr lang="id-ID" altLang="en-US" b="1">
                <a:solidFill>
                  <a:srgbClr val="E971A4"/>
                </a:solidFill>
                <a:latin typeface="Times New Roman" panose="02020603050405020304" pitchFamily="18" charset="0"/>
              </a:rPr>
              <a:t>Faktor-faktor utama yang menjadi penyebab dari kegagalan Konstituante dalam merancang UUD baru adalah terdapatnya sikap mementingkan kepentingan golongan atau partai politik yang ada di dalam Konstituante.</a:t>
            </a:r>
          </a:p>
          <a:p>
            <a:pPr marL="609600" indent="-609600">
              <a:buFont typeface="Wingdings" panose="05000000000000000000" pitchFamily="2" charset="2"/>
              <a:buChar char="§"/>
            </a:pPr>
            <a:r>
              <a:rPr lang="id-ID" altLang="en-US" b="1">
                <a:solidFill>
                  <a:srgbClr val="2F9D59"/>
                </a:solidFill>
                <a:latin typeface="Times New Roman" panose="02020603050405020304" pitchFamily="18" charset="0"/>
              </a:rPr>
              <a:t>Tiga poros kekuatan politik yang terdapat pada Konstituante dan pemerintahan pada saat itu adalah</a:t>
            </a:r>
          </a:p>
          <a:p>
            <a:pPr marL="990600" lvl="1" indent="-533400">
              <a:buClr>
                <a:srgbClr val="9B2560"/>
              </a:buClr>
              <a:buFont typeface="Wingdings" panose="05000000000000000000" pitchFamily="2" charset="2"/>
              <a:buAutoNum type="arabicPeriod"/>
            </a:pPr>
            <a:r>
              <a:rPr lang="id-ID" altLang="en-US" b="1">
                <a:solidFill>
                  <a:srgbClr val="4E26CE"/>
                </a:solidFill>
              </a:rPr>
              <a:t>Partai Islam (pendukung Piagam Jakarta)</a:t>
            </a:r>
          </a:p>
          <a:p>
            <a:pPr marL="990600" lvl="1" indent="-533400">
              <a:buClr>
                <a:srgbClr val="9B2560"/>
              </a:buClr>
              <a:buFont typeface="Wingdings" panose="05000000000000000000" pitchFamily="2" charset="2"/>
              <a:buAutoNum type="arabicPeriod"/>
            </a:pPr>
            <a:r>
              <a:rPr lang="id-ID" altLang="en-US" b="1">
                <a:solidFill>
                  <a:srgbClr val="4E26CE"/>
                </a:solidFill>
              </a:rPr>
              <a:t>Partai Nasionalis (Pendukung Pancasila)</a:t>
            </a:r>
          </a:p>
          <a:p>
            <a:pPr marL="990600" lvl="1" indent="-533400">
              <a:buClr>
                <a:srgbClr val="9B2560"/>
              </a:buClr>
              <a:buFont typeface="Wingdings" panose="05000000000000000000" pitchFamily="2" charset="2"/>
              <a:buAutoNum type="arabicPeriod"/>
            </a:pPr>
            <a:r>
              <a:rPr lang="id-ID" altLang="en-US" b="1">
                <a:solidFill>
                  <a:srgbClr val="4E26CE"/>
                </a:solidFill>
              </a:rPr>
              <a:t>Partai Komunis</a:t>
            </a:r>
            <a:endParaRPr lang="en-US" altLang="en-US" b="1">
              <a:solidFill>
                <a:srgbClr val="4E26C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9BB0D8F-10F8-4D28-A669-4ADABF9C10C2}"/>
              </a:ext>
            </a:extLst>
          </p:cNvPr>
          <p:cNvSpPr>
            <a:spLocks noGrp="1" noChangeArrowheads="1"/>
          </p:cNvSpPr>
          <p:nvPr>
            <p:ph type="title"/>
          </p:nvPr>
        </p:nvSpPr>
        <p:spPr>
          <a:xfrm>
            <a:off x="1981200" y="260350"/>
            <a:ext cx="8686800" cy="1143000"/>
          </a:xfrm>
        </p:spPr>
        <p:txBody>
          <a:bodyPr/>
          <a:lstStyle/>
          <a:p>
            <a:r>
              <a:rPr lang="id-ID" altLang="en-US" sz="3200">
                <a:solidFill>
                  <a:srgbClr val="A153A1"/>
                </a:solidFill>
                <a:latin typeface="Broadway BT" pitchFamily="82" charset="0"/>
              </a:rPr>
              <a:t>Kehidupan Ekonomi Indonesia di Masa Demokrasi Parlementer</a:t>
            </a:r>
            <a:endParaRPr lang="en-US" altLang="en-US" sz="3200">
              <a:solidFill>
                <a:srgbClr val="A153A1"/>
              </a:solidFill>
              <a:latin typeface="Broadway BT" pitchFamily="82" charset="0"/>
            </a:endParaRPr>
          </a:p>
        </p:txBody>
      </p:sp>
      <p:sp>
        <p:nvSpPr>
          <p:cNvPr id="22531" name="Rectangle 3">
            <a:extLst>
              <a:ext uri="{FF2B5EF4-FFF2-40B4-BE49-F238E27FC236}">
                <a16:creationId xmlns:a16="http://schemas.microsoft.com/office/drawing/2014/main" id="{CA74783D-59C4-46E1-AA33-B995A4B60DD8}"/>
              </a:ext>
            </a:extLst>
          </p:cNvPr>
          <p:cNvSpPr>
            <a:spLocks noGrp="1" noChangeArrowheads="1"/>
          </p:cNvSpPr>
          <p:nvPr>
            <p:ph idx="1"/>
          </p:nvPr>
        </p:nvSpPr>
        <p:spPr bwMode="auto">
          <a:xfrm>
            <a:off x="1981200" y="1600200"/>
            <a:ext cx="8229600" cy="4781550"/>
          </a:xfrm>
        </p:spPr>
        <p:txBody>
          <a:bodyPr wrap="square" numCol="1" anchor="t" anchorCtr="0" compatLnSpc="1">
            <a:prstTxWarp prst="textNoShape">
              <a:avLst/>
            </a:prstTxWarp>
          </a:bodyPr>
          <a:lstStyle/>
          <a:p>
            <a:pPr>
              <a:lnSpc>
                <a:spcPct val="80000"/>
              </a:lnSpc>
              <a:buClr>
                <a:srgbClr val="9B2560"/>
              </a:buClr>
              <a:buFont typeface="Wingdings" panose="05000000000000000000" pitchFamily="2" charset="2"/>
              <a:buChar char="§"/>
            </a:pPr>
            <a:r>
              <a:rPr lang="id-ID" altLang="en-US">
                <a:solidFill>
                  <a:srgbClr val="4E26CE"/>
                </a:solidFill>
              </a:rPr>
              <a:t>Pada masa </a:t>
            </a:r>
            <a:r>
              <a:rPr lang="id-ID" altLang="en-US">
                <a:solidFill>
                  <a:srgbClr val="DF5415"/>
                </a:solidFill>
              </a:rPr>
              <a:t>Kabinet Sukiman</a:t>
            </a:r>
            <a:r>
              <a:rPr lang="id-ID" altLang="en-US">
                <a:solidFill>
                  <a:srgbClr val="4E26CE"/>
                </a:solidFill>
              </a:rPr>
              <a:t>, salah satu perubahan dalam kehidupan ekonomi Indonesia adalah proses nasionalisasi ekonomi oleh pemerintah yaitu dengan melakukan nasionalisasi </a:t>
            </a:r>
            <a:r>
              <a:rPr lang="id-ID" altLang="en-US">
                <a:solidFill>
                  <a:srgbClr val="DF5415"/>
                </a:solidFill>
              </a:rPr>
              <a:t>de Javasche Bank</a:t>
            </a:r>
            <a:r>
              <a:rPr lang="id-ID" altLang="en-US">
                <a:solidFill>
                  <a:srgbClr val="4E26CE"/>
                </a:solidFill>
              </a:rPr>
              <a:t> menjadi </a:t>
            </a:r>
            <a:r>
              <a:rPr lang="id-ID" altLang="en-US">
                <a:solidFill>
                  <a:srgbClr val="DF5415"/>
                </a:solidFill>
              </a:rPr>
              <a:t>Bank Indonesia</a:t>
            </a:r>
            <a:r>
              <a:rPr lang="id-ID" altLang="en-US">
                <a:solidFill>
                  <a:srgbClr val="4E26CE"/>
                </a:solidFill>
              </a:rPr>
              <a:t> dengan presiden pertamanya adalah </a:t>
            </a:r>
            <a:r>
              <a:rPr lang="id-ID" altLang="en-US">
                <a:solidFill>
                  <a:srgbClr val="DF5415"/>
                </a:solidFill>
              </a:rPr>
              <a:t>Mr. Syafruddin Prawiranegara</a:t>
            </a:r>
            <a:r>
              <a:rPr lang="id-ID" altLang="en-US">
                <a:solidFill>
                  <a:srgbClr val="4E26CE"/>
                </a:solidFill>
              </a:rPr>
              <a:t>.</a:t>
            </a:r>
          </a:p>
          <a:p>
            <a:pPr>
              <a:lnSpc>
                <a:spcPct val="80000"/>
              </a:lnSpc>
              <a:buClr>
                <a:srgbClr val="9B2560"/>
              </a:buClr>
              <a:buFont typeface="Wingdings" panose="05000000000000000000" pitchFamily="2" charset="2"/>
              <a:buChar char="§"/>
            </a:pPr>
            <a:r>
              <a:rPr lang="id-ID" altLang="en-US">
                <a:solidFill>
                  <a:srgbClr val="4E26CE"/>
                </a:solidFill>
              </a:rPr>
              <a:t>Sebelumnya nasionalisasi ekonomi juga dilakukan dengan cara:</a:t>
            </a:r>
          </a:p>
          <a:p>
            <a:pPr lvl="1">
              <a:lnSpc>
                <a:spcPct val="80000"/>
              </a:lnSpc>
              <a:buClr>
                <a:srgbClr val="9B2560"/>
              </a:buClr>
              <a:buFont typeface="Wingdings" panose="05000000000000000000" pitchFamily="2" charset="2"/>
              <a:buChar char="q"/>
            </a:pPr>
            <a:r>
              <a:rPr lang="id-ID" altLang="en-US" sz="2700" b="1">
                <a:solidFill>
                  <a:srgbClr val="167A8E"/>
                </a:solidFill>
                <a:latin typeface="Times New Roman" panose="02020603050405020304" pitchFamily="18" charset="0"/>
              </a:rPr>
              <a:t>Pembentukan </a:t>
            </a:r>
            <a:r>
              <a:rPr lang="id-ID" altLang="en-US" sz="2700" b="1">
                <a:solidFill>
                  <a:srgbClr val="DF5415"/>
                </a:solidFill>
                <a:latin typeface="Times New Roman" panose="02020603050405020304" pitchFamily="18" charset="0"/>
              </a:rPr>
              <a:t>Bank Negara Indonesia</a:t>
            </a:r>
            <a:r>
              <a:rPr lang="id-ID" altLang="en-US" sz="2700" b="1">
                <a:solidFill>
                  <a:srgbClr val="167A8E"/>
                </a:solidFill>
                <a:latin typeface="Times New Roman" panose="02020603050405020304" pitchFamily="18" charset="0"/>
              </a:rPr>
              <a:t> sebagai bank nasional pertama Indonesia pada tanggal 5 Juli 1946.</a:t>
            </a:r>
          </a:p>
          <a:p>
            <a:pPr lvl="1">
              <a:lnSpc>
                <a:spcPct val="80000"/>
              </a:lnSpc>
              <a:buClr>
                <a:srgbClr val="9B2560"/>
              </a:buClr>
              <a:buFont typeface="Wingdings" panose="05000000000000000000" pitchFamily="2" charset="2"/>
              <a:buChar char="q"/>
            </a:pPr>
            <a:r>
              <a:rPr lang="id-ID" altLang="en-US" sz="2700" b="1">
                <a:solidFill>
                  <a:srgbClr val="167A8E"/>
                </a:solidFill>
                <a:latin typeface="Times New Roman" panose="02020603050405020304" pitchFamily="18" charset="0"/>
              </a:rPr>
              <a:t>Pemberlakuan </a:t>
            </a:r>
            <a:r>
              <a:rPr lang="id-ID" altLang="en-US" sz="2700" b="1">
                <a:solidFill>
                  <a:srgbClr val="DF5415"/>
                </a:solidFill>
                <a:latin typeface="Times New Roman" panose="02020603050405020304" pitchFamily="18" charset="0"/>
              </a:rPr>
              <a:t>Oeang Republik Indonesia</a:t>
            </a:r>
            <a:r>
              <a:rPr lang="id-ID" altLang="en-US" sz="2700" b="1">
                <a:solidFill>
                  <a:srgbClr val="167A8E"/>
                </a:solidFill>
                <a:latin typeface="Times New Roman" panose="02020603050405020304" pitchFamily="18" charset="0"/>
              </a:rPr>
              <a:t> (ORI)</a:t>
            </a:r>
          </a:p>
          <a:p>
            <a:pPr lvl="1">
              <a:lnSpc>
                <a:spcPct val="80000"/>
              </a:lnSpc>
              <a:buClr>
                <a:srgbClr val="9B2560"/>
              </a:buClr>
              <a:buFontTx/>
              <a:buNone/>
            </a:pPr>
            <a:endParaRPr lang="id-ID" altLang="en-US" sz="2700" b="1">
              <a:solidFill>
                <a:srgbClr val="167A8E"/>
              </a:solidFill>
              <a:latin typeface="Times New Roman" panose="02020603050405020304" pitchFamily="18" charset="0"/>
            </a:endParaRPr>
          </a:p>
          <a:p>
            <a:pPr lvl="1">
              <a:lnSpc>
                <a:spcPct val="80000"/>
              </a:lnSpc>
              <a:buFontTx/>
              <a:buNone/>
            </a:pPr>
            <a:endParaRPr lang="en-US" altLang="en-US" sz="2700" b="1">
              <a:solidFill>
                <a:srgbClr val="167A8E"/>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B0D5FE-4AB0-4EA3-AC6F-BAF5F128F7F9}"/>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Ekonomi Indonesia di Masa Demokrasi Parlementer</a:t>
            </a:r>
            <a:endParaRPr lang="en-US" altLang="en-US" sz="3200">
              <a:solidFill>
                <a:srgbClr val="A153A1"/>
              </a:solidFill>
              <a:latin typeface="Broadway BT" pitchFamily="82" charset="0"/>
            </a:endParaRPr>
          </a:p>
        </p:txBody>
      </p:sp>
      <p:sp>
        <p:nvSpPr>
          <p:cNvPr id="23555" name="Rectangle 3">
            <a:extLst>
              <a:ext uri="{FF2B5EF4-FFF2-40B4-BE49-F238E27FC236}">
                <a16:creationId xmlns:a16="http://schemas.microsoft.com/office/drawing/2014/main" id="{BD6AE120-23F9-445F-A6A0-9D05B6A914F2}"/>
              </a:ext>
            </a:extLst>
          </p:cNvPr>
          <p:cNvSpPr>
            <a:spLocks noGrp="1" noChangeArrowheads="1"/>
          </p:cNvSpPr>
          <p:nvPr>
            <p:ph idx="1"/>
          </p:nvPr>
        </p:nvSpPr>
        <p:spPr bwMode="auto">
          <a:xfrm>
            <a:off x="1981200" y="1600200"/>
            <a:ext cx="8229600" cy="4852988"/>
          </a:xfrm>
        </p:spPr>
        <p:txBody>
          <a:bodyPr wrap="square" numCol="1" anchor="t" anchorCtr="0" compatLnSpc="1">
            <a:prstTxWarp prst="textNoShape">
              <a:avLst/>
            </a:prstTxWarp>
          </a:bodyPr>
          <a:lstStyle/>
          <a:p>
            <a:pPr>
              <a:buClr>
                <a:srgbClr val="DF5415"/>
              </a:buClr>
              <a:buFont typeface="Wingdings" panose="05000000000000000000" pitchFamily="2" charset="2"/>
              <a:buChar char="v"/>
            </a:pPr>
            <a:r>
              <a:rPr lang="id-ID" altLang="en-US" sz="3000">
                <a:solidFill>
                  <a:schemeClr val="accent2"/>
                </a:solidFill>
                <a:latin typeface="Georgia" panose="02040502050405020303" pitchFamily="18" charset="0"/>
              </a:rPr>
              <a:t>Proyek nasionalisasi pada masa Kabinet Ali I adalah dengan menekankan nasionalisasi sektor perekonomian dan mendukung tumbuh kembangnya para pengusaha pribumi melaui program </a:t>
            </a:r>
            <a:r>
              <a:rPr lang="id-ID" altLang="en-US" sz="3000">
                <a:solidFill>
                  <a:srgbClr val="156D30"/>
                </a:solidFill>
                <a:latin typeface="Georgia" panose="02040502050405020303" pitchFamily="18" charset="0"/>
              </a:rPr>
              <a:t>Ali</a:t>
            </a:r>
            <a:r>
              <a:rPr lang="id-ID" altLang="en-US" sz="3000">
                <a:solidFill>
                  <a:schemeClr val="accent2"/>
                </a:solidFill>
                <a:latin typeface="Georgia" panose="02040502050405020303" pitchFamily="18" charset="0"/>
              </a:rPr>
              <a:t> (pribumi) – </a:t>
            </a:r>
            <a:r>
              <a:rPr lang="id-ID" altLang="en-US" sz="3000">
                <a:solidFill>
                  <a:srgbClr val="156D30"/>
                </a:solidFill>
                <a:latin typeface="Georgia" panose="02040502050405020303" pitchFamily="18" charset="0"/>
              </a:rPr>
              <a:t>Baba</a:t>
            </a:r>
            <a:r>
              <a:rPr lang="id-ID" altLang="en-US" sz="3000">
                <a:solidFill>
                  <a:schemeClr val="accent2"/>
                </a:solidFill>
                <a:latin typeface="Georgia" panose="02040502050405020303" pitchFamily="18" charset="0"/>
              </a:rPr>
              <a:t> (Tionghoa).</a:t>
            </a:r>
          </a:p>
          <a:p>
            <a:pPr>
              <a:buClr>
                <a:srgbClr val="DF5415"/>
              </a:buClr>
              <a:buFont typeface="Wingdings" panose="05000000000000000000" pitchFamily="2" charset="2"/>
              <a:buChar char="v"/>
            </a:pPr>
            <a:r>
              <a:rPr lang="id-ID" altLang="en-US" sz="3000">
                <a:solidFill>
                  <a:schemeClr val="accent2"/>
                </a:solidFill>
                <a:latin typeface="Georgia" panose="02040502050405020303" pitchFamily="18" charset="0"/>
              </a:rPr>
              <a:t>Pada tanggal 19 Maret 1956, </a:t>
            </a:r>
            <a:r>
              <a:rPr lang="id-ID" altLang="en-US" sz="3000">
                <a:solidFill>
                  <a:srgbClr val="156D30"/>
                </a:solidFill>
                <a:latin typeface="Georgia" panose="02040502050405020303" pitchFamily="18" charset="0"/>
              </a:rPr>
              <a:t>Kongres Nasional Importir Indonesia</a:t>
            </a:r>
            <a:r>
              <a:rPr lang="id-ID" altLang="en-US" sz="3000">
                <a:solidFill>
                  <a:schemeClr val="accent2"/>
                </a:solidFill>
                <a:latin typeface="Georgia" panose="02040502050405020303" pitchFamily="18" charset="0"/>
              </a:rPr>
              <a:t> mengeluarkan sebuah kebijakan untuk melindungi pengusaha pribumi dari pangusaha Tionghoa yang dinamakan </a:t>
            </a:r>
            <a:r>
              <a:rPr lang="id-ID" altLang="en-US" sz="3000">
                <a:solidFill>
                  <a:srgbClr val="156D30"/>
                </a:solidFill>
                <a:latin typeface="Georgia" panose="02040502050405020303" pitchFamily="18" charset="0"/>
              </a:rPr>
              <a:t>Gerakan Assaat</a:t>
            </a:r>
            <a:r>
              <a:rPr lang="id-ID" altLang="en-US">
                <a:solidFill>
                  <a:schemeClr val="accent2"/>
                </a:solidFill>
                <a:latin typeface="Georgia" panose="02040502050405020303" pitchFamily="18" charset="0"/>
              </a:rPr>
              <a:t>.</a:t>
            </a:r>
            <a:endParaRPr lang="en-US" altLang="en-US">
              <a:solidFill>
                <a:schemeClr val="accent2"/>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4">
            <a:extLst>
              <a:ext uri="{FF2B5EF4-FFF2-40B4-BE49-F238E27FC236}">
                <a16:creationId xmlns:a16="http://schemas.microsoft.com/office/drawing/2014/main" id="{E6E1F0BD-30DD-41F2-AB18-679CC8C009FD}"/>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1774826" y="0"/>
            <a:ext cx="88931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55CAB396-EEA3-4393-82C0-A1ADA3BF63A4}"/>
              </a:ext>
            </a:extLst>
          </p:cNvPr>
          <p:cNvSpPr>
            <a:spLocks noGrp="1" noChangeArrowheads="1"/>
          </p:cNvSpPr>
          <p:nvPr>
            <p:ph type="title"/>
          </p:nvPr>
        </p:nvSpPr>
        <p:spPr>
          <a:xfrm>
            <a:off x="1774826" y="274638"/>
            <a:ext cx="8893175" cy="1143000"/>
          </a:xfrm>
        </p:spPr>
        <p:txBody>
          <a:bodyPr>
            <a:normAutofit fontScale="90000"/>
          </a:bodyPr>
          <a:lstStyle/>
          <a:p>
            <a:r>
              <a:rPr lang="id-ID" altLang="en-US" b="1">
                <a:latin typeface="Georgia" panose="02040502050405020303" pitchFamily="18" charset="0"/>
              </a:rPr>
              <a:t>Kabinet Natsir</a:t>
            </a:r>
            <a:r>
              <a:rPr lang="id-ID" altLang="en-US">
                <a:latin typeface="Georgia" panose="02040502050405020303" pitchFamily="18" charset="0"/>
              </a:rPr>
              <a:t> </a:t>
            </a:r>
            <a:br>
              <a:rPr lang="id-ID" altLang="en-US">
                <a:latin typeface="Georgia" panose="02040502050405020303" pitchFamily="18" charset="0"/>
              </a:rPr>
            </a:br>
            <a:r>
              <a:rPr lang="id-ID" altLang="en-US" sz="4000" b="1"/>
              <a:t>(6 September 1950 – </a:t>
            </a:r>
            <a:r>
              <a:rPr lang="en-CA" altLang="en-US" sz="4000" b="1"/>
              <a:t>2</a:t>
            </a:r>
            <a:r>
              <a:rPr lang="id-ID" altLang="en-US" sz="4000" b="1"/>
              <a:t>1 </a:t>
            </a:r>
            <a:r>
              <a:rPr lang="en-CA" altLang="en-US" sz="4000" b="1"/>
              <a:t>Maret</a:t>
            </a:r>
            <a:r>
              <a:rPr lang="id-ID" altLang="en-US" sz="4000" b="1"/>
              <a:t> 1951)</a:t>
            </a:r>
            <a:endParaRPr lang="en-US" altLang="en-US" sz="4000" b="1"/>
          </a:p>
        </p:txBody>
      </p:sp>
      <p:sp>
        <p:nvSpPr>
          <p:cNvPr id="6148" name="Rectangle 3">
            <a:extLst>
              <a:ext uri="{FF2B5EF4-FFF2-40B4-BE49-F238E27FC236}">
                <a16:creationId xmlns:a16="http://schemas.microsoft.com/office/drawing/2014/main" id="{0C6C158B-DF53-4B00-BCC2-3E046AC2C086}"/>
              </a:ext>
            </a:extLst>
          </p:cNvPr>
          <p:cNvSpPr>
            <a:spLocks noGrp="1" noChangeArrowheads="1"/>
          </p:cNvSpPr>
          <p:nvPr>
            <p:ph idx="1"/>
          </p:nvPr>
        </p:nvSpPr>
        <p:spPr bwMode="auto">
          <a:xfrm>
            <a:off x="1981201" y="1600200"/>
            <a:ext cx="8435975" cy="5257800"/>
          </a:xfrm>
        </p:spPr>
        <p:txBody>
          <a:bodyPr wrap="square" numCol="1" anchor="t" anchorCtr="0" compatLnSpc="1">
            <a:prstTxWarp prst="textNoShape">
              <a:avLst/>
            </a:prstTxWarp>
          </a:bodyPr>
          <a:lstStyle/>
          <a:p>
            <a:pPr>
              <a:lnSpc>
                <a:spcPct val="80000"/>
              </a:lnSpc>
            </a:pPr>
            <a:r>
              <a:rPr lang="id-ID" altLang="en-US" sz="2600" b="1">
                <a:latin typeface="Times New Roman" panose="02020603050405020304" pitchFamily="18" charset="0"/>
              </a:rPr>
              <a:t>Anggota Kabinet terdiri dari pakar-pakar dalam urusan kenegaraan, antara lain:</a:t>
            </a:r>
          </a:p>
          <a:p>
            <a:pPr lvl="1">
              <a:lnSpc>
                <a:spcPct val="80000"/>
              </a:lnSpc>
            </a:pPr>
            <a:r>
              <a:rPr lang="id-ID" altLang="en-US" sz="2600" b="1">
                <a:latin typeface="Times New Roman" panose="02020603050405020304" pitchFamily="18" charset="0"/>
              </a:rPr>
              <a:t>Mr. Assaat</a:t>
            </a:r>
          </a:p>
          <a:p>
            <a:pPr lvl="1">
              <a:lnSpc>
                <a:spcPct val="80000"/>
              </a:lnSpc>
            </a:pPr>
            <a:r>
              <a:rPr lang="id-ID" altLang="en-US" sz="2600" b="1">
                <a:latin typeface="Times New Roman" panose="02020603050405020304" pitchFamily="18" charset="0"/>
              </a:rPr>
              <a:t>Ir. Djuanda</a:t>
            </a:r>
          </a:p>
          <a:p>
            <a:pPr lvl="1">
              <a:lnSpc>
                <a:spcPct val="80000"/>
              </a:lnSpc>
            </a:pPr>
            <a:r>
              <a:rPr lang="id-ID" altLang="en-US" sz="2600" b="1">
                <a:latin typeface="Times New Roman" panose="02020603050405020304" pitchFamily="18" charset="0"/>
              </a:rPr>
              <a:t>Prof. Dr. Sumitro Djojohadikusumo</a:t>
            </a:r>
          </a:p>
          <a:p>
            <a:pPr lvl="1">
              <a:lnSpc>
                <a:spcPct val="80000"/>
              </a:lnSpc>
            </a:pPr>
            <a:r>
              <a:rPr lang="id-ID" altLang="en-US" sz="2600" b="1">
                <a:latin typeface="Times New Roman" panose="02020603050405020304" pitchFamily="18" charset="0"/>
              </a:rPr>
              <a:t>Sultan Hamengkubuwono IX</a:t>
            </a:r>
          </a:p>
          <a:p>
            <a:pPr>
              <a:lnSpc>
                <a:spcPct val="80000"/>
              </a:lnSpc>
            </a:pPr>
            <a:r>
              <a:rPr lang="id-ID" altLang="en-US" sz="2600" b="1">
                <a:latin typeface="Times New Roman" panose="02020603050405020304" pitchFamily="18" charset="0"/>
              </a:rPr>
              <a:t>Prestasi Kabinet Natsir antara lain adalah membawa masuk Indonesia menjadi anggota PBB pada bulan September 1950 yang merupakan bukti kedaulatan bagi RI.</a:t>
            </a:r>
          </a:p>
          <a:p>
            <a:pPr>
              <a:lnSpc>
                <a:spcPct val="80000"/>
              </a:lnSpc>
            </a:pPr>
            <a:r>
              <a:rPr lang="id-ID" altLang="en-US" sz="2600" b="1">
                <a:latin typeface="Times New Roman" panose="02020603050405020304" pitchFamily="18" charset="0"/>
              </a:rPr>
              <a:t>Kabinet Natsir jatuh karena adanya mosi tidak percaya dari Parlemen dikarenakan kegagalan dalam perundingan dengan Belanda serta karena pencabutan PP No.39 tahun 1950 tentang DPRS dan DPRDS.</a:t>
            </a:r>
          </a:p>
          <a:p>
            <a:pPr>
              <a:lnSpc>
                <a:spcPct val="80000"/>
              </a:lnSpc>
            </a:pPr>
            <a:endParaRPr lang="en-US" altLang="en-US" sz="2600" b="1">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C9B745C-6F44-40E3-9925-92E7CDEC3E28}"/>
              </a:ext>
            </a:extLst>
          </p:cNvPr>
          <p:cNvSpPr>
            <a:spLocks noGrp="1" noChangeArrowheads="1"/>
          </p:cNvSpPr>
          <p:nvPr>
            <p:ph type="title"/>
          </p:nvPr>
        </p:nvSpPr>
        <p:spPr>
          <a:xfrm>
            <a:off x="1524000" y="260351"/>
            <a:ext cx="8686800" cy="1008063"/>
          </a:xfrm>
        </p:spPr>
        <p:txBody>
          <a:bodyPr/>
          <a:lstStyle/>
          <a:p>
            <a:pPr marL="838200" indent="-838200"/>
            <a:r>
              <a:rPr lang="id-ID" altLang="en-US" sz="3200">
                <a:solidFill>
                  <a:srgbClr val="A153A1"/>
                </a:solidFill>
                <a:latin typeface="Broadway BT" pitchFamily="82" charset="0"/>
              </a:rPr>
              <a:t>   Kehidupan Politik Indonesia di Masa Demokrasi Terpimpin</a:t>
            </a:r>
            <a:endParaRPr lang="en-US" altLang="en-US" sz="3200">
              <a:solidFill>
                <a:srgbClr val="A153A1"/>
              </a:solidFill>
              <a:latin typeface="Broadway BT" pitchFamily="82" charset="0"/>
            </a:endParaRPr>
          </a:p>
        </p:txBody>
      </p:sp>
      <p:sp>
        <p:nvSpPr>
          <p:cNvPr id="24579" name="Rectangle 3">
            <a:extLst>
              <a:ext uri="{FF2B5EF4-FFF2-40B4-BE49-F238E27FC236}">
                <a16:creationId xmlns:a16="http://schemas.microsoft.com/office/drawing/2014/main" id="{B8CF8304-D0BF-48DA-AC2E-A202E00C2CB1}"/>
              </a:ext>
            </a:extLst>
          </p:cNvPr>
          <p:cNvSpPr>
            <a:spLocks noGrp="1" noChangeArrowheads="1"/>
          </p:cNvSpPr>
          <p:nvPr>
            <p:ph idx="1"/>
          </p:nvPr>
        </p:nvSpPr>
        <p:spPr bwMode="auto">
          <a:xfrm>
            <a:off x="1666876" y="1773239"/>
            <a:ext cx="8893175" cy="4924425"/>
          </a:xfrm>
        </p:spPr>
        <p:txBody>
          <a:bodyPr wrap="square" numCol="1" anchor="t" anchorCtr="0" compatLnSpc="1">
            <a:prstTxWarp prst="textNoShape">
              <a:avLst/>
            </a:prstTxWarp>
          </a:bodyPr>
          <a:lstStyle/>
          <a:p>
            <a:pPr>
              <a:buClr>
                <a:srgbClr val="DF5415"/>
              </a:buClr>
              <a:buFont typeface="Wingdings" panose="05000000000000000000" pitchFamily="2" charset="2"/>
              <a:buChar char="q"/>
            </a:pPr>
            <a:r>
              <a:rPr lang="id-ID" altLang="en-US" sz="3400">
                <a:solidFill>
                  <a:srgbClr val="156D30"/>
                </a:solidFill>
                <a:latin typeface="Times New Roman" panose="02020603050405020304" pitchFamily="18" charset="0"/>
              </a:rPr>
              <a:t>Perpindahan sistem pemerintahan Indonesia dari masa Demokrasi Parlementer ke Demokrasi Terpimpin diwarnai oleh adanya potensi ancaman konflik internal dalam negeri yang disebabkan tingginya benturan antarparpol.</a:t>
            </a:r>
          </a:p>
          <a:p>
            <a:pPr>
              <a:buClr>
                <a:srgbClr val="DF5415"/>
              </a:buClr>
              <a:buFont typeface="Wingdings" panose="05000000000000000000" pitchFamily="2" charset="2"/>
              <a:buChar char="q"/>
            </a:pPr>
            <a:r>
              <a:rPr lang="id-ID" altLang="en-US" sz="3400">
                <a:solidFill>
                  <a:srgbClr val="156D30"/>
                </a:solidFill>
                <a:latin typeface="Times New Roman" panose="02020603050405020304" pitchFamily="18" charset="0"/>
              </a:rPr>
              <a:t>Untuk mengatasi potensi konflik, </a:t>
            </a:r>
            <a:r>
              <a:rPr lang="id-ID" altLang="en-US" sz="3400">
                <a:solidFill>
                  <a:srgbClr val="4E26CE"/>
                </a:solidFill>
                <a:latin typeface="Times New Roman" panose="02020603050405020304" pitchFamily="18" charset="0"/>
              </a:rPr>
              <a:t>KSAD A.H. Nasution</a:t>
            </a:r>
            <a:r>
              <a:rPr lang="id-ID" altLang="en-US" sz="3400">
                <a:solidFill>
                  <a:srgbClr val="156D30"/>
                </a:solidFill>
                <a:latin typeface="Times New Roman" panose="02020603050405020304" pitchFamily="18" charset="0"/>
              </a:rPr>
              <a:t> mengeluarkan peraturan </a:t>
            </a:r>
            <a:r>
              <a:rPr lang="id-ID" altLang="en-US" sz="3400">
                <a:solidFill>
                  <a:srgbClr val="9B2560"/>
                </a:solidFill>
                <a:latin typeface="Times New Roman" panose="02020603050405020304" pitchFamily="18" charset="0"/>
              </a:rPr>
              <a:t>Prt/ Perperu/ 040/ 1959</a:t>
            </a:r>
            <a:r>
              <a:rPr lang="id-ID" altLang="en-US" sz="3400">
                <a:solidFill>
                  <a:srgbClr val="156D30"/>
                </a:solidFill>
                <a:latin typeface="Times New Roman" panose="02020603050405020304" pitchFamily="18" charset="0"/>
              </a:rPr>
              <a:t> tentang larangan bagi seluruh aktivitas yang berbau politik.</a:t>
            </a:r>
            <a:endParaRPr lang="en-US" altLang="en-US" sz="3400">
              <a:solidFill>
                <a:srgbClr val="156D3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4">
            <a:extLst>
              <a:ext uri="{FF2B5EF4-FFF2-40B4-BE49-F238E27FC236}">
                <a16:creationId xmlns:a16="http://schemas.microsoft.com/office/drawing/2014/main" id="{44CE66F1-B13D-411F-BDE6-F89D234424D8}"/>
              </a:ext>
            </a:extLst>
          </p:cNvPr>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703388" y="120650"/>
            <a:ext cx="56880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1A1E6F3F-A6B1-4466-891C-53D49C9F071D}"/>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Politik Indonesia di Masa Demokrasi Terpimpin</a:t>
            </a:r>
            <a:endParaRPr lang="en-US" altLang="en-US" sz="3200">
              <a:solidFill>
                <a:srgbClr val="A153A1"/>
              </a:solidFill>
              <a:latin typeface="Broadway BT" pitchFamily="82" charset="0"/>
            </a:endParaRPr>
          </a:p>
        </p:txBody>
      </p:sp>
      <p:sp>
        <p:nvSpPr>
          <p:cNvPr id="25604" name="Rectangle 4">
            <a:extLst>
              <a:ext uri="{FF2B5EF4-FFF2-40B4-BE49-F238E27FC236}">
                <a16:creationId xmlns:a16="http://schemas.microsoft.com/office/drawing/2014/main" id="{575220C9-220E-434E-865D-C4737C6C2153}"/>
              </a:ext>
            </a:extLst>
          </p:cNvPr>
          <p:cNvSpPr>
            <a:spLocks noGrp="1" noChangeArrowheads="1"/>
          </p:cNvSpPr>
          <p:nvPr>
            <p:ph sz="half" idx="1"/>
          </p:nvPr>
        </p:nvSpPr>
        <p:spPr bwMode="auto">
          <a:xfrm>
            <a:off x="1847850" y="1484314"/>
            <a:ext cx="8351838" cy="5373687"/>
          </a:xfrm>
        </p:spPr>
        <p:txBody>
          <a:bodyPr wrap="square" numCol="1" anchor="t" anchorCtr="0" compatLnSpc="1">
            <a:prstTxWarp prst="textNoShape">
              <a:avLst/>
            </a:prstTxWarp>
          </a:bodyPr>
          <a:lstStyle/>
          <a:p>
            <a:pPr marL="533400" indent="-533400"/>
            <a:r>
              <a:rPr lang="id-ID" altLang="en-US" sz="3200">
                <a:solidFill>
                  <a:srgbClr val="4E26CE"/>
                </a:solidFill>
                <a:latin typeface="Times New Roman" panose="02020603050405020304" pitchFamily="18" charset="0"/>
              </a:rPr>
              <a:t>Kebuntuan kinerja Konstituante, akhirnya ditutup dengan pengumuman </a:t>
            </a:r>
            <a:r>
              <a:rPr lang="id-ID" altLang="en-US" sz="3200">
                <a:solidFill>
                  <a:srgbClr val="156D30"/>
                </a:solidFill>
                <a:latin typeface="Times New Roman" panose="02020603050405020304" pitchFamily="18" charset="0"/>
              </a:rPr>
              <a:t>Dekrit Presiden 5 Juli 1959</a:t>
            </a:r>
            <a:r>
              <a:rPr lang="id-ID" altLang="en-US" sz="3200">
                <a:solidFill>
                  <a:srgbClr val="4E26CE"/>
                </a:solidFill>
                <a:latin typeface="Times New Roman" panose="02020603050405020304" pitchFamily="18" charset="0"/>
              </a:rPr>
              <a:t>, dengan berisi:</a:t>
            </a:r>
          </a:p>
          <a:p>
            <a:pPr marL="1295400" lvl="2" indent="-381000">
              <a:buClr>
                <a:srgbClr val="156D30"/>
              </a:buClr>
              <a:buFontTx/>
              <a:buAutoNum type="arabicPeriod"/>
            </a:pPr>
            <a:r>
              <a:rPr lang="id-ID" altLang="en-US" sz="2400" b="1">
                <a:solidFill>
                  <a:srgbClr val="DF5415"/>
                </a:solidFill>
              </a:rPr>
              <a:t>Pembubaran Konstituante</a:t>
            </a:r>
          </a:p>
          <a:p>
            <a:pPr marL="1295400" lvl="2" indent="-381000">
              <a:buClr>
                <a:srgbClr val="156D30"/>
              </a:buClr>
              <a:buFontTx/>
              <a:buAutoNum type="arabicPeriod"/>
            </a:pPr>
            <a:r>
              <a:rPr lang="id-ID" altLang="en-US" sz="2400" b="1">
                <a:solidFill>
                  <a:srgbClr val="DF5415"/>
                </a:solidFill>
              </a:rPr>
              <a:t>Tidak berlakunya UUDS 1950, dan berlakunya kembali UUD 1945</a:t>
            </a:r>
          </a:p>
          <a:p>
            <a:pPr marL="1295400" lvl="2" indent="-381000">
              <a:buClr>
                <a:srgbClr val="156D30"/>
              </a:buClr>
              <a:buFontTx/>
              <a:buAutoNum type="arabicPeriod"/>
            </a:pPr>
            <a:r>
              <a:rPr lang="id-ID" altLang="en-US" sz="2400" b="1">
                <a:solidFill>
                  <a:srgbClr val="DF5415"/>
                </a:solidFill>
              </a:rPr>
              <a:t>Pembentukan MPRS dan DPAS dalam tempo secepatnya.</a:t>
            </a:r>
            <a:endParaRPr lang="id-ID" altLang="en-US" sz="2400">
              <a:solidFill>
                <a:srgbClr val="DF5415"/>
              </a:solidFill>
              <a:latin typeface="Times New Roman" panose="02020603050405020304" pitchFamily="18" charset="0"/>
            </a:endParaRPr>
          </a:p>
          <a:p>
            <a:pPr marL="533400" indent="-533400"/>
            <a:r>
              <a:rPr lang="id-ID" altLang="en-US" sz="3200">
                <a:solidFill>
                  <a:srgbClr val="4E26CE"/>
                </a:solidFill>
                <a:latin typeface="Times New Roman" panose="02020603050405020304" pitchFamily="18" charset="0"/>
              </a:rPr>
              <a:t>Pemberlakuan Dekrit Presiden 5 Juli 1959 ini merupakan momen dimulainya masa Demokrasi Terpimpin.</a:t>
            </a:r>
            <a:endParaRPr lang="en-US" altLang="en-US" sz="3200">
              <a:solidFill>
                <a:srgbClr val="4E26CE"/>
              </a:solidFill>
              <a:latin typeface="Times New Roman" panose="02020603050405020304" pitchFamily="18" charset="0"/>
            </a:endParaRPr>
          </a:p>
          <a:p>
            <a:pPr marL="533400" indent="-533400">
              <a:buNone/>
            </a:pPr>
            <a:endParaRPr lang="id-ID" altLang="en-US" sz="3200">
              <a:solidFill>
                <a:srgbClr val="4E26CE"/>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AD2EA3D-42CE-4C85-90CC-3C904D52BF0E}"/>
              </a:ext>
            </a:extLst>
          </p:cNvPr>
          <p:cNvSpPr>
            <a:spLocks noGrp="1" noChangeArrowheads="1"/>
          </p:cNvSpPr>
          <p:nvPr>
            <p:ph type="title"/>
          </p:nvPr>
        </p:nvSpPr>
        <p:spPr>
          <a:xfrm>
            <a:off x="1981200" y="260350"/>
            <a:ext cx="8229600" cy="922338"/>
          </a:xfrm>
        </p:spPr>
        <p:txBody>
          <a:bodyPr rtlCol="0">
            <a:normAutofit fontScale="90000"/>
          </a:bodyPr>
          <a:lstStyle/>
          <a:p>
            <a:pPr>
              <a:defRPr/>
            </a:pPr>
            <a:r>
              <a:rPr lang="id-ID" altLang="en-US" sz="3200">
                <a:solidFill>
                  <a:srgbClr val="A153A1"/>
                </a:solidFill>
                <a:latin typeface="Broadway BT" panose="04040905080B02020502" pitchFamily="82" charset="0"/>
              </a:rPr>
              <a:t>Kehidupan Politik Indonesia di Masa Demokrasi Terpimpin</a:t>
            </a:r>
            <a:endParaRPr lang="en-US" altLang="en-US" sz="3200">
              <a:solidFill>
                <a:srgbClr val="A153A1"/>
              </a:solidFill>
              <a:latin typeface="Broadway BT" panose="04040905080B02020502" pitchFamily="82" charset="0"/>
            </a:endParaRPr>
          </a:p>
        </p:txBody>
      </p:sp>
      <p:sp>
        <p:nvSpPr>
          <p:cNvPr id="24579" name="Rectangle 3">
            <a:extLst>
              <a:ext uri="{FF2B5EF4-FFF2-40B4-BE49-F238E27FC236}">
                <a16:creationId xmlns:a16="http://schemas.microsoft.com/office/drawing/2014/main" id="{B439ED15-F00A-4BD4-BF2A-89909E40543E}"/>
              </a:ext>
            </a:extLst>
          </p:cNvPr>
          <p:cNvSpPr>
            <a:spLocks noGrp="1" noChangeArrowheads="1"/>
          </p:cNvSpPr>
          <p:nvPr>
            <p:ph idx="1"/>
          </p:nvPr>
        </p:nvSpPr>
        <p:spPr>
          <a:xfrm>
            <a:off x="1847851" y="1484313"/>
            <a:ext cx="8569325" cy="5257800"/>
          </a:xfrm>
        </p:spPr>
        <p:txBody>
          <a:bodyPr>
            <a:normAutofit lnSpcReduction="10000"/>
          </a:bodyPr>
          <a:lstStyle/>
          <a:p>
            <a:pPr>
              <a:lnSpc>
                <a:spcPct val="80000"/>
              </a:lnSpc>
              <a:defRPr/>
            </a:pPr>
            <a:r>
              <a:rPr lang="id-ID" altLang="en-US" sz="2700" b="1">
                <a:solidFill>
                  <a:srgbClr val="156D30"/>
                </a:solidFill>
                <a:latin typeface="Times New Roman" panose="02020603050405020304" pitchFamily="18" charset="0"/>
              </a:rPr>
              <a:t>Semua lembaga negara dalam masa Demokrasi Terpimpin harus berasal dari aliran </a:t>
            </a:r>
            <a:r>
              <a:rPr lang="id-ID" altLang="en-US" sz="2700" b="1">
                <a:solidFill>
                  <a:srgbClr val="A153A1"/>
                </a:solidFill>
                <a:latin typeface="Times New Roman" panose="02020603050405020304" pitchFamily="18" charset="0"/>
              </a:rPr>
              <a:t>NASAKOM (Nasionalis, Agama, dan Komunis).</a:t>
            </a:r>
            <a:r>
              <a:rPr lang="id-ID" altLang="en-US" sz="2700" b="1">
                <a:solidFill>
                  <a:srgbClr val="156D30"/>
                </a:solidFill>
                <a:latin typeface="Times New Roman" panose="02020603050405020304" pitchFamily="18" charset="0"/>
              </a:rPr>
              <a:t> </a:t>
            </a:r>
          </a:p>
          <a:p>
            <a:pPr>
              <a:lnSpc>
                <a:spcPct val="80000"/>
              </a:lnSpc>
              <a:defRPr/>
            </a:pPr>
            <a:r>
              <a:rPr lang="id-ID" altLang="en-US" sz="2700" b="1">
                <a:solidFill>
                  <a:srgbClr val="156D30"/>
                </a:solidFill>
                <a:latin typeface="Times New Roman" panose="02020603050405020304" pitchFamily="18" charset="0"/>
              </a:rPr>
              <a:t>Presiden Soekarno kemudian membentuk </a:t>
            </a:r>
            <a:r>
              <a:rPr lang="id-ID" altLang="en-US" sz="2700" b="1">
                <a:solidFill>
                  <a:srgbClr val="A153A1"/>
                </a:solidFill>
                <a:latin typeface="Times New Roman" panose="02020603050405020304" pitchFamily="18" charset="0"/>
              </a:rPr>
              <a:t>MPRS, DPA, DEPERNAS</a:t>
            </a:r>
            <a:r>
              <a:rPr lang="id-ID" altLang="en-US" sz="2700" b="1">
                <a:solidFill>
                  <a:srgbClr val="156D30"/>
                </a:solidFill>
                <a:latin typeface="Times New Roman" panose="02020603050405020304" pitchFamily="18" charset="0"/>
              </a:rPr>
              <a:t> (Dewan Perancang Nasional), dan </a:t>
            </a:r>
            <a:r>
              <a:rPr lang="id-ID" altLang="en-US" sz="2700" b="1">
                <a:solidFill>
                  <a:srgbClr val="A153A1"/>
                </a:solidFill>
                <a:latin typeface="Times New Roman" panose="02020603050405020304" pitchFamily="18" charset="0"/>
              </a:rPr>
              <a:t>Front Nasional</a:t>
            </a:r>
            <a:r>
              <a:rPr lang="id-ID" altLang="en-US" sz="2700" b="1">
                <a:solidFill>
                  <a:srgbClr val="156D30"/>
                </a:solidFill>
                <a:latin typeface="Times New Roman" panose="02020603050405020304" pitchFamily="18" charset="0"/>
              </a:rPr>
              <a:t>.</a:t>
            </a:r>
          </a:p>
          <a:p>
            <a:pPr>
              <a:lnSpc>
                <a:spcPct val="80000"/>
              </a:lnSpc>
              <a:defRPr/>
            </a:pPr>
            <a:r>
              <a:rPr lang="id-ID" altLang="en-US" sz="2700" b="1">
                <a:solidFill>
                  <a:srgbClr val="156D30"/>
                </a:solidFill>
                <a:latin typeface="Times New Roman" panose="02020603050405020304" pitchFamily="18" charset="0"/>
              </a:rPr>
              <a:t>Pada Upacara Peringatan Kemerdekaan RI, 17 Agustus 19</a:t>
            </a:r>
            <a:r>
              <a:rPr lang="en-CA" altLang="en-US" sz="2700" b="1">
                <a:solidFill>
                  <a:srgbClr val="156D30"/>
                </a:solidFill>
                <a:latin typeface="Times New Roman" panose="02020603050405020304" pitchFamily="18" charset="0"/>
              </a:rPr>
              <a:t>60</a:t>
            </a:r>
            <a:r>
              <a:rPr lang="id-ID" altLang="en-US" sz="2700" b="1">
                <a:solidFill>
                  <a:srgbClr val="156D30"/>
                </a:solidFill>
                <a:latin typeface="Times New Roman" panose="02020603050405020304" pitchFamily="18" charset="0"/>
              </a:rPr>
              <a:t>, Bung Karno berpidato dengan judul </a:t>
            </a:r>
            <a:r>
              <a:rPr lang="id-ID" altLang="en-US" sz="2700" b="1">
                <a:solidFill>
                  <a:srgbClr val="A153A1"/>
                </a:solidFill>
                <a:latin typeface="Times New Roman" panose="02020603050405020304" pitchFamily="18" charset="0"/>
              </a:rPr>
              <a:t>“Penemuan Kembali Revolusi Kita”.</a:t>
            </a:r>
            <a:r>
              <a:rPr lang="id-ID" altLang="en-US" sz="2700" b="1">
                <a:solidFill>
                  <a:srgbClr val="156D30"/>
                </a:solidFill>
                <a:latin typeface="Times New Roman" panose="02020603050405020304" pitchFamily="18" charset="0"/>
              </a:rPr>
              <a:t> </a:t>
            </a:r>
          </a:p>
          <a:p>
            <a:pPr>
              <a:lnSpc>
                <a:spcPct val="80000"/>
              </a:lnSpc>
              <a:defRPr/>
            </a:pPr>
            <a:r>
              <a:rPr lang="id-ID" altLang="en-US" sz="2700" b="1">
                <a:solidFill>
                  <a:srgbClr val="156D30"/>
                </a:solidFill>
                <a:latin typeface="Times New Roman" panose="02020603050405020304" pitchFamily="18" charset="0"/>
              </a:rPr>
              <a:t>Pidato ini kemudian dikukuhkan dalam Ketetapan MPRS No. 1/ MPRS/ 1960 menjadi GBHN dengan nama </a:t>
            </a:r>
            <a:r>
              <a:rPr lang="id-ID" altLang="en-US" sz="2700" b="1">
                <a:solidFill>
                  <a:srgbClr val="A153A1"/>
                </a:solidFill>
                <a:latin typeface="Times New Roman" panose="02020603050405020304" pitchFamily="18" charset="0"/>
              </a:rPr>
              <a:t>Manifesto Politik Republik Indonesia (MANIPOL).</a:t>
            </a:r>
            <a:r>
              <a:rPr lang="id-ID" altLang="en-US" sz="2700" b="1">
                <a:solidFill>
                  <a:srgbClr val="156D30"/>
                </a:solidFill>
                <a:latin typeface="Times New Roman" panose="02020603050405020304" pitchFamily="18" charset="0"/>
              </a:rPr>
              <a:t> </a:t>
            </a:r>
          </a:p>
          <a:p>
            <a:pPr>
              <a:lnSpc>
                <a:spcPct val="80000"/>
              </a:lnSpc>
              <a:defRPr/>
            </a:pPr>
            <a:r>
              <a:rPr lang="id-ID" altLang="en-US" sz="2700" b="1">
                <a:solidFill>
                  <a:srgbClr val="156D30"/>
                </a:solidFill>
                <a:latin typeface="Times New Roman" panose="02020603050405020304" pitchFamily="18" charset="0"/>
              </a:rPr>
              <a:t>MANIPOL kemudian diterapkan sebagai satu-satunya ajaran atau dotrin revolusi Indonesia.</a:t>
            </a:r>
            <a:endParaRPr lang="en-US" altLang="en-US" sz="2700" b="1">
              <a:solidFill>
                <a:srgbClr val="156D3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Enrichment MUNAP">
            <a:extLst>
              <a:ext uri="{FF2B5EF4-FFF2-40B4-BE49-F238E27FC236}">
                <a16:creationId xmlns:a16="http://schemas.microsoft.com/office/drawing/2014/main" id="{BBAFA29C-8E86-42F2-BFCA-6210F44338E0}"/>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6959600" y="4076701"/>
            <a:ext cx="3449638"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54E4A856-8AD5-447F-8E83-09CDC238C18F}"/>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Politik Indonesia di Masa Demokrasi Terpimpin</a:t>
            </a:r>
            <a:endParaRPr lang="en-US" altLang="en-US" sz="3200">
              <a:solidFill>
                <a:srgbClr val="A153A1"/>
              </a:solidFill>
              <a:latin typeface="Broadway BT" pitchFamily="82" charset="0"/>
            </a:endParaRPr>
          </a:p>
        </p:txBody>
      </p:sp>
      <p:sp>
        <p:nvSpPr>
          <p:cNvPr id="27652" name="Rectangle 3">
            <a:extLst>
              <a:ext uri="{FF2B5EF4-FFF2-40B4-BE49-F238E27FC236}">
                <a16:creationId xmlns:a16="http://schemas.microsoft.com/office/drawing/2014/main" id="{105B1B55-493B-4CA4-8512-711A4112B04B}"/>
              </a:ext>
            </a:extLst>
          </p:cNvPr>
          <p:cNvSpPr>
            <a:spLocks noGrp="1" noChangeArrowheads="1"/>
          </p:cNvSpPr>
          <p:nvPr>
            <p:ph idx="1"/>
          </p:nvPr>
        </p:nvSpPr>
        <p:spPr bwMode="auto">
          <a:xfrm>
            <a:off x="1981200" y="1700214"/>
            <a:ext cx="8229600" cy="4751387"/>
          </a:xfrm>
        </p:spPr>
        <p:txBody>
          <a:bodyPr wrap="square" numCol="1" anchor="t" anchorCtr="0" compatLnSpc="1">
            <a:prstTxWarp prst="textNoShape">
              <a:avLst/>
            </a:prstTxWarp>
          </a:bodyPr>
          <a:lstStyle/>
          <a:p>
            <a:r>
              <a:rPr lang="id-ID" altLang="en-US" b="1">
                <a:solidFill>
                  <a:srgbClr val="4E26CE"/>
                </a:solidFill>
                <a:latin typeface="Times New Roman" panose="02020603050405020304" pitchFamily="18" charset="0"/>
              </a:rPr>
              <a:t>5 Maret 1960, DPR hasil Pemilu 1955 dibubarkan. Kemudian dibentuk </a:t>
            </a:r>
            <a:r>
              <a:rPr lang="id-ID" altLang="en-US" b="1">
                <a:solidFill>
                  <a:srgbClr val="DF5415"/>
                </a:solidFill>
                <a:latin typeface="Times New Roman" panose="02020603050405020304" pitchFamily="18" charset="0"/>
              </a:rPr>
              <a:t>DPR-GR</a:t>
            </a:r>
            <a:r>
              <a:rPr lang="id-ID" altLang="en-US" b="1">
                <a:solidFill>
                  <a:srgbClr val="4E26CE"/>
                </a:solidFill>
                <a:latin typeface="Times New Roman" panose="02020603050405020304" pitchFamily="18" charset="0"/>
              </a:rPr>
              <a:t> (DPR Gotong Royong) pada tanggal 24 Juni 1960.</a:t>
            </a:r>
          </a:p>
          <a:p>
            <a:r>
              <a:rPr lang="id-ID" altLang="en-US" b="1">
                <a:solidFill>
                  <a:srgbClr val="4E26CE"/>
                </a:solidFill>
                <a:latin typeface="Times New Roman" panose="02020603050405020304" pitchFamily="18" charset="0"/>
              </a:rPr>
              <a:t>Presiden Soekarno menegaskan bahwa tugas DPR-GR adalah:</a:t>
            </a:r>
          </a:p>
          <a:p>
            <a:pPr lvl="1"/>
            <a:r>
              <a:rPr lang="id-ID" altLang="en-US" b="1">
                <a:solidFill>
                  <a:srgbClr val="4E26CE"/>
                </a:solidFill>
                <a:latin typeface="Times New Roman" panose="02020603050405020304" pitchFamily="18" charset="0"/>
              </a:rPr>
              <a:t>Melaksanakan </a:t>
            </a:r>
            <a:r>
              <a:rPr lang="id-ID" altLang="en-US" b="1">
                <a:solidFill>
                  <a:srgbClr val="DF5415"/>
                </a:solidFill>
                <a:latin typeface="Times New Roman" panose="02020603050405020304" pitchFamily="18" charset="0"/>
              </a:rPr>
              <a:t>MANIPOL</a:t>
            </a:r>
            <a:r>
              <a:rPr lang="id-ID" altLang="en-US" b="1">
                <a:solidFill>
                  <a:srgbClr val="4E26CE"/>
                </a:solidFill>
                <a:latin typeface="Times New Roman" panose="02020603050405020304" pitchFamily="18" charset="0"/>
              </a:rPr>
              <a:t>.</a:t>
            </a:r>
          </a:p>
          <a:p>
            <a:pPr lvl="1"/>
            <a:r>
              <a:rPr lang="id-ID" altLang="en-US" b="1">
                <a:solidFill>
                  <a:srgbClr val="4E26CE"/>
                </a:solidFill>
                <a:latin typeface="Times New Roman" panose="02020603050405020304" pitchFamily="18" charset="0"/>
              </a:rPr>
              <a:t>Merealisasikan Amanat Penderitaan Rakyat (</a:t>
            </a:r>
            <a:r>
              <a:rPr lang="id-ID" altLang="en-US" b="1">
                <a:solidFill>
                  <a:srgbClr val="DF5415"/>
                </a:solidFill>
                <a:latin typeface="Times New Roman" panose="02020603050405020304" pitchFamily="18" charset="0"/>
              </a:rPr>
              <a:t>AMPERA</a:t>
            </a:r>
            <a:r>
              <a:rPr lang="id-ID" altLang="en-US" b="1">
                <a:solidFill>
                  <a:srgbClr val="4E26CE"/>
                </a:solidFill>
                <a:latin typeface="Times New Roman" panose="02020603050405020304" pitchFamily="18" charset="0"/>
              </a:rPr>
              <a:t>).</a:t>
            </a:r>
          </a:p>
          <a:p>
            <a:pPr lvl="1"/>
            <a:r>
              <a:rPr lang="id-ID" altLang="en-US" b="1">
                <a:solidFill>
                  <a:srgbClr val="4E26CE"/>
                </a:solidFill>
                <a:latin typeface="Times New Roman" panose="02020603050405020304" pitchFamily="18" charset="0"/>
              </a:rPr>
              <a:t>Melaksanakan Demokrasi terpimpin.</a:t>
            </a:r>
          </a:p>
          <a:p>
            <a:endParaRPr lang="en-US" altLang="en-US" b="1">
              <a:solidFill>
                <a:srgbClr val="4E26CE"/>
              </a:solidFill>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C7E7B9A-BAE0-423F-856F-0AE279E851D5}"/>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Politik Indonesia di Masa Demokrasi Terpimpin</a:t>
            </a:r>
            <a:endParaRPr lang="en-US" altLang="en-US" sz="3200">
              <a:solidFill>
                <a:srgbClr val="A153A1"/>
              </a:solidFill>
              <a:latin typeface="Broadway BT" pitchFamily="82" charset="0"/>
            </a:endParaRPr>
          </a:p>
        </p:txBody>
      </p:sp>
      <p:sp>
        <p:nvSpPr>
          <p:cNvPr id="28675" name="Rectangle 3">
            <a:extLst>
              <a:ext uri="{FF2B5EF4-FFF2-40B4-BE49-F238E27FC236}">
                <a16:creationId xmlns:a16="http://schemas.microsoft.com/office/drawing/2014/main" id="{149DF28C-0C26-4C63-B730-9D0FD75AEBD7}"/>
              </a:ext>
            </a:extLst>
          </p:cNvPr>
          <p:cNvSpPr>
            <a:spLocks noGrp="1" noChangeArrowheads="1"/>
          </p:cNvSpPr>
          <p:nvPr>
            <p:ph idx="1"/>
          </p:nvPr>
        </p:nvSpPr>
        <p:spPr bwMode="auto">
          <a:xfrm>
            <a:off x="1992313" y="1773238"/>
            <a:ext cx="8229600" cy="4525962"/>
          </a:xfrm>
        </p:spPr>
        <p:txBody>
          <a:bodyPr wrap="square" numCol="1" anchor="t" anchorCtr="0" compatLnSpc="1">
            <a:prstTxWarp prst="textNoShape">
              <a:avLst/>
            </a:prstTxWarp>
          </a:bodyPr>
          <a:lstStyle/>
          <a:p>
            <a:r>
              <a:rPr lang="id-ID" altLang="en-US" sz="3600">
                <a:solidFill>
                  <a:srgbClr val="4E26CE"/>
                </a:solidFill>
                <a:latin typeface="Times New Roman" panose="02020603050405020304" pitchFamily="18" charset="0"/>
              </a:rPr>
              <a:t>Presiden Soekarno juga membentuk </a:t>
            </a:r>
            <a:r>
              <a:rPr lang="id-ID" altLang="en-US" sz="3600">
                <a:solidFill>
                  <a:srgbClr val="DF5415"/>
                </a:solidFill>
                <a:latin typeface="Times New Roman" panose="02020603050405020304" pitchFamily="18" charset="0"/>
              </a:rPr>
              <a:t>Front Nasional</a:t>
            </a:r>
            <a:r>
              <a:rPr lang="id-ID" altLang="en-US" sz="3600">
                <a:solidFill>
                  <a:srgbClr val="4E26CE"/>
                </a:solidFill>
                <a:latin typeface="Times New Roman" panose="02020603050405020304" pitchFamily="18" charset="0"/>
              </a:rPr>
              <a:t> melalui Penetapan Presiden No. 13 tahun 1959.</a:t>
            </a:r>
          </a:p>
          <a:p>
            <a:r>
              <a:rPr lang="id-ID" altLang="en-US" sz="3600">
                <a:solidFill>
                  <a:srgbClr val="4E26CE"/>
                </a:solidFill>
                <a:latin typeface="Times New Roman" panose="02020603050405020304" pitchFamily="18" charset="0"/>
              </a:rPr>
              <a:t>Organisasi ini diketuai langsung oleh Presiden Soekarno dengan tujuan untuk memperjuangkan cita-cita proklamasi dan cita-cita yang terkandung dalam UUD 1945. </a:t>
            </a:r>
            <a:endParaRPr lang="en-US" altLang="en-US" sz="3600">
              <a:solidFill>
                <a:srgbClr val="4E26CE"/>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4">
            <a:extLst>
              <a:ext uri="{FF2B5EF4-FFF2-40B4-BE49-F238E27FC236}">
                <a16:creationId xmlns:a16="http://schemas.microsoft.com/office/drawing/2014/main" id="{069274D5-FD39-46FB-8BF9-7CD1CF5E43ED}"/>
              </a:ext>
            </a:extLst>
          </p:cNvPr>
          <p:cNvPicPr>
            <a:picLocks noChangeAspect="1" noChangeArrowheads="1"/>
          </p:cNvPicPr>
          <p:nvPr/>
        </p:nvPicPr>
        <p:blipFill>
          <a:blip r:embed="rId2">
            <a:lum bright="42000" contrast="-36000"/>
            <a:extLst>
              <a:ext uri="{28A0092B-C50C-407E-A947-70E740481C1C}">
                <a14:useLocalDpi xmlns:a14="http://schemas.microsoft.com/office/drawing/2010/main" val="0"/>
              </a:ext>
            </a:extLst>
          </a:blip>
          <a:srcRect/>
          <a:stretch>
            <a:fillRect/>
          </a:stretch>
        </p:blipFill>
        <p:spPr bwMode="auto">
          <a:xfrm>
            <a:off x="6456364" y="3500439"/>
            <a:ext cx="40655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F3794A19-17CA-4E3A-B8A8-AE647E6335F8}"/>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Politik Indonesia di Masa Demokrasi Terpimpin</a:t>
            </a:r>
            <a:endParaRPr lang="en-US" altLang="en-US" sz="3200">
              <a:solidFill>
                <a:srgbClr val="A153A1"/>
              </a:solidFill>
              <a:latin typeface="Broadway BT" pitchFamily="82" charset="0"/>
            </a:endParaRPr>
          </a:p>
        </p:txBody>
      </p:sp>
      <p:sp>
        <p:nvSpPr>
          <p:cNvPr id="29700" name="Rectangle 3">
            <a:extLst>
              <a:ext uri="{FF2B5EF4-FFF2-40B4-BE49-F238E27FC236}">
                <a16:creationId xmlns:a16="http://schemas.microsoft.com/office/drawing/2014/main" id="{3D539186-F020-45BA-B7BA-B1CC942DD91F}"/>
              </a:ext>
            </a:extLst>
          </p:cNvPr>
          <p:cNvSpPr>
            <a:spLocks noGrp="1" noChangeArrowheads="1"/>
          </p:cNvSpPr>
          <p:nvPr>
            <p:ph idx="1"/>
          </p:nvPr>
        </p:nvSpPr>
        <p:spPr bwMode="auto">
          <a:xfrm>
            <a:off x="1992313" y="1600201"/>
            <a:ext cx="8424862" cy="4924425"/>
          </a:xfrm>
        </p:spPr>
        <p:txBody>
          <a:bodyPr wrap="square" numCol="1" anchor="t" anchorCtr="0" compatLnSpc="1">
            <a:prstTxWarp prst="textNoShape">
              <a:avLst/>
            </a:prstTxWarp>
          </a:bodyPr>
          <a:lstStyle/>
          <a:p>
            <a:pPr>
              <a:buFontTx/>
              <a:buBlip>
                <a:blip r:embed="rId3"/>
              </a:buBlip>
            </a:pPr>
            <a:r>
              <a:rPr lang="id-ID" altLang="en-US">
                <a:solidFill>
                  <a:srgbClr val="4E26CE"/>
                </a:solidFill>
              </a:rPr>
              <a:t>Kekuatan politik di Indonesia pada masa Demokrasi Terpimpin terpusat di tangan </a:t>
            </a:r>
            <a:r>
              <a:rPr lang="id-ID" altLang="en-US">
                <a:solidFill>
                  <a:srgbClr val="DF5415"/>
                </a:solidFill>
              </a:rPr>
              <a:t>Presiden Soekarno, TNI-AD, dan PKI</a:t>
            </a:r>
            <a:r>
              <a:rPr lang="id-ID" altLang="en-US">
                <a:solidFill>
                  <a:srgbClr val="4E26CE"/>
                </a:solidFill>
              </a:rPr>
              <a:t>.</a:t>
            </a:r>
          </a:p>
          <a:p>
            <a:pPr>
              <a:buFontTx/>
              <a:buBlip>
                <a:blip r:embed="rId3"/>
              </a:buBlip>
            </a:pPr>
            <a:r>
              <a:rPr lang="id-ID" altLang="en-US">
                <a:solidFill>
                  <a:srgbClr val="DF5415"/>
                </a:solidFill>
              </a:rPr>
              <a:t>NASAKOM</a:t>
            </a:r>
            <a:r>
              <a:rPr lang="id-ID" altLang="en-US">
                <a:solidFill>
                  <a:srgbClr val="4E26CE"/>
                </a:solidFill>
              </a:rPr>
              <a:t> yang sebenarnya dimaksudkan untuk merangkul semua kekuatan politik justru malah menguntungkan PKI.</a:t>
            </a:r>
          </a:p>
          <a:p>
            <a:pPr>
              <a:buFontTx/>
              <a:buBlip>
                <a:blip r:embed="rId3"/>
              </a:buBlip>
            </a:pPr>
            <a:r>
              <a:rPr lang="id-ID" altLang="en-US">
                <a:solidFill>
                  <a:srgbClr val="4E26CE"/>
                </a:solidFill>
              </a:rPr>
              <a:t>PKI menerima Pancasila dan menempel terus kepada Bung Karno hanya sebagai taktik/ strategi untuk mengambil alih kekuasaan.</a:t>
            </a:r>
            <a:endParaRPr lang="en-US" altLang="en-US">
              <a:solidFill>
                <a:srgbClr val="4E26C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6F9CA17-DBCF-42C6-B884-CED726FF84CD}"/>
              </a:ext>
            </a:extLst>
          </p:cNvPr>
          <p:cNvSpPr>
            <a:spLocks noGrp="1" noChangeArrowheads="1"/>
          </p:cNvSpPr>
          <p:nvPr>
            <p:ph type="title"/>
          </p:nvPr>
        </p:nvSpPr>
        <p:spPr>
          <a:xfrm>
            <a:off x="1524001" y="274638"/>
            <a:ext cx="8893175" cy="1066800"/>
          </a:xfrm>
        </p:spPr>
        <p:txBody>
          <a:bodyPr/>
          <a:lstStyle/>
          <a:p>
            <a:pPr marL="838200" indent="-838200"/>
            <a:r>
              <a:rPr lang="id-ID" altLang="en-US" sz="3200">
                <a:solidFill>
                  <a:srgbClr val="A153A1"/>
                </a:solidFill>
                <a:latin typeface="Broadway BT" pitchFamily="82" charset="0"/>
              </a:rPr>
              <a:t>     Kehidupan Ekonomi Indonesia di Masa Demokrasi Terpimpin</a:t>
            </a:r>
            <a:endParaRPr lang="en-US" altLang="en-US" sz="3200">
              <a:solidFill>
                <a:srgbClr val="A153A1"/>
              </a:solidFill>
              <a:latin typeface="Broadway BT" pitchFamily="82" charset="0"/>
            </a:endParaRPr>
          </a:p>
        </p:txBody>
      </p:sp>
      <p:sp>
        <p:nvSpPr>
          <p:cNvPr id="30723" name="Rectangle 3">
            <a:extLst>
              <a:ext uri="{FF2B5EF4-FFF2-40B4-BE49-F238E27FC236}">
                <a16:creationId xmlns:a16="http://schemas.microsoft.com/office/drawing/2014/main" id="{E494C2D8-37C9-4C88-A3D4-3D6A8041D1CF}"/>
              </a:ext>
            </a:extLst>
          </p:cNvPr>
          <p:cNvSpPr>
            <a:spLocks noGrp="1" noChangeArrowheads="1"/>
          </p:cNvSpPr>
          <p:nvPr>
            <p:ph idx="1"/>
          </p:nvPr>
        </p:nvSpPr>
        <p:spPr bwMode="auto">
          <a:xfrm>
            <a:off x="1774825" y="1600200"/>
            <a:ext cx="8642350" cy="5257800"/>
          </a:xfrm>
        </p:spPr>
        <p:txBody>
          <a:bodyPr wrap="square" numCol="1" anchor="t" anchorCtr="0" compatLnSpc="1">
            <a:prstTxWarp prst="textNoShape">
              <a:avLst/>
            </a:prstTxWarp>
          </a:bodyPr>
          <a:lstStyle/>
          <a:p>
            <a:pPr>
              <a:buFontTx/>
              <a:buBlip>
                <a:blip r:embed="rId2"/>
              </a:buBlip>
            </a:pPr>
            <a:r>
              <a:rPr lang="id-ID" altLang="en-US">
                <a:solidFill>
                  <a:srgbClr val="4E26CE"/>
                </a:solidFill>
              </a:rPr>
              <a:t>Pemerintah melaksanakan konsep ekonomi terpimpin dengan tujuan mewujudkan masyarakat sosialis Indonesia.</a:t>
            </a:r>
          </a:p>
          <a:p>
            <a:pPr>
              <a:buFontTx/>
              <a:buBlip>
                <a:blip r:embed="rId2"/>
              </a:buBlip>
            </a:pPr>
            <a:r>
              <a:rPr lang="id-ID" altLang="en-US">
                <a:solidFill>
                  <a:srgbClr val="4E26CE"/>
                </a:solidFill>
              </a:rPr>
              <a:t>Konsep ini berawal dari satu pemikiran bahwa di dalam masyarakat sosialis, setiap orang akan dijamin kehidupannya secara layak</a:t>
            </a:r>
          </a:p>
          <a:p>
            <a:pPr>
              <a:buFontTx/>
              <a:buBlip>
                <a:blip r:embed="rId2"/>
              </a:buBlip>
            </a:pPr>
            <a:r>
              <a:rPr lang="id-ID" altLang="en-US">
                <a:solidFill>
                  <a:srgbClr val="4E26CE"/>
                </a:solidFill>
              </a:rPr>
              <a:t>Dalam pelaksanaannya, kebijakan ekonomi terpimpin kemudian berubah menjadi </a:t>
            </a:r>
            <a:r>
              <a:rPr lang="id-ID" altLang="en-US">
                <a:solidFill>
                  <a:srgbClr val="DF5415"/>
                </a:solidFill>
              </a:rPr>
              <a:t>“Sistem Lisensi”,</a:t>
            </a:r>
            <a:r>
              <a:rPr lang="id-ID" altLang="en-US">
                <a:solidFill>
                  <a:srgbClr val="4E26CE"/>
                </a:solidFill>
              </a:rPr>
              <a:t> yaitu pemberian lisensi/ surat izin dalam dalam kegiatan ekonomi dari pemerintah kepada orang-orang tertentu saja. </a:t>
            </a:r>
            <a:endParaRPr lang="en-US" altLang="en-US">
              <a:solidFill>
                <a:srgbClr val="4E26C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7998F7-717D-44A8-A665-0B94B2AEF77E}"/>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Ekonomi Indonesia di Masa Demokrasi Terpimpin</a:t>
            </a:r>
            <a:endParaRPr lang="en-US" altLang="en-US" sz="3200">
              <a:solidFill>
                <a:srgbClr val="A153A1"/>
              </a:solidFill>
              <a:latin typeface="Broadway BT" pitchFamily="82" charset="0"/>
            </a:endParaRPr>
          </a:p>
        </p:txBody>
      </p:sp>
      <p:sp>
        <p:nvSpPr>
          <p:cNvPr id="29699" name="Rectangle 3">
            <a:extLst>
              <a:ext uri="{FF2B5EF4-FFF2-40B4-BE49-F238E27FC236}">
                <a16:creationId xmlns:a16="http://schemas.microsoft.com/office/drawing/2014/main" id="{3FC55D9E-E983-4EC9-AECF-4480CBEE3BBD}"/>
              </a:ext>
            </a:extLst>
          </p:cNvPr>
          <p:cNvSpPr>
            <a:spLocks noGrp="1" noChangeArrowheads="1"/>
          </p:cNvSpPr>
          <p:nvPr>
            <p:ph idx="1"/>
          </p:nvPr>
        </p:nvSpPr>
        <p:spPr>
          <a:xfrm>
            <a:off x="1774825" y="1600200"/>
            <a:ext cx="8642350" cy="4781550"/>
          </a:xfrm>
        </p:spPr>
        <p:txBody>
          <a:bodyPr>
            <a:normAutofit lnSpcReduction="10000"/>
          </a:bodyPr>
          <a:lstStyle/>
          <a:p>
            <a:pPr>
              <a:buBlip>
                <a:blip r:embed="rId2"/>
              </a:buBlip>
              <a:defRPr/>
            </a:pPr>
            <a:r>
              <a:rPr lang="id-ID" altLang="en-US" sz="2500" b="1">
                <a:solidFill>
                  <a:srgbClr val="4E26CE"/>
                </a:solidFill>
                <a:latin typeface="Times New Roman" panose="02020603050405020304" pitchFamily="18" charset="0"/>
              </a:rPr>
              <a:t>Untuk mengatasi kesulitan perekonomian akibat tingginya inflasi, pada tanggal 23 Maret 1963, Presiden Soekarno mengumumkan </a:t>
            </a:r>
            <a:r>
              <a:rPr lang="id-ID" altLang="en-US" sz="2500" b="1">
                <a:solidFill>
                  <a:srgbClr val="DF5415"/>
                </a:solidFill>
                <a:latin typeface="Times New Roman" panose="02020603050405020304" pitchFamily="18" charset="0"/>
              </a:rPr>
              <a:t>Deklarasi Ekonomi (DEKON).</a:t>
            </a:r>
          </a:p>
          <a:p>
            <a:pPr>
              <a:buBlip>
                <a:blip r:embed="rId2"/>
              </a:buBlip>
              <a:defRPr/>
            </a:pPr>
            <a:r>
              <a:rPr lang="id-ID" altLang="en-US" sz="2500" b="1">
                <a:solidFill>
                  <a:srgbClr val="4E26CE"/>
                </a:solidFill>
                <a:latin typeface="Times New Roman" panose="02020603050405020304" pitchFamily="18" charset="0"/>
              </a:rPr>
              <a:t>Pada dasarnya, perkembangan kehidupan ekonomi pada masa Demokrasi Terpimpin merupakan pengembangan dari rencana-rencana pembangunan yang telah disusun di masa Demokrasi Parlementer.</a:t>
            </a:r>
          </a:p>
          <a:p>
            <a:pPr>
              <a:buBlip>
                <a:blip r:embed="rId2"/>
              </a:buBlip>
              <a:defRPr/>
            </a:pPr>
            <a:r>
              <a:rPr lang="id-ID" altLang="en-US" sz="2500" b="1">
                <a:solidFill>
                  <a:srgbClr val="4E26CE"/>
                </a:solidFill>
                <a:latin typeface="Times New Roman" panose="02020603050405020304" pitchFamily="18" charset="0"/>
              </a:rPr>
              <a:t>Pada tahun 1959, dibentuk </a:t>
            </a:r>
            <a:r>
              <a:rPr lang="id-ID" altLang="en-US" sz="2500" b="1">
                <a:solidFill>
                  <a:srgbClr val="DF5415"/>
                </a:solidFill>
                <a:latin typeface="Times New Roman" panose="02020603050405020304" pitchFamily="18" charset="0"/>
              </a:rPr>
              <a:t>Dewan Perancang Nasional</a:t>
            </a:r>
            <a:r>
              <a:rPr lang="id-ID" altLang="en-US" sz="2500" b="1">
                <a:solidFill>
                  <a:srgbClr val="4E26CE"/>
                </a:solidFill>
                <a:latin typeface="Times New Roman" panose="02020603050405020304" pitchFamily="18" charset="0"/>
              </a:rPr>
              <a:t> yang dipimpin oleh </a:t>
            </a:r>
            <a:r>
              <a:rPr lang="id-ID" altLang="en-US" sz="2500" b="1">
                <a:solidFill>
                  <a:srgbClr val="DF5415"/>
                </a:solidFill>
                <a:latin typeface="Times New Roman" panose="02020603050405020304" pitchFamily="18" charset="0"/>
              </a:rPr>
              <a:t>Muhammad Yamin</a:t>
            </a:r>
            <a:r>
              <a:rPr lang="id-ID" altLang="en-US" sz="2500" b="1">
                <a:solidFill>
                  <a:srgbClr val="4E26CE"/>
                </a:solidFill>
                <a:latin typeface="Times New Roman" panose="02020603050405020304" pitchFamily="18" charset="0"/>
              </a:rPr>
              <a:t>.</a:t>
            </a:r>
          </a:p>
          <a:p>
            <a:pPr>
              <a:buBlip>
                <a:blip r:embed="rId2"/>
              </a:buBlip>
              <a:defRPr/>
            </a:pPr>
            <a:r>
              <a:rPr lang="id-ID" altLang="en-US" sz="2500" b="1">
                <a:solidFill>
                  <a:srgbClr val="4E26CE"/>
                </a:solidFill>
                <a:latin typeface="Times New Roman" panose="02020603050405020304" pitchFamily="18" charset="0"/>
              </a:rPr>
              <a:t>26 Juli 1960, Dewan Perancang Nasional mengeluarkan Rancangan Dasar Undang-Undang Pembangunan Nasional Sementara Berencana Tahapan tahun 1961-1969 yang kemudian disahkan melalui TAP No. 2/ MPR/ 1960.</a:t>
            </a:r>
          </a:p>
          <a:p>
            <a:pPr>
              <a:buBlip>
                <a:blip r:embed="rId2"/>
              </a:buBlip>
              <a:defRPr/>
            </a:pPr>
            <a:endParaRPr lang="en-US" altLang="en-US" sz="2500" b="1">
              <a:solidFill>
                <a:srgbClr val="4E26CE"/>
              </a:solidFill>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24C4C96-1734-41E9-9495-F167728719BF}"/>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Ekonomi Indonesia di Masa Demokrasi Terpimpin</a:t>
            </a:r>
            <a:endParaRPr lang="en-US" altLang="en-US" sz="3200">
              <a:solidFill>
                <a:srgbClr val="A153A1"/>
              </a:solidFill>
              <a:latin typeface="Broadway BT" pitchFamily="82" charset="0"/>
            </a:endParaRPr>
          </a:p>
        </p:txBody>
      </p:sp>
      <p:sp>
        <p:nvSpPr>
          <p:cNvPr id="32771" name="Rectangle 3">
            <a:extLst>
              <a:ext uri="{FF2B5EF4-FFF2-40B4-BE49-F238E27FC236}">
                <a16:creationId xmlns:a16="http://schemas.microsoft.com/office/drawing/2014/main" id="{1C9F8E9A-D3D4-4050-8723-B366571BC221}"/>
              </a:ext>
            </a:extLst>
          </p:cNvPr>
          <p:cNvSpPr>
            <a:spLocks noGrp="1" noChangeArrowheads="1"/>
          </p:cNvSpPr>
          <p:nvPr>
            <p:ph idx="1"/>
          </p:nvPr>
        </p:nvSpPr>
        <p:spPr bwMode="auto">
          <a:xfrm>
            <a:off x="1730375" y="1600200"/>
            <a:ext cx="8686800" cy="5257800"/>
          </a:xfrm>
        </p:spPr>
        <p:txBody>
          <a:bodyPr wrap="square" numCol="1" anchor="t" anchorCtr="0" compatLnSpc="1">
            <a:prstTxWarp prst="textNoShape">
              <a:avLst/>
            </a:prstTxWarp>
          </a:bodyPr>
          <a:lstStyle/>
          <a:p>
            <a:pPr>
              <a:buClr>
                <a:srgbClr val="DF5415"/>
              </a:buClr>
              <a:buFont typeface="Wingdings" panose="05000000000000000000" pitchFamily="2" charset="2"/>
              <a:buChar char="q"/>
            </a:pPr>
            <a:r>
              <a:rPr lang="id-ID" altLang="en-US">
                <a:solidFill>
                  <a:srgbClr val="4E26CE"/>
                </a:solidFill>
              </a:rPr>
              <a:t>Kebijakan perekonomian pemerintah tahun 1959 dalam menghadapi tingginya inflasi, yaitu:</a:t>
            </a:r>
          </a:p>
          <a:p>
            <a:pPr lvl="1">
              <a:buFontTx/>
              <a:buBlip>
                <a:blip r:embed="rId2"/>
              </a:buBlip>
            </a:pPr>
            <a:r>
              <a:rPr lang="id-ID" altLang="en-US" b="1">
                <a:solidFill>
                  <a:srgbClr val="DF5415"/>
                </a:solidFill>
              </a:rPr>
              <a:t>Perpu No. 2/ 1959</a:t>
            </a:r>
            <a:r>
              <a:rPr lang="id-ID" altLang="en-US" b="1">
                <a:solidFill>
                  <a:srgbClr val="4E26CE"/>
                </a:solidFill>
              </a:rPr>
              <a:t>, yang bertujuan untuk mengurangi jumlah peredaraan uang di dalam negeri.</a:t>
            </a:r>
          </a:p>
          <a:p>
            <a:pPr lvl="1">
              <a:buFontTx/>
              <a:buBlip>
                <a:blip r:embed="rId2"/>
              </a:buBlip>
            </a:pPr>
            <a:r>
              <a:rPr lang="id-ID" altLang="en-US" b="1">
                <a:solidFill>
                  <a:srgbClr val="DF5415"/>
                </a:solidFill>
              </a:rPr>
              <a:t>Perpu No. 3/ 1959</a:t>
            </a:r>
            <a:r>
              <a:rPr lang="id-ID" altLang="en-US" b="1">
                <a:solidFill>
                  <a:srgbClr val="4E26CE"/>
                </a:solidFill>
              </a:rPr>
              <a:t>, yang menetapkan adanya pembekuan sebagian dari seluruh simpanan uang di bank-bank di seluruh Indonesia.</a:t>
            </a:r>
          </a:p>
          <a:p>
            <a:pPr lvl="1">
              <a:buFontTx/>
              <a:buBlip>
                <a:blip r:embed="rId2"/>
              </a:buBlip>
            </a:pPr>
            <a:r>
              <a:rPr lang="id-ID" altLang="en-US" b="1">
                <a:solidFill>
                  <a:srgbClr val="DF5415"/>
                </a:solidFill>
              </a:rPr>
              <a:t>Perpu No. 6/ 1959</a:t>
            </a:r>
            <a:r>
              <a:rPr lang="id-ID" altLang="en-US" b="1">
                <a:solidFill>
                  <a:srgbClr val="4E26CE"/>
                </a:solidFill>
              </a:rPr>
              <a:t>, yang menyatakan bahwa uang kertas Rp. 1.000 dan Rp 500 yang masih berlaku dan telah dikonversi menjadi Rp 100 dan Rp 50 harus segera ditukar dengan uang kertas yang baru sebelum 1 januari 1960.</a:t>
            </a:r>
            <a:endParaRPr lang="en-US" altLang="en-US" b="1">
              <a:solidFill>
                <a:srgbClr val="4E26C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4">
            <a:extLst>
              <a:ext uri="{FF2B5EF4-FFF2-40B4-BE49-F238E27FC236}">
                <a16:creationId xmlns:a16="http://schemas.microsoft.com/office/drawing/2014/main" id="{C2937F18-6A94-4C58-BCD6-BC8043020281}"/>
              </a:ext>
            </a:extLst>
          </p:cNvPr>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5664200" y="3429001"/>
            <a:ext cx="47371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8BA0EBA8-17DD-4CD7-B82A-BCA609D4BD83}"/>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Ekonomi Indonesia di Masa Demokrasi Terpimpin</a:t>
            </a:r>
            <a:endParaRPr lang="en-US" altLang="en-US" sz="3200">
              <a:solidFill>
                <a:srgbClr val="A153A1"/>
              </a:solidFill>
              <a:latin typeface="Broadway BT" pitchFamily="82" charset="0"/>
            </a:endParaRPr>
          </a:p>
        </p:txBody>
      </p:sp>
      <p:sp>
        <p:nvSpPr>
          <p:cNvPr id="33796" name="Rectangle 3">
            <a:extLst>
              <a:ext uri="{FF2B5EF4-FFF2-40B4-BE49-F238E27FC236}">
                <a16:creationId xmlns:a16="http://schemas.microsoft.com/office/drawing/2014/main" id="{E2CDB086-62B7-4844-8B51-BBA9F0644524}"/>
              </a:ext>
            </a:extLst>
          </p:cNvPr>
          <p:cNvSpPr>
            <a:spLocks noGrp="1" noChangeArrowheads="1"/>
          </p:cNvSpPr>
          <p:nvPr>
            <p:ph idx="1"/>
          </p:nvPr>
        </p:nvSpPr>
        <p:spPr bwMode="auto">
          <a:xfrm>
            <a:off x="1981200" y="1600201"/>
            <a:ext cx="8229600" cy="4924425"/>
          </a:xfrm>
        </p:spPr>
        <p:txBody>
          <a:bodyPr wrap="square" numCol="1" anchor="t" anchorCtr="0" compatLnSpc="1">
            <a:prstTxWarp prst="textNoShape">
              <a:avLst/>
            </a:prstTxWarp>
          </a:bodyPr>
          <a:lstStyle/>
          <a:p>
            <a:pPr>
              <a:buClr>
                <a:srgbClr val="DF5415"/>
              </a:buClr>
              <a:buFont typeface="Wingdings" panose="05000000000000000000" pitchFamily="2" charset="2"/>
              <a:buChar char="q"/>
            </a:pPr>
            <a:r>
              <a:rPr lang="id-ID" altLang="en-US">
                <a:solidFill>
                  <a:srgbClr val="4E26CE"/>
                </a:solidFill>
              </a:rPr>
              <a:t>Adanya proyek mercusuar </a:t>
            </a:r>
            <a:r>
              <a:rPr lang="id-ID" altLang="en-US">
                <a:solidFill>
                  <a:srgbClr val="DF5415"/>
                </a:solidFill>
              </a:rPr>
              <a:t>GANEFO</a:t>
            </a:r>
            <a:r>
              <a:rPr lang="id-ID" altLang="en-US">
                <a:solidFill>
                  <a:srgbClr val="4E26CE"/>
                </a:solidFill>
              </a:rPr>
              <a:t> (Games of the New Emerging Forces) dan </a:t>
            </a:r>
            <a:r>
              <a:rPr lang="id-ID" altLang="en-US">
                <a:solidFill>
                  <a:srgbClr val="DF5415"/>
                </a:solidFill>
              </a:rPr>
              <a:t>CONEFO</a:t>
            </a:r>
            <a:r>
              <a:rPr lang="id-ID" altLang="en-US">
                <a:solidFill>
                  <a:srgbClr val="4E26CE"/>
                </a:solidFill>
              </a:rPr>
              <a:t> (Conference of the Emerging Forces) juga menjadi penghambat pembangunan ekonomi dan moneter Indonesia.</a:t>
            </a:r>
          </a:p>
          <a:p>
            <a:pPr>
              <a:buClr>
                <a:srgbClr val="DF5415"/>
              </a:buClr>
              <a:buFont typeface="Wingdings" panose="05000000000000000000" pitchFamily="2" charset="2"/>
              <a:buChar char="q"/>
            </a:pPr>
            <a:r>
              <a:rPr lang="id-ID" altLang="en-US">
                <a:solidFill>
                  <a:srgbClr val="4E26CE"/>
                </a:solidFill>
              </a:rPr>
              <a:t>Pada tahun 1965, inflasi tidak dapat dihindarkan, harga-harga dalam negeri naik menjadi </a:t>
            </a:r>
            <a:r>
              <a:rPr lang="id-ID" altLang="en-US">
                <a:solidFill>
                  <a:srgbClr val="DF5415"/>
                </a:solidFill>
              </a:rPr>
              <a:t>200 % - 300 %,</a:t>
            </a:r>
            <a:r>
              <a:rPr lang="id-ID" altLang="en-US">
                <a:solidFill>
                  <a:srgbClr val="4E26CE"/>
                </a:solidFill>
              </a:rPr>
              <a:t> saldo negatif neraca negara sebesar </a:t>
            </a:r>
            <a:r>
              <a:rPr lang="id-ID" altLang="en-US">
                <a:solidFill>
                  <a:srgbClr val="DF5415"/>
                </a:solidFill>
              </a:rPr>
              <a:t>US$ 3 juta</a:t>
            </a:r>
            <a:r>
              <a:rPr lang="id-ID" altLang="en-US">
                <a:solidFill>
                  <a:srgbClr val="4E26CE"/>
                </a:solidFill>
              </a:rPr>
              <a:t> karena kehabisan cadangan emas dan devisanya.</a:t>
            </a:r>
          </a:p>
          <a:p>
            <a:pPr>
              <a:buClr>
                <a:srgbClr val="DF5415"/>
              </a:buClr>
              <a:buFont typeface="Wingdings" panose="05000000000000000000" pitchFamily="2" charset="2"/>
              <a:buChar char="q"/>
            </a:pPr>
            <a:endParaRPr lang="en-US" altLang="en-US">
              <a:solidFill>
                <a:srgbClr val="4E26C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F91378-9987-4CA8-B01C-916B37AC12A8}"/>
              </a:ext>
            </a:extLst>
          </p:cNvPr>
          <p:cNvSpPr>
            <a:spLocks noGrp="1" noChangeArrowheads="1"/>
          </p:cNvSpPr>
          <p:nvPr>
            <p:ph type="title"/>
          </p:nvPr>
        </p:nvSpPr>
        <p:spPr>
          <a:xfrm>
            <a:off x="1774825" y="274638"/>
            <a:ext cx="8642350" cy="1143000"/>
          </a:xfrm>
        </p:spPr>
        <p:txBody>
          <a:bodyPr rtlCol="0">
            <a:normAutofit fontScale="90000"/>
          </a:bodyPr>
          <a:lstStyle/>
          <a:p>
            <a:pPr>
              <a:defRPr/>
            </a:pPr>
            <a:r>
              <a:rPr lang="id-ID" altLang="en-US" b="1">
                <a:latin typeface="Georgia" panose="02040502050405020303" pitchFamily="18" charset="0"/>
              </a:rPr>
              <a:t>Kabinet Natsir</a:t>
            </a:r>
            <a:r>
              <a:rPr lang="id-ID" altLang="en-US" sz="4000"/>
              <a:t> </a:t>
            </a:r>
            <a:br>
              <a:rPr lang="id-ID" altLang="en-US" sz="4000"/>
            </a:br>
            <a:r>
              <a:rPr lang="id-ID" altLang="en-US" sz="4000" b="1"/>
              <a:t>(6 September 1950 – 18 April 1951)</a:t>
            </a:r>
            <a:endParaRPr lang="en-US" altLang="en-US" sz="4000" b="1"/>
          </a:p>
        </p:txBody>
      </p:sp>
      <p:sp>
        <p:nvSpPr>
          <p:cNvPr id="5123" name="Rectangle 3">
            <a:extLst>
              <a:ext uri="{FF2B5EF4-FFF2-40B4-BE49-F238E27FC236}">
                <a16:creationId xmlns:a16="http://schemas.microsoft.com/office/drawing/2014/main" id="{68DB546B-B1D5-4661-B938-8C39BE5735EB}"/>
              </a:ext>
            </a:extLst>
          </p:cNvPr>
          <p:cNvSpPr>
            <a:spLocks noGrp="1" noChangeArrowheads="1"/>
          </p:cNvSpPr>
          <p:nvPr>
            <p:ph idx="1"/>
          </p:nvPr>
        </p:nvSpPr>
        <p:spPr/>
        <p:txBody>
          <a:bodyPr>
            <a:normAutofit/>
          </a:bodyPr>
          <a:lstStyle/>
          <a:p>
            <a:pPr>
              <a:buNone/>
              <a:defRPr/>
            </a:pPr>
            <a:r>
              <a:rPr lang="id-ID" altLang="en-US" b="1"/>
              <a:t>Program-Program Utama Kabinet Natsir:</a:t>
            </a:r>
          </a:p>
          <a:p>
            <a:pPr>
              <a:defRPr/>
            </a:pPr>
            <a:r>
              <a:rPr lang="id-ID" altLang="en-US" sz="2400" b="1">
                <a:latin typeface="Bookman Old Style" panose="02050604050505020204" pitchFamily="18" charset="0"/>
              </a:rPr>
              <a:t>Mengintensifkan usaha untuk meningkatkan keamanan dan ketertiban</a:t>
            </a:r>
          </a:p>
          <a:p>
            <a:pPr>
              <a:defRPr/>
            </a:pPr>
            <a:r>
              <a:rPr lang="id-ID" altLang="en-US" sz="2400" b="1">
                <a:latin typeface="Bookman Old Style" panose="02050604050505020204" pitchFamily="18" charset="0"/>
              </a:rPr>
              <a:t>Menguatkan konsolidasi, serta penyempurnaan struktur dan susunan pemerintahan</a:t>
            </a:r>
          </a:p>
          <a:p>
            <a:pPr>
              <a:defRPr/>
            </a:pPr>
            <a:r>
              <a:rPr lang="id-ID" altLang="en-US" sz="2400" b="1">
                <a:latin typeface="Bookman Old Style" panose="02050604050505020204" pitchFamily="18" charset="0"/>
              </a:rPr>
              <a:t>Menyelesaikan proses penyempurnaan Angkatan Perang</a:t>
            </a:r>
          </a:p>
          <a:p>
            <a:pPr>
              <a:defRPr/>
            </a:pPr>
            <a:r>
              <a:rPr lang="id-ID" altLang="en-US" sz="2400" b="1">
                <a:latin typeface="Bookman Old Style" panose="02050604050505020204" pitchFamily="18" charset="0"/>
              </a:rPr>
              <a:t>Memperjuangkan penyelesaian masalah Irian Barat</a:t>
            </a:r>
          </a:p>
          <a:p>
            <a:pPr>
              <a:defRPr/>
            </a:pPr>
            <a:r>
              <a:rPr lang="id-ID" altLang="en-US" sz="2400" b="1">
                <a:latin typeface="Bookman Old Style" panose="02050604050505020204" pitchFamily="18" charset="0"/>
              </a:rPr>
              <a:t>Memusatkan perhatian pada penguatan sistem ekonomi rakyat sebagai fondasi dalam menopang ekonomi nasional.</a:t>
            </a:r>
            <a:endParaRPr lang="en-US" altLang="en-US" sz="2400" b="1">
              <a:latin typeface="Bookman Old Style" panose="0205060405050502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4DBA73C-14CC-4D6D-B752-0DBB2BCD3387}"/>
              </a:ext>
            </a:extLst>
          </p:cNvPr>
          <p:cNvSpPr>
            <a:spLocks noGrp="1" noChangeArrowheads="1"/>
          </p:cNvSpPr>
          <p:nvPr>
            <p:ph type="title"/>
          </p:nvPr>
        </p:nvSpPr>
        <p:spPr/>
        <p:txBody>
          <a:bodyPr/>
          <a:lstStyle/>
          <a:p>
            <a:r>
              <a:rPr lang="id-ID" altLang="en-US" sz="3200">
                <a:solidFill>
                  <a:srgbClr val="A153A1"/>
                </a:solidFill>
                <a:latin typeface="Broadway BT" pitchFamily="82" charset="0"/>
              </a:rPr>
              <a:t>Kehidupan Ekonomi Indonesia di Masa Demokrasi Terpimpin</a:t>
            </a:r>
            <a:endParaRPr lang="en-US" altLang="en-US" sz="3200">
              <a:solidFill>
                <a:srgbClr val="A153A1"/>
              </a:solidFill>
              <a:latin typeface="Broadway BT" pitchFamily="82" charset="0"/>
            </a:endParaRPr>
          </a:p>
        </p:txBody>
      </p:sp>
      <p:sp>
        <p:nvSpPr>
          <p:cNvPr id="34819" name="Rectangle 3">
            <a:extLst>
              <a:ext uri="{FF2B5EF4-FFF2-40B4-BE49-F238E27FC236}">
                <a16:creationId xmlns:a16="http://schemas.microsoft.com/office/drawing/2014/main" id="{BBEECEA8-1423-44BC-896F-58ED82CC8E9B}"/>
              </a:ext>
            </a:extLst>
          </p:cNvPr>
          <p:cNvSpPr>
            <a:spLocks noGrp="1" noChangeArrowheads="1"/>
          </p:cNvSpPr>
          <p:nvPr>
            <p:ph idx="1"/>
          </p:nvPr>
        </p:nvSpPr>
        <p:spPr bwMode="auto">
          <a:xfrm>
            <a:off x="1981201" y="1600200"/>
            <a:ext cx="8435975" cy="4997450"/>
          </a:xfrm>
        </p:spPr>
        <p:txBody>
          <a:bodyPr wrap="square" numCol="1" anchor="t" anchorCtr="0" compatLnSpc="1">
            <a:prstTxWarp prst="textNoShape">
              <a:avLst/>
            </a:prstTxWarp>
          </a:bodyPr>
          <a:lstStyle/>
          <a:p>
            <a:pPr marL="609600" indent="-609600">
              <a:buClr>
                <a:srgbClr val="156D30"/>
              </a:buClr>
              <a:buFont typeface="Wingdings" panose="05000000000000000000" pitchFamily="2" charset="2"/>
              <a:buChar char="v"/>
            </a:pPr>
            <a:r>
              <a:rPr lang="id-ID" altLang="en-US">
                <a:solidFill>
                  <a:srgbClr val="4E26CE"/>
                </a:solidFill>
              </a:rPr>
              <a:t>1963, Dewan Perancang Nasional berubah menjadi </a:t>
            </a:r>
            <a:r>
              <a:rPr lang="id-ID" altLang="en-US">
                <a:solidFill>
                  <a:srgbClr val="DF5415"/>
                </a:solidFill>
              </a:rPr>
              <a:t>Badan Perancang Pembangunan Nasional (Bappenas)</a:t>
            </a:r>
            <a:r>
              <a:rPr lang="id-ID" altLang="en-US">
                <a:solidFill>
                  <a:srgbClr val="4E26CE"/>
                </a:solidFill>
              </a:rPr>
              <a:t> dengan dipimpin langsung Presiden Soekarno.</a:t>
            </a:r>
          </a:p>
          <a:p>
            <a:pPr marL="609600" indent="-609600">
              <a:buClr>
                <a:srgbClr val="156D30"/>
              </a:buClr>
              <a:buFont typeface="Wingdings" panose="05000000000000000000" pitchFamily="2" charset="2"/>
              <a:buChar char="v"/>
            </a:pPr>
            <a:r>
              <a:rPr lang="id-ID" altLang="en-US">
                <a:solidFill>
                  <a:srgbClr val="4E26CE"/>
                </a:solidFill>
              </a:rPr>
              <a:t>Pemerintah juga mengeluarkan berbagai kebijakan sebagai berikut:</a:t>
            </a:r>
          </a:p>
          <a:p>
            <a:pPr marL="990600" lvl="1" indent="-533400">
              <a:buFontTx/>
              <a:buAutoNum type="arabicPeriod"/>
            </a:pPr>
            <a:r>
              <a:rPr lang="id-ID" altLang="en-US" sz="2600" b="1">
                <a:solidFill>
                  <a:srgbClr val="DF5415"/>
                </a:solidFill>
                <a:latin typeface="Times New Roman" panose="02020603050405020304" pitchFamily="18" charset="0"/>
              </a:rPr>
              <a:t>Penetapan Presiden No. 7/ 1965, tentang pendirian Bank Tunggal Milik Negara.</a:t>
            </a:r>
          </a:p>
          <a:p>
            <a:pPr marL="990600" lvl="1" indent="-533400">
              <a:buFontTx/>
              <a:buAutoNum type="arabicPeriod"/>
            </a:pPr>
            <a:r>
              <a:rPr lang="id-ID" altLang="en-US" sz="2600" b="1">
                <a:solidFill>
                  <a:srgbClr val="DF5415"/>
                </a:solidFill>
                <a:latin typeface="Times New Roman" panose="02020603050405020304" pitchFamily="18" charset="0"/>
              </a:rPr>
              <a:t>Penetapan Presiden No. 27/ 1965, tentang pengeluaran uang rupiah baru yang nilainya 1000 kali dari uang rupiah lama. </a:t>
            </a:r>
            <a:endParaRPr lang="en-US" altLang="en-US" sz="2600" b="1">
              <a:solidFill>
                <a:srgbClr val="DF5415"/>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0B0D21B-13CD-4499-A90A-D8A1F7E7A268}"/>
              </a:ext>
            </a:extLst>
          </p:cNvPr>
          <p:cNvSpPr>
            <a:spLocks noGrp="1" noChangeArrowheads="1"/>
          </p:cNvSpPr>
          <p:nvPr>
            <p:ph type="title"/>
          </p:nvPr>
        </p:nvSpPr>
        <p:spPr>
          <a:xfrm>
            <a:off x="2135189" y="476250"/>
            <a:ext cx="7850187" cy="1657350"/>
          </a:xfrm>
          <a:ln>
            <a:solidFill>
              <a:srgbClr val="156D30"/>
            </a:solidFill>
            <a:miter lim="800000"/>
            <a:headEnd/>
            <a:tailEnd/>
          </a:ln>
        </p:spPr>
        <p:txBody>
          <a:bodyPr rtlCol="0">
            <a:normAutofit/>
          </a:bodyPr>
          <a:lstStyle/>
          <a:p>
            <a:pPr marL="838200" indent="-838200">
              <a:defRPr/>
            </a:pPr>
            <a:r>
              <a:rPr lang="id-ID" altLang="en-US" sz="3600">
                <a:solidFill>
                  <a:srgbClr val="A153A1"/>
                </a:solidFill>
                <a:latin typeface="Broadway BT" panose="04040905080B02020502" pitchFamily="82" charset="0"/>
              </a:rPr>
              <a:t>     </a:t>
            </a:r>
            <a:r>
              <a:rPr lang="id-ID" altLang="en-US" sz="4000" b="1">
                <a:solidFill>
                  <a:srgbClr val="A153A1"/>
                </a:solidFill>
                <a:latin typeface="Broadway BT" panose="04040905080B02020502" pitchFamily="82" charset="0"/>
              </a:rPr>
              <a:t>Perubahan Sosial dan Budaya Bangsa Indonesia</a:t>
            </a:r>
            <a:endParaRPr lang="en-US" altLang="en-US" sz="4000" b="1">
              <a:solidFill>
                <a:srgbClr val="A153A1"/>
              </a:solidFill>
              <a:latin typeface="Broadway BT" panose="04040905080B02020502" pitchFamily="82" charset="0"/>
            </a:endParaRPr>
          </a:p>
        </p:txBody>
      </p:sp>
      <p:sp>
        <p:nvSpPr>
          <p:cNvPr id="35843" name="Rectangle 3">
            <a:extLst>
              <a:ext uri="{FF2B5EF4-FFF2-40B4-BE49-F238E27FC236}">
                <a16:creationId xmlns:a16="http://schemas.microsoft.com/office/drawing/2014/main" id="{DE3EEFD9-3F4B-4C1D-92AC-50C5F5059104}"/>
              </a:ext>
            </a:extLst>
          </p:cNvPr>
          <p:cNvSpPr>
            <a:spLocks noGrp="1" noChangeArrowheads="1"/>
          </p:cNvSpPr>
          <p:nvPr>
            <p:ph idx="1"/>
          </p:nvPr>
        </p:nvSpPr>
        <p:spPr bwMode="auto">
          <a:xfrm>
            <a:off x="5375275" y="2708275"/>
            <a:ext cx="4751388" cy="2336800"/>
          </a:xfrm>
        </p:spPr>
        <p:txBody>
          <a:bodyPr wrap="square" numCol="1" anchor="t" anchorCtr="0" compatLnSpc="1">
            <a:prstTxWarp prst="textNoShape">
              <a:avLst/>
            </a:prstTxWarp>
          </a:bodyPr>
          <a:lstStyle/>
          <a:p>
            <a:pPr>
              <a:buFontTx/>
              <a:buBlip>
                <a:blip r:embed="rId2"/>
              </a:buBlip>
            </a:pPr>
            <a:r>
              <a:rPr lang="id-ID" altLang="en-US" sz="4000" b="1">
                <a:solidFill>
                  <a:srgbClr val="167A8E"/>
                </a:solidFill>
                <a:latin typeface="Calligraph421 BT" pitchFamily="66" charset="0"/>
              </a:rPr>
              <a:t>Periode 1945-an</a:t>
            </a:r>
          </a:p>
          <a:p>
            <a:pPr>
              <a:buFontTx/>
              <a:buBlip>
                <a:blip r:embed="rId2"/>
              </a:buBlip>
            </a:pPr>
            <a:r>
              <a:rPr lang="id-ID" altLang="en-US" sz="4000" b="1">
                <a:solidFill>
                  <a:srgbClr val="167A8E"/>
                </a:solidFill>
                <a:latin typeface="Calligraph421 BT" pitchFamily="66" charset="0"/>
              </a:rPr>
              <a:t>Periode 1950-an</a:t>
            </a:r>
          </a:p>
          <a:p>
            <a:pPr>
              <a:buFontTx/>
              <a:buBlip>
                <a:blip r:embed="rId2"/>
              </a:buBlip>
            </a:pPr>
            <a:r>
              <a:rPr lang="id-ID" altLang="en-US" sz="4000" b="1">
                <a:solidFill>
                  <a:srgbClr val="167A8E"/>
                </a:solidFill>
                <a:latin typeface="Calligraph421 BT" pitchFamily="66" charset="0"/>
              </a:rPr>
              <a:t>Periode 1960-an</a:t>
            </a:r>
          </a:p>
          <a:p>
            <a:endParaRPr lang="en-US" altLang="en-US" sz="4000" b="1">
              <a:solidFill>
                <a:srgbClr val="167A8E"/>
              </a:solidFill>
              <a:latin typeface="Calligraph421 BT" pitchFamily="66" charset="0"/>
            </a:endParaRPr>
          </a:p>
        </p:txBody>
      </p:sp>
      <p:pic>
        <p:nvPicPr>
          <p:cNvPr id="35844" name="Picture 4" descr="4">
            <a:extLst>
              <a:ext uri="{FF2B5EF4-FFF2-40B4-BE49-F238E27FC236}">
                <a16:creationId xmlns:a16="http://schemas.microsoft.com/office/drawing/2014/main" id="{A2C9B4AF-2C2B-4D39-885C-4AD05EFEE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3860801"/>
            <a:ext cx="35274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CF596EC-CB5A-480C-BB22-86AF97EC9A2C}"/>
              </a:ext>
            </a:extLst>
          </p:cNvPr>
          <p:cNvSpPr>
            <a:spLocks noGrp="1" noChangeArrowheads="1"/>
          </p:cNvSpPr>
          <p:nvPr>
            <p:ph type="title"/>
          </p:nvPr>
        </p:nvSpPr>
        <p:spPr>
          <a:xfrm>
            <a:off x="1981200" y="274639"/>
            <a:ext cx="8229600" cy="706437"/>
          </a:xfrm>
        </p:spPr>
        <p:txBody>
          <a:bodyPr/>
          <a:lstStyle/>
          <a:p>
            <a:r>
              <a:rPr lang="id-ID" altLang="en-US" sz="4000" b="1">
                <a:solidFill>
                  <a:srgbClr val="167A8E"/>
                </a:solidFill>
                <a:latin typeface="Calligraph421 BT" pitchFamily="66" charset="0"/>
              </a:rPr>
              <a:t>Periode 1945-an</a:t>
            </a:r>
            <a:endParaRPr lang="en-US" altLang="en-US" sz="4000" b="1">
              <a:solidFill>
                <a:srgbClr val="167A8E"/>
              </a:solidFill>
              <a:latin typeface="Calligraph421 BT" pitchFamily="66" charset="0"/>
            </a:endParaRPr>
          </a:p>
        </p:txBody>
      </p:sp>
      <p:graphicFrame>
        <p:nvGraphicFramePr>
          <p:cNvPr id="46129" name="Group 49">
            <a:extLst>
              <a:ext uri="{FF2B5EF4-FFF2-40B4-BE49-F238E27FC236}">
                <a16:creationId xmlns:a16="http://schemas.microsoft.com/office/drawing/2014/main" id="{4A687206-18F8-4AE9-9C35-67800F2AB25E}"/>
              </a:ext>
            </a:extLst>
          </p:cNvPr>
          <p:cNvGraphicFramePr>
            <a:graphicFrameLocks noGrp="1"/>
          </p:cNvGraphicFramePr>
          <p:nvPr>
            <p:ph sz="half" idx="2"/>
            <p:extLst>
              <p:ext uri="{D42A27DB-BD31-4B8C-83A1-F6EECF244321}">
                <p14:modId xmlns:p14="http://schemas.microsoft.com/office/powerpoint/2010/main" val="3923267559"/>
              </p:ext>
            </p:extLst>
          </p:nvPr>
        </p:nvGraphicFramePr>
        <p:xfrm>
          <a:off x="1703388" y="1196976"/>
          <a:ext cx="8820150" cy="5426075"/>
        </p:xfrm>
        <a:graphic>
          <a:graphicData uri="http://schemas.openxmlformats.org/drawingml/2006/table">
            <a:tbl>
              <a:tblPr/>
              <a:tblGrid>
                <a:gridCol w="2300287">
                  <a:extLst>
                    <a:ext uri="{9D8B030D-6E8A-4147-A177-3AD203B41FA5}">
                      <a16:colId xmlns:a16="http://schemas.microsoft.com/office/drawing/2014/main" val="20000"/>
                    </a:ext>
                  </a:extLst>
                </a:gridCol>
                <a:gridCol w="6519863">
                  <a:extLst>
                    <a:ext uri="{9D8B030D-6E8A-4147-A177-3AD203B41FA5}">
                      <a16:colId xmlns:a16="http://schemas.microsoft.com/office/drawing/2014/main" val="20001"/>
                    </a:ext>
                  </a:extLst>
                </a:gridCol>
              </a:tblGrid>
              <a:tr h="1676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tx1"/>
                          </a:solidFill>
                          <a:effectLst/>
                          <a:latin typeface="Arial" charset="0"/>
                        </a:rPr>
                        <a:t>Wanita</a:t>
                      </a:r>
                      <a:endParaRPr kumimoji="0" lang="en-US" sz="2800" b="0" i="0" u="none" strike="noStrike" cap="none" normalizeH="0" baseline="0">
                        <a:ln>
                          <a:noFill/>
                        </a:ln>
                        <a:solidFill>
                          <a:schemeClr val="tx1"/>
                        </a:solidFill>
                        <a:effectLst/>
                        <a:latin typeface="Arial" charset="0"/>
                      </a:endParaRPr>
                    </a:p>
                  </a:txBody>
                  <a:tcPr marT="45725" marB="45725" horzOverflow="overflow">
                    <a:lnL w="57150" cap="flat" cmpd="sng" algn="ctr">
                      <a:solidFill>
                        <a:srgbClr val="2F9D59"/>
                      </a:solidFill>
                      <a:prstDash val="solid"/>
                      <a:round/>
                      <a:headEnd type="none" w="med" len="med"/>
                      <a:tailEnd type="none" w="med" len="med"/>
                    </a:lnL>
                    <a:lnR w="57150" cap="flat" cmpd="sng" algn="ctr">
                      <a:solidFill>
                        <a:srgbClr val="2F9D59"/>
                      </a:solidFill>
                      <a:prstDash val="solid"/>
                      <a:round/>
                      <a:headEnd type="none" w="med" len="med"/>
                      <a:tailEnd type="none" w="med" len="med"/>
                    </a:lnR>
                    <a:lnT w="57150" cap="flat" cmpd="sng" algn="ctr">
                      <a:solidFill>
                        <a:srgbClr val="2F9D59"/>
                      </a:solidFill>
                      <a:prstDash val="solid"/>
                      <a:round/>
                      <a:headEnd type="none" w="med" len="med"/>
                      <a:tailEnd type="none" w="med" len="med"/>
                    </a:lnT>
                    <a:lnB w="57150" cap="flat" cmpd="sng" algn="ctr">
                      <a:solidFill>
                        <a:srgbClr val="2F9D59"/>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600" b="1" i="0" u="none" strike="noStrike" cap="none" normalizeH="0" baseline="0" dirty="0">
                          <a:ln>
                            <a:noFill/>
                          </a:ln>
                          <a:solidFill>
                            <a:schemeClr val="tx1"/>
                          </a:solidFill>
                          <a:effectLst/>
                          <a:latin typeface="Times New Roman" pitchFamily="18" charset="0"/>
                        </a:rPr>
                        <a:t>24-26 Februari 1945, di Solo diadakan konferensi kaum wanita yang menghasilkan pendirian KOWANI (Kongres Wanita Indonesia).</a:t>
                      </a:r>
                      <a:endParaRPr kumimoji="0" lang="en-US" sz="2600" b="1" i="0" u="none" strike="noStrike" cap="none" normalizeH="0" baseline="0" dirty="0">
                        <a:ln>
                          <a:noFill/>
                        </a:ln>
                        <a:solidFill>
                          <a:schemeClr val="tx1"/>
                        </a:solidFill>
                        <a:effectLst/>
                        <a:latin typeface="Times New Roman" pitchFamily="18" charset="0"/>
                      </a:endParaRPr>
                    </a:p>
                  </a:txBody>
                  <a:tcPr marT="45725" marB="45725" horzOverflow="overflow">
                    <a:lnL w="57150" cap="flat" cmpd="sng" algn="ctr">
                      <a:solidFill>
                        <a:srgbClr val="2F9D59"/>
                      </a:solidFill>
                      <a:prstDash val="solid"/>
                      <a:round/>
                      <a:headEnd type="none" w="med" len="med"/>
                      <a:tailEnd type="none" w="med" len="med"/>
                    </a:lnL>
                    <a:lnR w="57150" cap="flat" cmpd="sng" algn="ctr">
                      <a:solidFill>
                        <a:srgbClr val="2F9D59"/>
                      </a:solidFill>
                      <a:prstDash val="solid"/>
                      <a:round/>
                      <a:headEnd type="none" w="med" len="med"/>
                      <a:tailEnd type="none" w="med" len="med"/>
                    </a:lnR>
                    <a:lnT w="57150" cap="flat" cmpd="sng" algn="ctr">
                      <a:solidFill>
                        <a:srgbClr val="2F9D59"/>
                      </a:solidFill>
                      <a:prstDash val="solid"/>
                      <a:round/>
                      <a:headEnd type="none" w="med" len="med"/>
                      <a:tailEnd type="none" w="med" len="med"/>
                    </a:lnT>
                    <a:lnB w="57150" cap="flat" cmpd="sng" algn="ctr">
                      <a:solidFill>
                        <a:srgbClr val="2F9D59"/>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676596">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tx1"/>
                          </a:solidFill>
                          <a:effectLst/>
                          <a:latin typeface="Arial" charset="0"/>
                        </a:rPr>
                        <a:t>Pendidikan</a:t>
                      </a:r>
                      <a:endParaRPr kumimoji="0" lang="en-US" sz="2800" b="0" i="0" u="none" strike="noStrike" cap="none" normalizeH="0" baseline="0">
                        <a:ln>
                          <a:noFill/>
                        </a:ln>
                        <a:solidFill>
                          <a:schemeClr val="tx1"/>
                        </a:solidFill>
                        <a:effectLst/>
                        <a:latin typeface="Arial" charset="0"/>
                      </a:endParaRPr>
                    </a:p>
                  </a:txBody>
                  <a:tcPr marT="45725" marB="45725" horzOverflow="overflow">
                    <a:lnL w="57150" cap="flat" cmpd="sng" algn="ctr">
                      <a:solidFill>
                        <a:srgbClr val="2F9D59"/>
                      </a:solidFill>
                      <a:prstDash val="solid"/>
                      <a:round/>
                      <a:headEnd type="none" w="med" len="med"/>
                      <a:tailEnd type="none" w="med" len="med"/>
                    </a:lnL>
                    <a:lnR w="57150" cap="flat" cmpd="sng" algn="ctr">
                      <a:solidFill>
                        <a:srgbClr val="2F9D59"/>
                      </a:solidFill>
                      <a:prstDash val="solid"/>
                      <a:round/>
                      <a:headEnd type="none" w="med" len="med"/>
                      <a:tailEnd type="none" w="med" len="med"/>
                    </a:lnR>
                    <a:lnT w="57150" cap="flat" cmpd="sng" algn="ctr">
                      <a:solidFill>
                        <a:srgbClr val="2F9D59"/>
                      </a:solidFill>
                      <a:prstDash val="solid"/>
                      <a:round/>
                      <a:headEnd type="none" w="med" len="med"/>
                      <a:tailEnd type="none" w="med" len="med"/>
                    </a:lnT>
                    <a:lnB w="57150" cap="flat" cmpd="sng" algn="ctr">
                      <a:solidFill>
                        <a:srgbClr val="2F9D59"/>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600" b="1" i="0" u="none" strike="noStrike" cap="none" normalizeH="0" baseline="0" dirty="0">
                          <a:ln>
                            <a:noFill/>
                          </a:ln>
                          <a:solidFill>
                            <a:schemeClr val="tx1"/>
                          </a:solidFill>
                          <a:effectLst/>
                          <a:latin typeface="Times New Roman" pitchFamily="18" charset="0"/>
                        </a:rPr>
                        <a:t>27 Desember 1945, dibentuk Panitia Penyelidik Pengajaran yang bertugas meneliti dan merumuskan masalah-masalah pengajaran dan pendidikan.</a:t>
                      </a:r>
                      <a:endParaRPr kumimoji="0" lang="en-US" sz="2600" b="1" i="0" u="none" strike="noStrike" cap="none" normalizeH="0" baseline="0" dirty="0">
                        <a:ln>
                          <a:noFill/>
                        </a:ln>
                        <a:solidFill>
                          <a:schemeClr val="tx1"/>
                        </a:solidFill>
                        <a:effectLst/>
                        <a:latin typeface="Times New Roman" pitchFamily="18" charset="0"/>
                      </a:endParaRPr>
                    </a:p>
                  </a:txBody>
                  <a:tcPr marT="45725" marB="45725" horzOverflow="overflow">
                    <a:lnL w="57150" cap="flat" cmpd="sng" algn="ctr">
                      <a:solidFill>
                        <a:srgbClr val="2F9D59"/>
                      </a:solidFill>
                      <a:prstDash val="solid"/>
                      <a:round/>
                      <a:headEnd type="none" w="med" len="med"/>
                      <a:tailEnd type="none" w="med" len="med"/>
                    </a:lnL>
                    <a:lnR w="57150" cap="flat" cmpd="sng" algn="ctr">
                      <a:solidFill>
                        <a:srgbClr val="2F9D59"/>
                      </a:solidFill>
                      <a:prstDash val="solid"/>
                      <a:round/>
                      <a:headEnd type="none" w="med" len="med"/>
                      <a:tailEnd type="none" w="med" len="med"/>
                    </a:lnR>
                    <a:lnT w="57150" cap="flat" cmpd="sng" algn="ctr">
                      <a:solidFill>
                        <a:srgbClr val="2F9D59"/>
                      </a:solidFill>
                      <a:prstDash val="solid"/>
                      <a:round/>
                      <a:headEnd type="none" w="med" len="med"/>
                      <a:tailEnd type="none" w="med" len="med"/>
                    </a:lnT>
                    <a:lnB w="57150" cap="flat" cmpd="sng" algn="ctr">
                      <a:solidFill>
                        <a:srgbClr val="2F9D59"/>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207288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600" b="1" i="0" u="none" strike="noStrike" cap="none" normalizeH="0" baseline="0" dirty="0">
                          <a:ln>
                            <a:noFill/>
                          </a:ln>
                          <a:solidFill>
                            <a:schemeClr val="tx1"/>
                          </a:solidFill>
                          <a:effectLst/>
                          <a:latin typeface="Times New Roman" pitchFamily="18" charset="0"/>
                        </a:rPr>
                        <a:t>16 Juni 1947, Menteri PP dan K, Mr. R. Suwandi membentuk Komisi Bahasa yang tugasnya antara lain menyederhanakan ejaan yang sudah dilakukan </a:t>
                      </a:r>
                      <a:r>
                        <a:rPr kumimoji="0" lang="id-ID" sz="2600" b="1" i="0" u="none" strike="noStrike" cap="none" normalizeH="0" baseline="0" dirty="0" err="1">
                          <a:ln>
                            <a:noFill/>
                          </a:ln>
                          <a:solidFill>
                            <a:schemeClr val="tx1"/>
                          </a:solidFill>
                          <a:effectLst/>
                          <a:latin typeface="Times New Roman" pitchFamily="18" charset="0"/>
                        </a:rPr>
                        <a:t>Ophuyzen</a:t>
                      </a:r>
                      <a:r>
                        <a:rPr kumimoji="0" lang="id-ID" sz="2600" b="1" i="0" u="none" strike="noStrike" cap="none" normalizeH="0" baseline="0" dirty="0">
                          <a:ln>
                            <a:noFill/>
                          </a:ln>
                          <a:solidFill>
                            <a:schemeClr val="tx1"/>
                          </a:solidFill>
                          <a:effectLst/>
                          <a:latin typeface="Times New Roman" pitchFamily="18" charset="0"/>
                        </a:rPr>
                        <a:t> pada tahun 1901.</a:t>
                      </a:r>
                      <a:endParaRPr kumimoji="0" lang="en-US" sz="2600" b="1" i="0" u="none" strike="noStrike" cap="none" normalizeH="0" baseline="0" dirty="0">
                        <a:ln>
                          <a:noFill/>
                        </a:ln>
                        <a:solidFill>
                          <a:schemeClr val="tx1"/>
                        </a:solidFill>
                        <a:effectLst/>
                        <a:latin typeface="Times New Roman" pitchFamily="18" charset="0"/>
                      </a:endParaRPr>
                    </a:p>
                  </a:txBody>
                  <a:tcPr marT="45725" marB="45725" horzOverflow="overflow">
                    <a:lnL w="57150" cap="flat" cmpd="sng" algn="ctr">
                      <a:solidFill>
                        <a:srgbClr val="2F9D59"/>
                      </a:solidFill>
                      <a:prstDash val="solid"/>
                      <a:round/>
                      <a:headEnd type="none" w="med" len="med"/>
                      <a:tailEnd type="none" w="med" len="med"/>
                    </a:lnL>
                    <a:lnR w="57150" cap="flat" cmpd="sng" algn="ctr">
                      <a:solidFill>
                        <a:srgbClr val="2F9D59"/>
                      </a:solidFill>
                      <a:prstDash val="solid"/>
                      <a:round/>
                      <a:headEnd type="none" w="med" len="med"/>
                      <a:tailEnd type="none" w="med" len="med"/>
                    </a:lnR>
                    <a:lnT w="57150" cap="flat" cmpd="sng" algn="ctr">
                      <a:solidFill>
                        <a:srgbClr val="2F9D59"/>
                      </a:solidFill>
                      <a:prstDash val="solid"/>
                      <a:round/>
                      <a:headEnd type="none" w="med" len="med"/>
                      <a:tailEnd type="none" w="med" len="med"/>
                    </a:lnT>
                    <a:lnB w="57150" cap="flat" cmpd="sng" algn="ctr">
                      <a:solidFill>
                        <a:srgbClr val="2F9D59"/>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F470DE7-55EA-47A9-BCFC-5661BC717EC4}"/>
              </a:ext>
            </a:extLst>
          </p:cNvPr>
          <p:cNvSpPr>
            <a:spLocks noGrp="1" noChangeArrowheads="1"/>
          </p:cNvSpPr>
          <p:nvPr>
            <p:ph type="title"/>
          </p:nvPr>
        </p:nvSpPr>
        <p:spPr>
          <a:xfrm>
            <a:off x="1981200" y="274639"/>
            <a:ext cx="8229600" cy="777875"/>
          </a:xfrm>
        </p:spPr>
        <p:txBody>
          <a:bodyPr/>
          <a:lstStyle/>
          <a:p>
            <a:r>
              <a:rPr lang="id-ID" altLang="en-US" b="1">
                <a:solidFill>
                  <a:srgbClr val="167A8E"/>
                </a:solidFill>
                <a:latin typeface="Calligraph421 BT" pitchFamily="66" charset="0"/>
              </a:rPr>
              <a:t>Periode 1945-an</a:t>
            </a:r>
            <a:endParaRPr lang="en-US" altLang="en-US" b="1">
              <a:solidFill>
                <a:srgbClr val="167A8E"/>
              </a:solidFill>
              <a:latin typeface="Calligraph421 BT" pitchFamily="66" charset="0"/>
            </a:endParaRPr>
          </a:p>
        </p:txBody>
      </p:sp>
      <p:graphicFrame>
        <p:nvGraphicFramePr>
          <p:cNvPr id="49196" name="Group 44">
            <a:extLst>
              <a:ext uri="{FF2B5EF4-FFF2-40B4-BE49-F238E27FC236}">
                <a16:creationId xmlns:a16="http://schemas.microsoft.com/office/drawing/2014/main" id="{36C4D0D9-D531-4F48-B8E9-CC162A5DBC48}"/>
              </a:ext>
            </a:extLst>
          </p:cNvPr>
          <p:cNvGraphicFramePr>
            <a:graphicFrameLocks noGrp="1"/>
          </p:cNvGraphicFramePr>
          <p:nvPr>
            <p:ph type="tbl" idx="1"/>
            <p:extLst>
              <p:ext uri="{D42A27DB-BD31-4B8C-83A1-F6EECF244321}">
                <p14:modId xmlns:p14="http://schemas.microsoft.com/office/powerpoint/2010/main" val="3016326301"/>
              </p:ext>
            </p:extLst>
          </p:nvPr>
        </p:nvGraphicFramePr>
        <p:xfrm>
          <a:off x="1981201" y="1600200"/>
          <a:ext cx="8435975" cy="4883149"/>
        </p:xfrm>
        <a:graphic>
          <a:graphicData uri="http://schemas.openxmlformats.org/drawingml/2006/table">
            <a:tbl>
              <a:tblPr/>
              <a:tblGrid>
                <a:gridCol w="1377950">
                  <a:extLst>
                    <a:ext uri="{9D8B030D-6E8A-4147-A177-3AD203B41FA5}">
                      <a16:colId xmlns:a16="http://schemas.microsoft.com/office/drawing/2014/main" val="20000"/>
                    </a:ext>
                  </a:extLst>
                </a:gridCol>
                <a:gridCol w="7058025">
                  <a:extLst>
                    <a:ext uri="{9D8B030D-6E8A-4147-A177-3AD203B41FA5}">
                      <a16:colId xmlns:a16="http://schemas.microsoft.com/office/drawing/2014/main" val="20001"/>
                    </a:ext>
                  </a:extLst>
                </a:gridCol>
              </a:tblGrid>
              <a:tr h="196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Bidang Seni</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chemeClr val="accent1"/>
                        </a:gs>
                        <a:gs pos="100000">
                          <a:schemeClr val="accent1">
                            <a:gamma/>
                            <a:tint val="3803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Seni Sastra : Chairil Anwar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Seni Lukis : Affandi, </a:t>
                      </a:r>
                      <a:r>
                        <a:rPr kumimoji="0" lang="id-ID" sz="2800" b="0" i="0" u="none" strike="noStrike" cap="none" normalizeH="0" baseline="0" dirty="0" err="1">
                          <a:ln>
                            <a:noFill/>
                          </a:ln>
                          <a:solidFill>
                            <a:schemeClr val="tx1"/>
                          </a:solidFill>
                          <a:effectLst/>
                          <a:latin typeface="Arial" charset="0"/>
                        </a:rPr>
                        <a:t>Sudjojono</a:t>
                      </a:r>
                      <a:r>
                        <a:rPr kumimoji="0" lang="id-ID" sz="2800" b="0" i="0" u="none" strike="noStrike" cap="none" normalizeH="0" baseline="0" dirty="0">
                          <a:ln>
                            <a:noFill/>
                          </a:ln>
                          <a:solidFill>
                            <a:schemeClr val="tx1"/>
                          </a:solidFill>
                          <a:effectLst/>
                          <a:latin typeface="Arial" charset="0"/>
                        </a:rPr>
                        <a:t>, Hendra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Seni Suara : Ismail Marzuki, C. Simanjuntak</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chemeClr val="accent1"/>
                        </a:gs>
                        <a:gs pos="100000">
                          <a:schemeClr val="accent1">
                            <a:gamma/>
                            <a:tint val="38039"/>
                            <a:invGamma/>
                          </a:schemeClr>
                        </a:gs>
                      </a:gsLst>
                      <a:lin ang="5400000" scaled="1"/>
                    </a:gradFill>
                  </a:tcPr>
                </a:tc>
                <a:extLst>
                  <a:ext uri="{0D108BD9-81ED-4DB2-BD59-A6C34878D82A}">
                    <a16:rowId xmlns:a16="http://schemas.microsoft.com/office/drawing/2014/main" val="10000"/>
                  </a:ext>
                </a:extLst>
              </a:tr>
              <a:tr h="196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Media Massa</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chemeClr val="folHlink"/>
                        </a:gs>
                        <a:gs pos="100000">
                          <a:schemeClr val="folHlink">
                            <a:gamma/>
                            <a:tint val="3803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Desember 1948 : 124 surat kabar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Akhir 1949 : 166 surat kabar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Terbentuk pula stasiun RRI dan stasiun Pemberontak (milik pejuang RI)</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chemeClr val="folHlink"/>
                        </a:gs>
                        <a:gs pos="100000">
                          <a:schemeClr val="folHlink">
                            <a:gamma/>
                            <a:tint val="38039"/>
                            <a:invGamma/>
                          </a:schemeClr>
                        </a:gs>
                      </a:gsLst>
                      <a:lin ang="5400000" scaled="1"/>
                    </a:gradFill>
                  </a:tcPr>
                </a:tc>
                <a:extLst>
                  <a:ext uri="{0D108BD9-81ED-4DB2-BD59-A6C34878D82A}">
                    <a16:rowId xmlns:a16="http://schemas.microsoft.com/office/drawing/2014/main" val="10001"/>
                  </a:ext>
                </a:extLst>
              </a:tr>
              <a:tr h="944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Olah Raga</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rgbClr val="9EA428"/>
                        </a:gs>
                        <a:gs pos="100000">
                          <a:srgbClr val="9EA428">
                            <a:gamma/>
                            <a:tint val="41176"/>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a:ln>
                            <a:noFill/>
                          </a:ln>
                          <a:solidFill>
                            <a:schemeClr val="tx1"/>
                          </a:solidFill>
                          <a:effectLst/>
                          <a:latin typeface="Arial" charset="0"/>
                        </a:rPr>
                        <a:t>Penyelenggaraan PON I (Pekan Olahraga Nasional) tanggal 9 September 1948.</a:t>
                      </a:r>
                      <a:endParaRPr kumimoji="0" lang="en-US" sz="2800" b="0" i="0" u="none" strike="noStrike" cap="none" normalizeH="0" baseline="0" dirty="0">
                        <a:ln>
                          <a:noFill/>
                        </a:ln>
                        <a:solidFill>
                          <a:schemeClr val="tx1"/>
                        </a:solidFill>
                        <a:effectLst/>
                        <a:latin typeface="Arial" charset="0"/>
                      </a:endParaRPr>
                    </a:p>
                  </a:txBody>
                  <a:tcPr marT="45722" marB="45722" horzOverflow="overflow">
                    <a:lnL w="57150" cap="flat" cmpd="sng" algn="ctr">
                      <a:solidFill>
                        <a:srgbClr val="A153A1"/>
                      </a:solidFill>
                      <a:prstDash val="solid"/>
                      <a:round/>
                      <a:headEnd type="none" w="med" len="med"/>
                      <a:tailEnd type="none" w="med" len="med"/>
                    </a:lnL>
                    <a:lnR w="57150" cap="flat" cmpd="sng" algn="ctr">
                      <a:solidFill>
                        <a:srgbClr val="A153A1"/>
                      </a:solidFill>
                      <a:prstDash val="solid"/>
                      <a:round/>
                      <a:headEnd type="none" w="med" len="med"/>
                      <a:tailEnd type="none" w="med" len="med"/>
                    </a:lnR>
                    <a:lnT w="57150" cap="flat" cmpd="sng" algn="ctr">
                      <a:solidFill>
                        <a:srgbClr val="A153A1"/>
                      </a:solidFill>
                      <a:prstDash val="solid"/>
                      <a:round/>
                      <a:headEnd type="none" w="med" len="med"/>
                      <a:tailEnd type="none" w="med" len="med"/>
                    </a:lnT>
                    <a:lnB w="57150" cap="flat" cmpd="sng" algn="ctr">
                      <a:solidFill>
                        <a:srgbClr val="A153A1"/>
                      </a:solidFill>
                      <a:prstDash val="solid"/>
                      <a:round/>
                      <a:headEnd type="none" w="med" len="med"/>
                      <a:tailEnd type="none" w="med" len="med"/>
                    </a:lnB>
                    <a:lnTlToBr>
                      <a:noFill/>
                    </a:lnTlToBr>
                    <a:lnBlToTr>
                      <a:noFill/>
                    </a:lnBlToTr>
                    <a:gradFill rotWithShape="1">
                      <a:gsLst>
                        <a:gs pos="0">
                          <a:srgbClr val="9EA428"/>
                        </a:gs>
                        <a:gs pos="100000">
                          <a:srgbClr val="9EA428">
                            <a:gamma/>
                            <a:tint val="41176"/>
                            <a:invGamma/>
                          </a:srgbClr>
                        </a:gs>
                      </a:gsLst>
                      <a:lin ang="5400000" scaled="1"/>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0E82166-9214-4130-9884-700D65DB0211}"/>
              </a:ext>
            </a:extLst>
          </p:cNvPr>
          <p:cNvSpPr>
            <a:spLocks noGrp="1" noChangeArrowheads="1"/>
          </p:cNvSpPr>
          <p:nvPr>
            <p:ph type="title"/>
          </p:nvPr>
        </p:nvSpPr>
        <p:spPr>
          <a:xfrm>
            <a:off x="1981200" y="188913"/>
            <a:ext cx="8229600" cy="633412"/>
          </a:xfrm>
        </p:spPr>
        <p:txBody>
          <a:bodyPr>
            <a:normAutofit fontScale="90000"/>
          </a:bodyPr>
          <a:lstStyle/>
          <a:p>
            <a:r>
              <a:rPr lang="id-ID" altLang="en-US" b="1">
                <a:solidFill>
                  <a:srgbClr val="167A8E"/>
                </a:solidFill>
                <a:latin typeface="Calligraph421 BT" pitchFamily="66" charset="0"/>
              </a:rPr>
              <a:t>Periode 1950-an</a:t>
            </a:r>
            <a:endParaRPr lang="en-US" altLang="en-US" b="1">
              <a:solidFill>
                <a:srgbClr val="167A8E"/>
              </a:solidFill>
              <a:latin typeface="Calligraph421 BT" pitchFamily="66" charset="0"/>
            </a:endParaRPr>
          </a:p>
        </p:txBody>
      </p:sp>
      <p:graphicFrame>
        <p:nvGraphicFramePr>
          <p:cNvPr id="47147" name="Group 43">
            <a:extLst>
              <a:ext uri="{FF2B5EF4-FFF2-40B4-BE49-F238E27FC236}">
                <a16:creationId xmlns:a16="http://schemas.microsoft.com/office/drawing/2014/main" id="{C1AC63DC-81C3-4CD4-A9E4-7F1CD326FB16}"/>
              </a:ext>
            </a:extLst>
          </p:cNvPr>
          <p:cNvGraphicFramePr>
            <a:graphicFrameLocks noGrp="1"/>
          </p:cNvGraphicFramePr>
          <p:nvPr>
            <p:ph type="tbl" idx="1"/>
          </p:nvPr>
        </p:nvGraphicFramePr>
        <p:xfrm>
          <a:off x="1847851" y="981076"/>
          <a:ext cx="8640763" cy="5686425"/>
        </p:xfrm>
        <a:graphic>
          <a:graphicData uri="http://schemas.openxmlformats.org/drawingml/2006/table">
            <a:tbl>
              <a:tblPr/>
              <a:tblGrid>
                <a:gridCol w="2171700">
                  <a:extLst>
                    <a:ext uri="{9D8B030D-6E8A-4147-A177-3AD203B41FA5}">
                      <a16:colId xmlns:a16="http://schemas.microsoft.com/office/drawing/2014/main" val="20000"/>
                    </a:ext>
                  </a:extLst>
                </a:gridCol>
                <a:gridCol w="6469063">
                  <a:extLst>
                    <a:ext uri="{9D8B030D-6E8A-4147-A177-3AD203B41FA5}">
                      <a16:colId xmlns:a16="http://schemas.microsoft.com/office/drawing/2014/main" val="20001"/>
                    </a:ext>
                  </a:extLst>
                </a:gridCol>
              </a:tblGrid>
              <a:tr h="2481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accent2"/>
                          </a:solidFill>
                          <a:effectLst/>
                          <a:latin typeface="Arial" charset="0"/>
                        </a:rPr>
                        <a:t>Pendidikan</a:t>
                      </a:r>
                      <a:endParaRPr kumimoji="0" lang="en-US" sz="2800" b="0" i="0" u="none" strike="noStrike" cap="none" normalizeH="0" baseline="0">
                        <a:ln>
                          <a:noFill/>
                        </a:ln>
                        <a:solidFill>
                          <a:schemeClr val="accent2"/>
                        </a:solidFill>
                        <a:effectLst/>
                        <a:latin typeface="Arial" charset="0"/>
                      </a:endParaRPr>
                    </a:p>
                  </a:txBody>
                  <a:tcPr marT="45722" marB="45722"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Memprioritaskan pembangunan berbagai universitas, seperti: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Universitas Indonesia (1950)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Universitas Airlangga (1954)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Universitas Hasanuddin (1956)</a:t>
                      </a:r>
                      <a:endParaRPr kumimoji="0" lang="en-US" sz="2800" b="0" i="0" u="none" strike="noStrike" cap="none" normalizeH="0" baseline="0">
                        <a:ln>
                          <a:noFill/>
                        </a:ln>
                        <a:solidFill>
                          <a:srgbClr val="BE2A54"/>
                        </a:solidFill>
                        <a:effectLst/>
                        <a:latin typeface="Arial" charset="0"/>
                      </a:endParaRPr>
                    </a:p>
                  </a:txBody>
                  <a:tcPr marT="45722" marB="45722"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4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accent2"/>
                          </a:solidFill>
                          <a:effectLst/>
                          <a:latin typeface="Arial" charset="0"/>
                        </a:rPr>
                        <a:t>Perfilman</a:t>
                      </a:r>
                      <a:endParaRPr kumimoji="0" lang="en-US" sz="2800" b="0" i="0" u="none" strike="noStrike" cap="none" normalizeH="0" baseline="0">
                        <a:ln>
                          <a:noFill/>
                        </a:ln>
                        <a:solidFill>
                          <a:schemeClr val="accent2"/>
                        </a:solidFill>
                        <a:effectLst/>
                        <a:latin typeface="Arial" charset="0"/>
                      </a:endParaRPr>
                    </a:p>
                  </a:txBody>
                  <a:tcPr marT="45722" marB="4572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Terdapat 20 studio film yang tergabung dalam wadah PPFI (Persatuan Produsen Film Indonesia)</a:t>
                      </a:r>
                      <a:endParaRPr kumimoji="0" lang="en-US" sz="2800" b="0" i="0" u="none" strike="noStrike" cap="none" normalizeH="0" baseline="0">
                        <a:ln>
                          <a:noFill/>
                        </a:ln>
                        <a:solidFill>
                          <a:srgbClr val="BE2A54"/>
                        </a:solidFill>
                        <a:effectLst/>
                        <a:latin typeface="Arial" charset="0"/>
                      </a:endParaRPr>
                    </a:p>
                  </a:txBody>
                  <a:tcPr marT="45722" marB="4572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02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accent2"/>
                          </a:solidFill>
                          <a:effectLst/>
                          <a:latin typeface="Arial" charset="0"/>
                        </a:rPr>
                        <a:t>Pers</a:t>
                      </a:r>
                      <a:endParaRPr kumimoji="0" lang="en-US" sz="2800" b="0" i="0" u="none" strike="noStrike" cap="none" normalizeH="0" baseline="0">
                        <a:ln>
                          <a:noFill/>
                        </a:ln>
                        <a:solidFill>
                          <a:schemeClr val="accent2"/>
                        </a:solidFill>
                        <a:effectLst/>
                        <a:latin typeface="Arial" charset="0"/>
                      </a:endParaRPr>
                    </a:p>
                  </a:txBody>
                  <a:tcPr marT="45722" marB="45722"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BE2A54"/>
                          </a:solidFill>
                          <a:effectLst/>
                          <a:latin typeface="Arial" charset="0"/>
                        </a:rPr>
                        <a:t>Pers dan media mengalami perkembangan pesat dan bersifat regional (tersebar ke seluruh Indonesia).</a:t>
                      </a:r>
                      <a:endParaRPr kumimoji="0" lang="en-US" sz="2800" b="0" i="0" u="none" strike="noStrike" cap="none" normalizeH="0" baseline="0">
                        <a:ln>
                          <a:noFill/>
                        </a:ln>
                        <a:solidFill>
                          <a:srgbClr val="BE2A54"/>
                        </a:solidFill>
                        <a:effectLst/>
                        <a:latin typeface="Arial" charset="0"/>
                      </a:endParaRPr>
                    </a:p>
                  </a:txBody>
                  <a:tcPr marT="45722" marB="45722"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BBA7B9A-FB0C-4712-850E-A1626CDAB831}"/>
              </a:ext>
            </a:extLst>
          </p:cNvPr>
          <p:cNvSpPr>
            <a:spLocks noGrp="1" noChangeArrowheads="1"/>
          </p:cNvSpPr>
          <p:nvPr>
            <p:ph type="title"/>
          </p:nvPr>
        </p:nvSpPr>
        <p:spPr>
          <a:xfrm>
            <a:off x="1981200" y="274638"/>
            <a:ext cx="8229600" cy="850900"/>
          </a:xfrm>
        </p:spPr>
        <p:txBody>
          <a:bodyPr/>
          <a:lstStyle/>
          <a:p>
            <a:r>
              <a:rPr lang="id-ID" altLang="en-US" b="1">
                <a:solidFill>
                  <a:srgbClr val="167A8E"/>
                </a:solidFill>
                <a:latin typeface="Calligraph421 BT" pitchFamily="66" charset="0"/>
              </a:rPr>
              <a:t>Periode 1960-an</a:t>
            </a:r>
            <a:endParaRPr lang="en-US" altLang="en-US" b="1">
              <a:solidFill>
                <a:srgbClr val="167A8E"/>
              </a:solidFill>
              <a:latin typeface="Calligraph421 BT" pitchFamily="66" charset="0"/>
            </a:endParaRPr>
          </a:p>
        </p:txBody>
      </p:sp>
      <p:graphicFrame>
        <p:nvGraphicFramePr>
          <p:cNvPr id="48167" name="Group 39">
            <a:extLst>
              <a:ext uri="{FF2B5EF4-FFF2-40B4-BE49-F238E27FC236}">
                <a16:creationId xmlns:a16="http://schemas.microsoft.com/office/drawing/2014/main" id="{7AAC3008-F4CD-4828-A327-34F447BD62E3}"/>
              </a:ext>
            </a:extLst>
          </p:cNvPr>
          <p:cNvGraphicFramePr>
            <a:graphicFrameLocks noGrp="1"/>
          </p:cNvGraphicFramePr>
          <p:nvPr>
            <p:ph sz="half" idx="2"/>
          </p:nvPr>
        </p:nvGraphicFramePr>
        <p:xfrm>
          <a:off x="1847850" y="1628776"/>
          <a:ext cx="8496300" cy="4392613"/>
        </p:xfrm>
        <a:graphic>
          <a:graphicData uri="http://schemas.openxmlformats.org/drawingml/2006/table">
            <a:tbl>
              <a:tblPr/>
              <a:tblGrid>
                <a:gridCol w="2217738">
                  <a:extLst>
                    <a:ext uri="{9D8B030D-6E8A-4147-A177-3AD203B41FA5}">
                      <a16:colId xmlns:a16="http://schemas.microsoft.com/office/drawing/2014/main" val="20000"/>
                    </a:ext>
                  </a:extLst>
                </a:gridCol>
                <a:gridCol w="6278562">
                  <a:extLst>
                    <a:ext uri="{9D8B030D-6E8A-4147-A177-3AD203B41FA5}">
                      <a16:colId xmlns:a16="http://schemas.microsoft.com/office/drawing/2014/main" val="20001"/>
                    </a:ext>
                  </a:extLst>
                </a:gridCol>
              </a:tblGrid>
              <a:tr h="439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chemeClr val="accent2"/>
                          </a:solidFill>
                          <a:effectLst/>
                          <a:latin typeface="Arial" charset="0"/>
                        </a:rPr>
                        <a:t>Pendidikan</a:t>
                      </a:r>
                      <a:endParaRPr kumimoji="0" lang="en-US" sz="2800" b="0" i="0" u="none" strike="noStrike" cap="none" normalizeH="0" baseline="0">
                        <a:ln>
                          <a:noFill/>
                        </a:ln>
                        <a:solidFill>
                          <a:schemeClr val="accent2"/>
                        </a:solidFill>
                        <a:effectLst/>
                        <a:latin typeface="Arial" charset="0"/>
                      </a:endParaRPr>
                    </a:p>
                  </a:txBody>
                  <a:tcPr horzOverflow="overflow">
                    <a:lnL w="76200" cap="flat" cmpd="sng" algn="ctr">
                      <a:solidFill>
                        <a:srgbClr val="A153A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A153A1"/>
                      </a:solidFill>
                      <a:prstDash val="solid"/>
                      <a:round/>
                      <a:headEnd type="none" w="med" len="med"/>
                      <a:tailEnd type="none" w="med" len="med"/>
                    </a:lnT>
                    <a:lnB w="76200" cap="flat" cmpd="sng" algn="ctr">
                      <a:solidFill>
                        <a:srgbClr val="A153A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F9D59"/>
                        </a:buClr>
                        <a:buSzTx/>
                        <a:buFont typeface="Wingdings" pitchFamily="2" charset="2"/>
                        <a:buChar char="§"/>
                        <a:tabLst/>
                      </a:pPr>
                      <a:r>
                        <a:rPr kumimoji="0" lang="id-ID" sz="2800" b="0" i="0" u="none" strike="noStrike" cap="none" normalizeH="0" baseline="0">
                          <a:ln>
                            <a:noFill/>
                          </a:ln>
                          <a:solidFill>
                            <a:schemeClr val="accent2"/>
                          </a:solidFill>
                          <a:effectLst/>
                          <a:latin typeface="Arial" charset="0"/>
                        </a:rPr>
                        <a:t>Pemerintah mulai mendirikan institut dan sekolah tinggi (IAIN, STT), serta beberapa kampus swasta (UII, UKI, dan UNIKA Atma Jaya)</a:t>
                      </a:r>
                    </a:p>
                    <a:p>
                      <a:pPr marL="0" marR="0" lvl="0" indent="0" algn="l" defTabSz="914400" rtl="0" eaLnBrk="1" fontAlgn="base" latinLnBrk="0" hangingPunct="1">
                        <a:lnSpc>
                          <a:spcPct val="100000"/>
                        </a:lnSpc>
                        <a:spcBef>
                          <a:spcPct val="20000"/>
                        </a:spcBef>
                        <a:spcAft>
                          <a:spcPct val="0"/>
                        </a:spcAft>
                        <a:buClr>
                          <a:srgbClr val="2F9D59"/>
                        </a:buClr>
                        <a:buSzTx/>
                        <a:buFont typeface="Wingdings" pitchFamily="2" charset="2"/>
                        <a:buChar char="§"/>
                        <a:tabLst/>
                      </a:pPr>
                      <a:r>
                        <a:rPr kumimoji="0" lang="id-ID" sz="2800" b="0" i="0" u="none" strike="noStrike" cap="none" normalizeH="0" baseline="0">
                          <a:ln>
                            <a:noFill/>
                          </a:ln>
                          <a:solidFill>
                            <a:schemeClr val="accent2"/>
                          </a:solidFill>
                          <a:effectLst/>
                          <a:latin typeface="Arial" charset="0"/>
                        </a:rPr>
                        <a:t>Kurikulum pengajaran terkait dengan ide-ide Pemimpin Besar Revolusi dan doktrin Manipol-Usdek.</a:t>
                      </a:r>
                    </a:p>
                    <a:p>
                      <a:pPr marL="0" marR="0" lvl="0" indent="0" algn="l" defTabSz="914400" rtl="0" eaLnBrk="1" fontAlgn="base" latinLnBrk="0" hangingPunct="1">
                        <a:lnSpc>
                          <a:spcPct val="100000"/>
                        </a:lnSpc>
                        <a:spcBef>
                          <a:spcPct val="20000"/>
                        </a:spcBef>
                        <a:spcAft>
                          <a:spcPct val="0"/>
                        </a:spcAft>
                        <a:buClr>
                          <a:srgbClr val="2F9D59"/>
                        </a:buClr>
                        <a:buSzTx/>
                        <a:buFont typeface="Wingdings" pitchFamily="2" charset="2"/>
                        <a:buChar char="§"/>
                        <a:tabLst/>
                      </a:pPr>
                      <a:r>
                        <a:rPr kumimoji="0" lang="id-ID" sz="2800" b="0" i="0" u="none" strike="noStrike" cap="none" normalizeH="0" baseline="0">
                          <a:ln>
                            <a:noFill/>
                          </a:ln>
                          <a:solidFill>
                            <a:schemeClr val="accent2"/>
                          </a:solidFill>
                          <a:effectLst/>
                          <a:latin typeface="Arial" charset="0"/>
                        </a:rPr>
                        <a:t>Dikeluarkannya Tridharma perguruan tinggi.</a:t>
                      </a:r>
                      <a:endParaRPr kumimoji="0" lang="en-US" sz="2800" b="0" i="0" u="none" strike="noStrike" cap="none" normalizeH="0" baseline="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A153A1"/>
                      </a:solidFill>
                      <a:prstDash val="solid"/>
                      <a:round/>
                      <a:headEnd type="none" w="med" len="med"/>
                      <a:tailEnd type="none" w="med" len="med"/>
                    </a:lnR>
                    <a:lnT w="76200" cap="flat" cmpd="sng" algn="ctr">
                      <a:solidFill>
                        <a:srgbClr val="A153A1"/>
                      </a:solidFill>
                      <a:prstDash val="solid"/>
                      <a:round/>
                      <a:headEnd type="none" w="med" len="med"/>
                      <a:tailEnd type="none" w="med" len="med"/>
                    </a:lnT>
                    <a:lnB w="76200" cap="flat" cmpd="sng" algn="ctr">
                      <a:solidFill>
                        <a:srgbClr val="A153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a:extLst>
              <a:ext uri="{FF2B5EF4-FFF2-40B4-BE49-F238E27FC236}">
                <a16:creationId xmlns:a16="http://schemas.microsoft.com/office/drawing/2014/main" id="{8DE504F7-6D43-4BE4-8337-FD4A58E197D7}"/>
              </a:ext>
            </a:extLst>
          </p:cNvPr>
          <p:cNvSpPr>
            <a:spLocks noGrp="1" noChangeArrowheads="1"/>
          </p:cNvSpPr>
          <p:nvPr>
            <p:ph type="title"/>
          </p:nvPr>
        </p:nvSpPr>
        <p:spPr>
          <a:xfrm>
            <a:off x="1981200" y="274639"/>
            <a:ext cx="8229600" cy="490537"/>
          </a:xfrm>
        </p:spPr>
        <p:txBody>
          <a:bodyPr rtlCol="0">
            <a:normAutofit fontScale="90000"/>
          </a:bodyPr>
          <a:lstStyle/>
          <a:p>
            <a:pPr>
              <a:defRPr/>
            </a:pPr>
            <a:r>
              <a:rPr lang="id-ID" altLang="en-US" b="1">
                <a:solidFill>
                  <a:srgbClr val="167A8E"/>
                </a:solidFill>
                <a:latin typeface="Calligraph421 BT" pitchFamily="66" charset="0"/>
              </a:rPr>
              <a:t>Periode 1960-an</a:t>
            </a:r>
            <a:endParaRPr lang="en-US" altLang="en-US" b="1">
              <a:solidFill>
                <a:srgbClr val="167A8E"/>
              </a:solidFill>
              <a:latin typeface="Calligraph421 BT" pitchFamily="66" charset="0"/>
            </a:endParaRPr>
          </a:p>
        </p:txBody>
      </p:sp>
      <p:graphicFrame>
        <p:nvGraphicFramePr>
          <p:cNvPr id="56353" name="Group 33">
            <a:extLst>
              <a:ext uri="{FF2B5EF4-FFF2-40B4-BE49-F238E27FC236}">
                <a16:creationId xmlns:a16="http://schemas.microsoft.com/office/drawing/2014/main" id="{0B454555-6309-456D-A73E-E6583BD93B59}"/>
              </a:ext>
            </a:extLst>
          </p:cNvPr>
          <p:cNvGraphicFramePr>
            <a:graphicFrameLocks noGrp="1"/>
          </p:cNvGraphicFramePr>
          <p:nvPr>
            <p:ph type="tbl" idx="1"/>
          </p:nvPr>
        </p:nvGraphicFramePr>
        <p:xfrm>
          <a:off x="1774825" y="1052514"/>
          <a:ext cx="8675688" cy="5654675"/>
        </p:xfrm>
        <a:graphic>
          <a:graphicData uri="http://schemas.openxmlformats.org/drawingml/2006/table">
            <a:tbl>
              <a:tblPr/>
              <a:tblGrid>
                <a:gridCol w="2303463">
                  <a:extLst>
                    <a:ext uri="{9D8B030D-6E8A-4147-A177-3AD203B41FA5}">
                      <a16:colId xmlns:a16="http://schemas.microsoft.com/office/drawing/2014/main" val="20000"/>
                    </a:ext>
                  </a:extLst>
                </a:gridCol>
                <a:gridCol w="6372225">
                  <a:extLst>
                    <a:ext uri="{9D8B030D-6E8A-4147-A177-3AD203B41FA5}">
                      <a16:colId xmlns:a16="http://schemas.microsoft.com/office/drawing/2014/main" val="20001"/>
                    </a:ext>
                  </a:extLst>
                </a:gridCol>
              </a:tblGrid>
              <a:tr h="565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a:ln>
                            <a:noFill/>
                          </a:ln>
                          <a:solidFill>
                            <a:srgbClr val="A153A1"/>
                          </a:solidFill>
                          <a:effectLst/>
                          <a:latin typeface="Arial" charset="0"/>
                        </a:rPr>
                        <a:t>Politik Kebudayaan </a:t>
                      </a:r>
                      <a:endParaRPr kumimoji="0" lang="en-US" sz="2800" b="0" i="0" u="none" strike="noStrike" cap="none" normalizeH="0" baseline="0">
                        <a:ln>
                          <a:noFill/>
                        </a:ln>
                        <a:solidFill>
                          <a:srgbClr val="A153A1"/>
                        </a:solidFill>
                        <a:effectLst/>
                        <a:latin typeface="Arial" charset="0"/>
                      </a:endParaRPr>
                    </a:p>
                  </a:txBody>
                  <a:tcPr marT="45725" marB="45725" horzOverflow="overflow">
                    <a:lnL w="76200" cap="flat" cmpd="sng" algn="ctr">
                      <a:solidFill>
                        <a:srgbClr val="BE2A54"/>
                      </a:solidFill>
                      <a:prstDash val="solid"/>
                      <a:round/>
                      <a:headEnd type="none" w="med" len="med"/>
                      <a:tailEnd type="none" w="med" len="med"/>
                    </a:lnL>
                    <a:lnR w="76200" cap="flat" cmpd="sng" algn="ctr">
                      <a:solidFill>
                        <a:srgbClr val="BE2A54"/>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153A1"/>
                        </a:buClr>
                        <a:buSzTx/>
                        <a:buFont typeface="Wingdings" pitchFamily="2" charset="2"/>
                        <a:buChar char="§"/>
                        <a:tabLst/>
                      </a:pPr>
                      <a:r>
                        <a:rPr kumimoji="0" lang="id-ID" sz="2500" b="1" i="0" u="none" strike="noStrike" cap="none" normalizeH="0" baseline="0">
                          <a:ln>
                            <a:noFill/>
                          </a:ln>
                          <a:solidFill>
                            <a:schemeClr val="accent2"/>
                          </a:solidFill>
                          <a:effectLst/>
                          <a:latin typeface="Times New Roman" pitchFamily="18" charset="0"/>
                        </a:rPr>
                        <a:t>PKI cukup mendominasi politik dan kebudayaan, Kampus juga banyak dideterminasi oleh CGMI (Consentrasi Gerakan Mahasiswa Indonesia)</a:t>
                      </a:r>
                    </a:p>
                    <a:p>
                      <a:pPr marL="0" marR="0" lvl="0" indent="0" algn="l" defTabSz="914400" rtl="0" eaLnBrk="1" fontAlgn="base" latinLnBrk="0" hangingPunct="1">
                        <a:lnSpc>
                          <a:spcPct val="100000"/>
                        </a:lnSpc>
                        <a:spcBef>
                          <a:spcPct val="20000"/>
                        </a:spcBef>
                        <a:spcAft>
                          <a:spcPct val="0"/>
                        </a:spcAft>
                        <a:buClr>
                          <a:srgbClr val="A153A1"/>
                        </a:buClr>
                        <a:buSzTx/>
                        <a:buFont typeface="Wingdings" pitchFamily="2" charset="2"/>
                        <a:buChar char="§"/>
                        <a:tabLst/>
                      </a:pPr>
                      <a:r>
                        <a:rPr kumimoji="0" lang="id-ID" sz="2500" b="1" i="0" u="none" strike="noStrike" cap="none" normalizeH="0" baseline="0">
                          <a:ln>
                            <a:noFill/>
                          </a:ln>
                          <a:solidFill>
                            <a:schemeClr val="accent2"/>
                          </a:solidFill>
                          <a:effectLst/>
                          <a:latin typeface="Times New Roman" pitchFamily="18" charset="0"/>
                        </a:rPr>
                        <a:t>Presiden Soekarno melarang kebudayaan Barat yang merupakan manifestasi dari cita-cita imperialisme.</a:t>
                      </a:r>
                    </a:p>
                    <a:p>
                      <a:pPr marL="0" marR="0" lvl="0" indent="0" algn="l" defTabSz="914400" rtl="0" eaLnBrk="1" fontAlgn="base" latinLnBrk="0" hangingPunct="1">
                        <a:lnSpc>
                          <a:spcPct val="100000"/>
                        </a:lnSpc>
                        <a:spcBef>
                          <a:spcPct val="20000"/>
                        </a:spcBef>
                        <a:spcAft>
                          <a:spcPct val="0"/>
                        </a:spcAft>
                        <a:buClr>
                          <a:srgbClr val="A153A1"/>
                        </a:buClr>
                        <a:buSzTx/>
                        <a:buFont typeface="Wingdings" pitchFamily="2" charset="2"/>
                        <a:buChar char="§"/>
                        <a:tabLst/>
                      </a:pPr>
                      <a:r>
                        <a:rPr kumimoji="0" lang="id-ID" sz="2500" b="1" i="0" u="none" strike="noStrike" cap="none" normalizeH="0" baseline="0">
                          <a:ln>
                            <a:noFill/>
                          </a:ln>
                          <a:solidFill>
                            <a:schemeClr val="accent2"/>
                          </a:solidFill>
                          <a:effectLst/>
                          <a:latin typeface="Times New Roman" pitchFamily="18" charset="0"/>
                        </a:rPr>
                        <a:t>Presiden juga melarang berkembangnya Manifesto Kebudayaan (Manikebu) yang menekankan kebebasan individu untuk menciptakan karya secara kreatif dan independen (humanisme universal).</a:t>
                      </a:r>
                    </a:p>
                    <a:p>
                      <a:pPr marL="0" marR="0" lvl="0" indent="0" algn="l" defTabSz="914400" rtl="0" eaLnBrk="1" fontAlgn="base" latinLnBrk="0" hangingPunct="1">
                        <a:lnSpc>
                          <a:spcPct val="100000"/>
                        </a:lnSpc>
                        <a:spcBef>
                          <a:spcPct val="20000"/>
                        </a:spcBef>
                        <a:spcAft>
                          <a:spcPct val="0"/>
                        </a:spcAft>
                        <a:buClr>
                          <a:srgbClr val="A153A1"/>
                        </a:buClr>
                        <a:buSzTx/>
                        <a:buFont typeface="Wingdings" pitchFamily="2" charset="2"/>
                        <a:buChar char="§"/>
                        <a:tabLst/>
                      </a:pPr>
                      <a:r>
                        <a:rPr kumimoji="0" lang="id-ID" sz="2500" b="1" i="0" u="none" strike="noStrike" cap="none" normalizeH="0" baseline="0">
                          <a:ln>
                            <a:noFill/>
                          </a:ln>
                          <a:solidFill>
                            <a:schemeClr val="accent2"/>
                          </a:solidFill>
                          <a:effectLst/>
                          <a:latin typeface="Times New Roman" pitchFamily="18" charset="0"/>
                        </a:rPr>
                        <a:t>Tokoh Manikebu: H.B. Jassin, Trisno Sumardjo dan Wiratmo Soekito</a:t>
                      </a:r>
                      <a:endParaRPr kumimoji="0" lang="en-US" sz="2500" b="1" i="0" u="none" strike="noStrike" cap="none" normalizeH="0" baseline="0">
                        <a:ln>
                          <a:noFill/>
                        </a:ln>
                        <a:solidFill>
                          <a:schemeClr val="accent2"/>
                        </a:solidFill>
                        <a:effectLst/>
                        <a:latin typeface="Times New Roman" pitchFamily="18" charset="0"/>
                      </a:endParaRPr>
                    </a:p>
                  </a:txBody>
                  <a:tcPr marT="45725" marB="45725" horzOverflow="overflow">
                    <a:lnL w="76200" cap="flat" cmpd="sng" algn="ctr">
                      <a:solidFill>
                        <a:srgbClr val="BE2A54"/>
                      </a:solidFill>
                      <a:prstDash val="solid"/>
                      <a:round/>
                      <a:headEnd type="none" w="med" len="med"/>
                      <a:tailEnd type="none" w="med" len="med"/>
                    </a:lnL>
                    <a:lnR w="76200" cap="flat" cmpd="sng" algn="ctr">
                      <a:solidFill>
                        <a:srgbClr val="BE2A54"/>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D39EF80-9D19-4351-84EC-97D761F57CE4}"/>
              </a:ext>
            </a:extLst>
          </p:cNvPr>
          <p:cNvSpPr>
            <a:spLocks noGrp="1" noChangeArrowheads="1"/>
          </p:cNvSpPr>
          <p:nvPr>
            <p:ph type="title"/>
          </p:nvPr>
        </p:nvSpPr>
        <p:spPr>
          <a:xfrm>
            <a:off x="1703389" y="0"/>
            <a:ext cx="8893175" cy="1143000"/>
          </a:xfrm>
        </p:spPr>
        <p:txBody>
          <a:bodyPr/>
          <a:lstStyle/>
          <a:p>
            <a:pPr marL="838200" indent="-838200"/>
            <a:r>
              <a:rPr lang="id-ID" altLang="en-US" sz="3200">
                <a:solidFill>
                  <a:srgbClr val="A153A1"/>
                </a:solidFill>
                <a:latin typeface="Broadway BT" pitchFamily="82" charset="0"/>
              </a:rPr>
              <a:t>Kondisi Sosial, Politik, dan Ekonomi Indonesia di Awal 1960-an</a:t>
            </a:r>
            <a:endParaRPr lang="en-US" altLang="en-US" sz="3200">
              <a:solidFill>
                <a:srgbClr val="A153A1"/>
              </a:solidFill>
              <a:latin typeface="Broadway BT" pitchFamily="82" charset="0"/>
            </a:endParaRPr>
          </a:p>
        </p:txBody>
      </p:sp>
      <p:sp>
        <p:nvSpPr>
          <p:cNvPr id="41987" name="Rectangle 3">
            <a:extLst>
              <a:ext uri="{FF2B5EF4-FFF2-40B4-BE49-F238E27FC236}">
                <a16:creationId xmlns:a16="http://schemas.microsoft.com/office/drawing/2014/main" id="{4355A5CD-2BDA-4779-8D65-F073DF969ADE}"/>
              </a:ext>
            </a:extLst>
          </p:cNvPr>
          <p:cNvSpPr>
            <a:spLocks noGrp="1" noChangeArrowheads="1"/>
          </p:cNvSpPr>
          <p:nvPr>
            <p:ph idx="1"/>
          </p:nvPr>
        </p:nvSpPr>
        <p:spPr bwMode="auto">
          <a:xfrm>
            <a:off x="1774825" y="1341438"/>
            <a:ext cx="8642350" cy="5516562"/>
          </a:xfrm>
        </p:spPr>
        <p:txBody>
          <a:bodyPr wrap="square" numCol="1" anchor="t" anchorCtr="0" compatLnSpc="1">
            <a:prstTxWarp prst="textNoShape">
              <a:avLst/>
            </a:prstTxWarp>
            <a:normAutofit lnSpcReduction="10000"/>
          </a:bodyPr>
          <a:lstStyle/>
          <a:p>
            <a:pPr>
              <a:lnSpc>
                <a:spcPct val="80000"/>
              </a:lnSpc>
              <a:buFontTx/>
              <a:buBlip>
                <a:blip r:embed="rId2"/>
              </a:buBlip>
            </a:pPr>
            <a:r>
              <a:rPr lang="id-ID" altLang="en-US">
                <a:solidFill>
                  <a:schemeClr val="accent2"/>
                </a:solidFill>
                <a:latin typeface="Georgia" panose="02040502050405020303" pitchFamily="18" charset="0"/>
              </a:rPr>
              <a:t>Kondisi Indonesia pada awal tahun 1960-an sangat dipengaruhi oleh kultur budaya politik dari Demokrasi Terpimpin.</a:t>
            </a:r>
          </a:p>
          <a:p>
            <a:pPr>
              <a:lnSpc>
                <a:spcPct val="80000"/>
              </a:lnSpc>
              <a:buFontTx/>
              <a:buBlip>
                <a:blip r:embed="rId2"/>
              </a:buBlip>
            </a:pPr>
            <a:r>
              <a:rPr lang="id-ID" altLang="en-US">
                <a:solidFill>
                  <a:schemeClr val="accent2"/>
                </a:solidFill>
                <a:latin typeface="Georgia" panose="02040502050405020303" pitchFamily="18" charset="0"/>
              </a:rPr>
              <a:t>Posisi Presiden Soekarno sebagai pemimpin tertinggi negara menjadi mutlak berpengaruh terhadap seluruh pengambilan kebijakan politik, ekonomi,dan sosial.</a:t>
            </a:r>
          </a:p>
          <a:p>
            <a:pPr>
              <a:lnSpc>
                <a:spcPct val="80000"/>
              </a:lnSpc>
              <a:buFontTx/>
              <a:buBlip>
                <a:blip r:embed="rId2"/>
              </a:buBlip>
            </a:pPr>
            <a:r>
              <a:rPr lang="id-ID" altLang="en-US">
                <a:solidFill>
                  <a:schemeClr val="accent2"/>
                </a:solidFill>
                <a:latin typeface="Georgia" panose="02040502050405020303" pitchFamily="18" charset="0"/>
              </a:rPr>
              <a:t>Presiden sebagai penguasa tertinggi / Pemimpin Besar Revolusi terlihat pada Penetapan Presiden No. 4 tahun 1962 tentang pembentukan Musyawarah Pembantu Pimpinan Revolusi (MPPR0</a:t>
            </a:r>
            <a:r>
              <a:rPr lang="en-CA" altLang="en-US">
                <a:solidFill>
                  <a:schemeClr val="accent2"/>
                </a:solidFill>
                <a:latin typeface="Georgia" panose="02040502050405020303" pitchFamily="18" charset="0"/>
              </a:rPr>
              <a:t>)</a:t>
            </a:r>
            <a:endParaRPr lang="id-ID" altLang="en-US">
              <a:solidFill>
                <a:schemeClr val="accent2"/>
              </a:solidFill>
              <a:latin typeface="Georgia" panose="02040502050405020303" pitchFamily="18" charset="0"/>
            </a:endParaRPr>
          </a:p>
          <a:p>
            <a:pPr>
              <a:lnSpc>
                <a:spcPct val="80000"/>
              </a:lnSpc>
              <a:buFontTx/>
              <a:buBlip>
                <a:blip r:embed="rId2"/>
              </a:buBlip>
            </a:pPr>
            <a:r>
              <a:rPr lang="id-ID" altLang="en-US">
                <a:solidFill>
                  <a:schemeClr val="accent2"/>
                </a:solidFill>
                <a:latin typeface="Georgia" panose="02040502050405020303" pitchFamily="18" charset="0"/>
              </a:rPr>
              <a:t>Pengaruh PKI juga mengakar kuat di tengah masyarakat, baik dalam bidang budaya, sosial, maupun politik.</a:t>
            </a:r>
            <a:endParaRPr lang="en-US" altLang="en-US">
              <a:solidFill>
                <a:schemeClr val="accent2"/>
              </a:solidFill>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4">
            <a:extLst>
              <a:ext uri="{FF2B5EF4-FFF2-40B4-BE49-F238E27FC236}">
                <a16:creationId xmlns:a16="http://schemas.microsoft.com/office/drawing/2014/main" id="{4F8D2E7F-8232-49AC-BD02-9891BC360247}"/>
              </a:ext>
            </a:extLst>
          </p:cNvPr>
          <p:cNvPicPr>
            <a:picLocks noChangeAspect="1" noChangeArrowheads="1"/>
          </p:cNvPicPr>
          <p:nvPr/>
        </p:nvPicPr>
        <p:blipFill>
          <a:blip r:embed="rId2">
            <a:lum bright="30000" contrast="-12000"/>
            <a:extLst>
              <a:ext uri="{28A0092B-C50C-407E-A947-70E740481C1C}">
                <a14:useLocalDpi xmlns:a14="http://schemas.microsoft.com/office/drawing/2010/main" val="0"/>
              </a:ext>
            </a:extLst>
          </a:blip>
          <a:srcRect/>
          <a:stretch>
            <a:fillRect/>
          </a:stretch>
        </p:blipFill>
        <p:spPr bwMode="auto">
          <a:xfrm>
            <a:off x="1703388" y="115888"/>
            <a:ext cx="6553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8700EF6E-0976-4C72-93FC-9EE811F42785}"/>
              </a:ext>
            </a:extLst>
          </p:cNvPr>
          <p:cNvSpPr>
            <a:spLocks noGrp="1" noChangeArrowheads="1"/>
          </p:cNvSpPr>
          <p:nvPr>
            <p:ph type="title"/>
          </p:nvPr>
        </p:nvSpPr>
        <p:spPr/>
        <p:txBody>
          <a:bodyPr/>
          <a:lstStyle/>
          <a:p>
            <a:r>
              <a:rPr lang="id-ID" altLang="en-US" b="1" dirty="0">
                <a:solidFill>
                  <a:srgbClr val="4E26CE"/>
                </a:solidFill>
                <a:latin typeface="Georgia" panose="02040502050405020303" pitchFamily="18" charset="0"/>
              </a:rPr>
              <a:t>Kabinet Sukiman</a:t>
            </a:r>
            <a:br>
              <a:rPr lang="id-ID" altLang="en-US" b="1" dirty="0">
                <a:solidFill>
                  <a:srgbClr val="4E26CE"/>
                </a:solidFill>
                <a:latin typeface="Georgia" panose="02040502050405020303" pitchFamily="18" charset="0"/>
              </a:rPr>
            </a:br>
            <a:r>
              <a:rPr lang="id-ID" altLang="en-US" sz="4000" b="1" dirty="0"/>
              <a:t>(26 April 1951 – </a:t>
            </a:r>
            <a:r>
              <a:rPr lang="en-CA" altLang="en-US" sz="4000" b="1" dirty="0"/>
              <a:t>3 April</a:t>
            </a:r>
            <a:r>
              <a:rPr lang="id-ID" altLang="en-US" sz="4000" b="1" dirty="0"/>
              <a:t>1952)</a:t>
            </a:r>
            <a:endParaRPr lang="en-US" altLang="en-US" sz="4000" b="1" dirty="0"/>
          </a:p>
        </p:txBody>
      </p:sp>
      <p:sp>
        <p:nvSpPr>
          <p:cNvPr id="8196" name="Rectangle 3">
            <a:extLst>
              <a:ext uri="{FF2B5EF4-FFF2-40B4-BE49-F238E27FC236}">
                <a16:creationId xmlns:a16="http://schemas.microsoft.com/office/drawing/2014/main" id="{6866A215-CC90-4BA8-83B5-434E7F7B932B}"/>
              </a:ext>
            </a:extLst>
          </p:cNvPr>
          <p:cNvSpPr>
            <a:spLocks noGrp="1" noChangeArrowheads="1"/>
          </p:cNvSpPr>
          <p:nvPr>
            <p:ph idx="1"/>
          </p:nvPr>
        </p:nvSpPr>
        <p:spPr bwMode="auto">
          <a:xfrm>
            <a:off x="1981200" y="1600200"/>
            <a:ext cx="8229600" cy="5257800"/>
          </a:xfrm>
        </p:spPr>
        <p:txBody>
          <a:bodyPr wrap="square" numCol="1" anchor="t" anchorCtr="0" compatLnSpc="1">
            <a:prstTxWarp prst="textNoShape">
              <a:avLst/>
            </a:prstTxWarp>
          </a:bodyPr>
          <a:lstStyle/>
          <a:p>
            <a:r>
              <a:rPr lang="id-ID" altLang="en-US" sz="2400" b="1" dirty="0">
                <a:solidFill>
                  <a:srgbClr val="2F9D59"/>
                </a:solidFill>
                <a:latin typeface="Bookman Old Style" panose="02050604050505020204" pitchFamily="18" charset="0"/>
              </a:rPr>
              <a:t>Kabinet ini adalah hasil </a:t>
            </a:r>
            <a:r>
              <a:rPr lang="id-ID" altLang="en-US" sz="2400" b="1" dirty="0" err="1">
                <a:solidFill>
                  <a:srgbClr val="2F9D59"/>
                </a:solidFill>
                <a:latin typeface="Bookman Old Style" panose="02050604050505020204" pitchFamily="18" charset="0"/>
              </a:rPr>
              <a:t>kerjasama</a:t>
            </a:r>
            <a:r>
              <a:rPr lang="id-ID" altLang="en-US" sz="2400" b="1" dirty="0">
                <a:solidFill>
                  <a:srgbClr val="2F9D59"/>
                </a:solidFill>
                <a:latin typeface="Bookman Old Style" panose="02050604050505020204" pitchFamily="18" charset="0"/>
              </a:rPr>
              <a:t> antara tokoh PNI, </a:t>
            </a:r>
            <a:r>
              <a:rPr lang="id-ID" altLang="en-US" sz="2400" b="1" dirty="0" err="1">
                <a:solidFill>
                  <a:srgbClr val="9B2560"/>
                </a:solidFill>
                <a:latin typeface="Bookman Old Style" panose="02050604050505020204" pitchFamily="18" charset="0"/>
              </a:rPr>
              <a:t>Suwirjo</a:t>
            </a:r>
            <a:r>
              <a:rPr lang="id-ID" altLang="en-US" sz="2400" b="1" dirty="0">
                <a:solidFill>
                  <a:srgbClr val="2F9D59"/>
                </a:solidFill>
                <a:latin typeface="Bookman Old Style" panose="02050604050505020204" pitchFamily="18" charset="0"/>
              </a:rPr>
              <a:t>, dan tokoh </a:t>
            </a:r>
            <a:r>
              <a:rPr lang="id-ID" altLang="en-US" sz="2400" b="1" dirty="0" err="1">
                <a:solidFill>
                  <a:srgbClr val="2F9D59"/>
                </a:solidFill>
                <a:latin typeface="Bookman Old Style" panose="02050604050505020204" pitchFamily="18" charset="0"/>
              </a:rPr>
              <a:t>Masyumi</a:t>
            </a:r>
            <a:r>
              <a:rPr lang="id-ID" altLang="en-US" sz="2400" b="1" dirty="0">
                <a:solidFill>
                  <a:srgbClr val="2F9D59"/>
                </a:solidFill>
                <a:latin typeface="Bookman Old Style" panose="02050604050505020204" pitchFamily="18" charset="0"/>
              </a:rPr>
              <a:t>, </a:t>
            </a:r>
            <a:r>
              <a:rPr lang="id-ID" altLang="en-US" sz="2400" b="1" dirty="0">
                <a:solidFill>
                  <a:srgbClr val="9B2560"/>
                </a:solidFill>
                <a:latin typeface="Bookman Old Style" panose="02050604050505020204" pitchFamily="18" charset="0"/>
              </a:rPr>
              <a:t>Sukiman </a:t>
            </a:r>
            <a:r>
              <a:rPr lang="id-ID" altLang="en-US" sz="2400" b="1" dirty="0" err="1">
                <a:solidFill>
                  <a:srgbClr val="9B2560"/>
                </a:solidFill>
                <a:latin typeface="Bookman Old Style" panose="02050604050505020204" pitchFamily="18" charset="0"/>
              </a:rPr>
              <a:t>Wirjosandjojo</a:t>
            </a:r>
            <a:r>
              <a:rPr lang="id-ID" altLang="en-US" sz="2400" b="1" dirty="0">
                <a:solidFill>
                  <a:srgbClr val="2F9D59"/>
                </a:solidFill>
                <a:latin typeface="Bookman Old Style" panose="02050604050505020204" pitchFamily="18" charset="0"/>
              </a:rPr>
              <a:t>.</a:t>
            </a:r>
          </a:p>
          <a:p>
            <a:r>
              <a:rPr lang="id-ID" altLang="en-US" sz="2400" b="1" dirty="0">
                <a:solidFill>
                  <a:srgbClr val="2F9D59"/>
                </a:solidFill>
                <a:latin typeface="Bookman Old Style" panose="02050604050505020204" pitchFamily="18" charset="0"/>
              </a:rPr>
              <a:t>Masa kerja kabinet ini diwarnai oleh adanya pemberontakan DI/TII </a:t>
            </a:r>
            <a:r>
              <a:rPr lang="id-ID" altLang="en-US" sz="2400" b="1" dirty="0" err="1">
                <a:solidFill>
                  <a:srgbClr val="2F9D59"/>
                </a:solidFill>
                <a:latin typeface="Bookman Old Style" panose="02050604050505020204" pitchFamily="18" charset="0"/>
              </a:rPr>
              <a:t>Kartosuwiryo</a:t>
            </a:r>
            <a:r>
              <a:rPr lang="id-ID" altLang="en-US" sz="2400" b="1" dirty="0">
                <a:solidFill>
                  <a:srgbClr val="2F9D59"/>
                </a:solidFill>
                <a:latin typeface="Bookman Old Style" panose="02050604050505020204" pitchFamily="18" charset="0"/>
              </a:rPr>
              <a:t> dan Kahar Muzakkar, serta kebijakan untuk menumpas PKI secara maksimal.</a:t>
            </a:r>
          </a:p>
          <a:p>
            <a:r>
              <a:rPr lang="id-ID" altLang="en-US" sz="2400" b="1" dirty="0">
                <a:solidFill>
                  <a:srgbClr val="2F9D59"/>
                </a:solidFill>
                <a:latin typeface="Bookman Old Style" panose="02050604050505020204" pitchFamily="18" charset="0"/>
              </a:rPr>
              <a:t>Kabinet ini jatuh dikarenakan dibuatnya perjanjian </a:t>
            </a:r>
            <a:r>
              <a:rPr lang="id-ID" altLang="en-US" sz="2400" b="1" dirty="0" err="1">
                <a:solidFill>
                  <a:srgbClr val="9B2560"/>
                </a:solidFill>
                <a:latin typeface="Bookman Old Style" panose="02050604050505020204" pitchFamily="18" charset="0"/>
              </a:rPr>
              <a:t>Mutual</a:t>
            </a:r>
            <a:r>
              <a:rPr lang="id-ID" altLang="en-US" sz="2400" b="1" dirty="0">
                <a:solidFill>
                  <a:srgbClr val="9B2560"/>
                </a:solidFill>
                <a:latin typeface="Bookman Old Style" panose="02050604050505020204" pitchFamily="18" charset="0"/>
              </a:rPr>
              <a:t> </a:t>
            </a:r>
            <a:r>
              <a:rPr lang="id-ID" altLang="en-US" sz="2400" b="1" dirty="0" err="1">
                <a:solidFill>
                  <a:srgbClr val="9B2560"/>
                </a:solidFill>
                <a:latin typeface="Bookman Old Style" panose="02050604050505020204" pitchFamily="18" charset="0"/>
              </a:rPr>
              <a:t>Security</a:t>
            </a:r>
            <a:r>
              <a:rPr lang="id-ID" altLang="en-US" sz="2400" b="1" dirty="0">
                <a:solidFill>
                  <a:srgbClr val="9B2560"/>
                </a:solidFill>
                <a:latin typeface="Bookman Old Style" panose="02050604050505020204" pitchFamily="18" charset="0"/>
              </a:rPr>
              <a:t> </a:t>
            </a:r>
            <a:r>
              <a:rPr lang="id-ID" altLang="en-US" sz="2400" b="1" dirty="0" err="1">
                <a:solidFill>
                  <a:srgbClr val="9B2560"/>
                </a:solidFill>
                <a:latin typeface="Bookman Old Style" panose="02050604050505020204" pitchFamily="18" charset="0"/>
              </a:rPr>
              <a:t>Act</a:t>
            </a:r>
            <a:r>
              <a:rPr lang="id-ID" altLang="en-US" sz="2400" b="1" dirty="0">
                <a:solidFill>
                  <a:srgbClr val="9B2560"/>
                </a:solidFill>
                <a:latin typeface="Bookman Old Style" panose="02050604050505020204" pitchFamily="18" charset="0"/>
              </a:rPr>
              <a:t> (MSA)</a:t>
            </a:r>
            <a:r>
              <a:rPr lang="id-ID" altLang="en-US" sz="2400" b="1" dirty="0">
                <a:solidFill>
                  <a:srgbClr val="2F9D59"/>
                </a:solidFill>
                <a:latin typeface="Bookman Old Style" panose="02050604050505020204" pitchFamily="18" charset="0"/>
              </a:rPr>
              <a:t> yaitu nota </a:t>
            </a:r>
            <a:r>
              <a:rPr lang="id-ID" altLang="en-US" sz="2400" b="1" dirty="0" err="1">
                <a:solidFill>
                  <a:srgbClr val="2F9D59"/>
                </a:solidFill>
                <a:latin typeface="Bookman Old Style" panose="02050604050505020204" pitchFamily="18" charset="0"/>
              </a:rPr>
              <a:t>kerjasama</a:t>
            </a:r>
            <a:r>
              <a:rPr lang="id-ID" altLang="en-US" sz="2400" b="1" dirty="0">
                <a:solidFill>
                  <a:srgbClr val="2F9D59"/>
                </a:solidFill>
                <a:latin typeface="Bookman Old Style" panose="02050604050505020204" pitchFamily="18" charset="0"/>
              </a:rPr>
              <a:t> bantuan militer, ekonomi dan persenjataan antara menlu RI, Achmad </a:t>
            </a:r>
            <a:r>
              <a:rPr lang="id-ID" altLang="en-US" sz="2400" b="1" dirty="0" err="1">
                <a:solidFill>
                  <a:srgbClr val="2F9D59"/>
                </a:solidFill>
                <a:latin typeface="Bookman Old Style" panose="02050604050505020204" pitchFamily="18" charset="0"/>
              </a:rPr>
              <a:t>Subardjo</a:t>
            </a:r>
            <a:r>
              <a:rPr lang="id-ID" altLang="en-US" sz="2400" b="1" dirty="0">
                <a:solidFill>
                  <a:srgbClr val="2F9D59"/>
                </a:solidFill>
                <a:latin typeface="Bookman Old Style" panose="02050604050505020204" pitchFamily="18" charset="0"/>
              </a:rPr>
              <a:t>, dengan dubes AS di Indonesia, </a:t>
            </a:r>
            <a:r>
              <a:rPr lang="id-ID" altLang="en-US" sz="2400" b="1" dirty="0" err="1">
                <a:solidFill>
                  <a:srgbClr val="2F9D59"/>
                </a:solidFill>
                <a:latin typeface="Bookman Old Style" panose="02050604050505020204" pitchFamily="18" charset="0"/>
              </a:rPr>
              <a:t>Merle</a:t>
            </a:r>
            <a:r>
              <a:rPr lang="id-ID" altLang="en-US" sz="2400" b="1" dirty="0">
                <a:solidFill>
                  <a:srgbClr val="2F9D59"/>
                </a:solidFill>
                <a:latin typeface="Bookman Old Style" panose="02050604050505020204" pitchFamily="18" charset="0"/>
              </a:rPr>
              <a:t> </a:t>
            </a:r>
            <a:r>
              <a:rPr lang="id-ID" altLang="en-US" sz="2400" b="1" dirty="0" err="1">
                <a:solidFill>
                  <a:srgbClr val="2F9D59"/>
                </a:solidFill>
                <a:latin typeface="Bookman Old Style" panose="02050604050505020204" pitchFamily="18" charset="0"/>
              </a:rPr>
              <a:t>Cochran</a:t>
            </a:r>
            <a:r>
              <a:rPr lang="id-ID" altLang="en-US" sz="2400" b="1" dirty="0">
                <a:solidFill>
                  <a:srgbClr val="2F9D59"/>
                </a:solidFill>
                <a:latin typeface="Bookman Old Style" panose="02050604050505020204" pitchFamily="18" charset="0"/>
              </a:rPr>
              <a:t>. Hal ini dianggap sebagai pelanggaran terhadap politik </a:t>
            </a:r>
            <a:r>
              <a:rPr lang="en-CA" altLang="en-US" sz="2400" b="1" dirty="0">
                <a:solidFill>
                  <a:srgbClr val="2F9D59"/>
                </a:solidFill>
                <a:latin typeface="Bookman Old Style" panose="02050604050505020204" pitchFamily="18" charset="0"/>
              </a:rPr>
              <a:t>l</a:t>
            </a:r>
            <a:r>
              <a:rPr lang="id-ID" altLang="en-US" sz="2400" b="1" dirty="0">
                <a:solidFill>
                  <a:srgbClr val="2F9D59"/>
                </a:solidFill>
                <a:latin typeface="Bookman Old Style" panose="02050604050505020204" pitchFamily="18" charset="0"/>
              </a:rPr>
              <a:t>uar negeri bebas aktif.</a:t>
            </a:r>
          </a:p>
          <a:p>
            <a:endParaRPr lang="en-US" altLang="en-US" sz="2400" b="1" dirty="0">
              <a:solidFill>
                <a:srgbClr val="2F9D59"/>
              </a:solidFill>
              <a:latin typeface="Bookman Old Style" panose="0205060405050502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C988813-6F51-44E3-9FE0-8C5AB5A9184F}"/>
              </a:ext>
            </a:extLst>
          </p:cNvPr>
          <p:cNvSpPr>
            <a:spLocks noGrp="1" noChangeArrowheads="1"/>
          </p:cNvSpPr>
          <p:nvPr>
            <p:ph type="title"/>
          </p:nvPr>
        </p:nvSpPr>
        <p:spPr>
          <a:xfrm>
            <a:off x="1981200" y="188913"/>
            <a:ext cx="8229600" cy="1143000"/>
          </a:xfrm>
        </p:spPr>
        <p:txBody>
          <a:bodyPr>
            <a:normAutofit fontScale="90000"/>
          </a:bodyPr>
          <a:lstStyle/>
          <a:p>
            <a:r>
              <a:rPr lang="id-ID" altLang="en-US" b="1">
                <a:solidFill>
                  <a:srgbClr val="4E26CE"/>
                </a:solidFill>
                <a:latin typeface="Georgia" panose="02040502050405020303" pitchFamily="18" charset="0"/>
              </a:rPr>
              <a:t>Kabinet Sukiman</a:t>
            </a:r>
            <a:br>
              <a:rPr lang="id-ID" altLang="en-US" b="1">
                <a:solidFill>
                  <a:srgbClr val="4E26CE"/>
                </a:solidFill>
                <a:latin typeface="Georgia" panose="02040502050405020303" pitchFamily="18" charset="0"/>
              </a:rPr>
            </a:br>
            <a:r>
              <a:rPr lang="id-ID" altLang="en-US" sz="4000" b="1"/>
              <a:t>(26 April 1951 – </a:t>
            </a:r>
            <a:r>
              <a:rPr lang="en-CA" altLang="en-US" sz="4000" b="1"/>
              <a:t>3 April</a:t>
            </a:r>
            <a:r>
              <a:rPr lang="id-ID" altLang="en-US" sz="4000" b="1"/>
              <a:t>1952)</a:t>
            </a:r>
            <a:endParaRPr lang="en-US" altLang="en-US" sz="4000" b="1"/>
          </a:p>
        </p:txBody>
      </p:sp>
      <p:sp>
        <p:nvSpPr>
          <p:cNvPr id="9219" name="Rectangle 3">
            <a:extLst>
              <a:ext uri="{FF2B5EF4-FFF2-40B4-BE49-F238E27FC236}">
                <a16:creationId xmlns:a16="http://schemas.microsoft.com/office/drawing/2014/main" id="{3822BB0C-A2B9-45A6-96AD-BF14A2961821}"/>
              </a:ext>
            </a:extLst>
          </p:cNvPr>
          <p:cNvSpPr>
            <a:spLocks noGrp="1" noChangeArrowheads="1"/>
          </p:cNvSpPr>
          <p:nvPr>
            <p:ph type="body" sz="half" idx="1"/>
          </p:nvPr>
        </p:nvSpPr>
        <p:spPr bwMode="auto">
          <a:xfrm>
            <a:off x="1847850" y="1600200"/>
            <a:ext cx="7570788" cy="749300"/>
          </a:xfrm>
        </p:spPr>
        <p:txBody>
          <a:bodyPr wrap="square" numCol="1" anchor="t" anchorCtr="0" compatLnSpc="1">
            <a:prstTxWarp prst="textNoShape">
              <a:avLst/>
            </a:prstTxWarp>
          </a:bodyPr>
          <a:lstStyle/>
          <a:p>
            <a:pPr>
              <a:buFontTx/>
              <a:buNone/>
            </a:pPr>
            <a:r>
              <a:rPr lang="id-ID" altLang="en-US" b="1">
                <a:solidFill>
                  <a:srgbClr val="2F9D59"/>
                </a:solidFill>
                <a:latin typeface="Bookman Old Style" panose="02050604050505020204" pitchFamily="18" charset="0"/>
              </a:rPr>
              <a:t>Agenda Kerja Kabinet Sukiman</a:t>
            </a:r>
          </a:p>
          <a:p>
            <a:pPr>
              <a:buFontTx/>
              <a:buNone/>
            </a:pPr>
            <a:endParaRPr lang="id-ID" altLang="en-US"/>
          </a:p>
          <a:p>
            <a:endParaRPr lang="en-US" altLang="en-US"/>
          </a:p>
        </p:txBody>
      </p:sp>
      <p:graphicFrame>
        <p:nvGraphicFramePr>
          <p:cNvPr id="20542" name="Group 62">
            <a:extLst>
              <a:ext uri="{FF2B5EF4-FFF2-40B4-BE49-F238E27FC236}">
                <a16:creationId xmlns:a16="http://schemas.microsoft.com/office/drawing/2014/main" id="{214A4041-85D1-476A-BB49-6064761E115F}"/>
              </a:ext>
            </a:extLst>
          </p:cNvPr>
          <p:cNvGraphicFramePr>
            <a:graphicFrameLocks noGrp="1"/>
          </p:cNvGraphicFramePr>
          <p:nvPr>
            <p:ph sz="half" idx="2"/>
          </p:nvPr>
        </p:nvGraphicFramePr>
        <p:xfrm>
          <a:off x="1739901" y="2276476"/>
          <a:ext cx="8748713" cy="4481514"/>
        </p:xfrm>
        <a:graphic>
          <a:graphicData uri="http://schemas.openxmlformats.org/drawingml/2006/table">
            <a:tbl>
              <a:tblPr/>
              <a:tblGrid>
                <a:gridCol w="2405063">
                  <a:extLst>
                    <a:ext uri="{9D8B030D-6E8A-4147-A177-3AD203B41FA5}">
                      <a16:colId xmlns:a16="http://schemas.microsoft.com/office/drawing/2014/main" val="20000"/>
                    </a:ext>
                  </a:extLst>
                </a:gridCol>
                <a:gridCol w="6343650">
                  <a:extLst>
                    <a:ext uri="{9D8B030D-6E8A-4147-A177-3AD203B41FA5}">
                      <a16:colId xmlns:a16="http://schemas.microsoft.com/office/drawing/2014/main" val="20001"/>
                    </a:ext>
                  </a:extLst>
                </a:gridCol>
              </a:tblGrid>
              <a:tr h="1097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dirty="0">
                          <a:ln>
                            <a:noFill/>
                          </a:ln>
                          <a:solidFill>
                            <a:schemeClr val="tx1"/>
                          </a:solidFill>
                          <a:effectLst/>
                          <a:latin typeface="Arial" charset="0"/>
                        </a:rPr>
                        <a:t>Bidang Ke</a:t>
                      </a:r>
                      <a:r>
                        <a:rPr kumimoji="0" lang="en-CA" sz="2400" b="1" i="0" u="none" strike="noStrike" cap="none" normalizeH="0" baseline="0" dirty="0">
                          <a:ln>
                            <a:noFill/>
                          </a:ln>
                          <a:solidFill>
                            <a:schemeClr val="tx1"/>
                          </a:solidFill>
                          <a:effectLst/>
                          <a:latin typeface="Arial" charset="0"/>
                        </a:rPr>
                        <a:t>a</a:t>
                      </a:r>
                      <a:r>
                        <a:rPr kumimoji="0" lang="id-ID" sz="2400" b="1" i="0" u="none" strike="noStrike" cap="none" normalizeH="0" baseline="0" dirty="0">
                          <a:ln>
                            <a:noFill/>
                          </a:ln>
                          <a:solidFill>
                            <a:schemeClr val="tx1"/>
                          </a:solidFill>
                          <a:effectLst/>
                          <a:latin typeface="Arial" charset="0"/>
                        </a:rPr>
                        <a:t>manan</a:t>
                      </a:r>
                      <a:endParaRPr kumimoji="0" lang="en-US" sz="2400" b="1" i="0" u="none" strike="noStrike" cap="none" normalizeH="0" baseline="0" dirty="0">
                        <a:ln>
                          <a:noFill/>
                        </a:ln>
                        <a:solidFill>
                          <a:schemeClr val="tx1"/>
                        </a:solidFill>
                        <a:effectLst/>
                        <a:latin typeface="Arial" charset="0"/>
                      </a:endParaRPr>
                    </a:p>
                  </a:txBody>
                  <a:tcPr marT="45723" marB="45723"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200" b="1" i="0" u="none" strike="noStrike" cap="none" normalizeH="0" baseline="0">
                          <a:ln>
                            <a:noFill/>
                          </a:ln>
                          <a:solidFill>
                            <a:schemeClr val="tx1"/>
                          </a:solidFill>
                          <a:effectLst/>
                          <a:latin typeface="Arial" charset="0"/>
                        </a:rPr>
                        <a:t>Menerapkan tindakan tegas untuk menjaga ketertiban dan kemanan sebagai perwujudan negara hukum</a:t>
                      </a:r>
                      <a:endParaRPr kumimoji="0" lang="en-US" sz="2200" b="1" i="0" u="none" strike="noStrike" cap="none" normalizeH="0" baseline="0">
                        <a:ln>
                          <a:noFill/>
                        </a:ln>
                        <a:solidFill>
                          <a:schemeClr val="tx1"/>
                        </a:solidFill>
                        <a:effectLst/>
                        <a:latin typeface="Arial" charset="0"/>
                      </a:endParaRPr>
                    </a:p>
                  </a:txBody>
                  <a:tcPr marT="45723" marB="45723" horzOverflow="overflow">
                    <a:lnL>
                      <a:noFill/>
                    </a:lnL>
                    <a:lnR cap="flat">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1432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Arial" charset="0"/>
                        </a:rPr>
                        <a:t>Bidang Sosial Ekonomi</a:t>
                      </a:r>
                      <a:endParaRPr kumimoji="0" lang="en-US" sz="2400" b="1"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solidFill>
                      <a:srgbClr val="E971A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200" b="1" i="0" u="none" strike="noStrike" cap="none" normalizeH="0" baseline="0">
                          <a:ln>
                            <a:noFill/>
                          </a:ln>
                          <a:solidFill>
                            <a:schemeClr val="tx1"/>
                          </a:solidFill>
                          <a:effectLst/>
                          <a:latin typeface="Arial" charset="0"/>
                        </a:rPr>
                        <a:t>Memperjuangkan kemakmuran dan kesejahteraan rakyat dengan memperbaharui hukum agraria serta meningkatkan taraf hidup veteran pejuang kemerdekaan</a:t>
                      </a:r>
                      <a:endParaRPr kumimoji="0" lang="en-US" sz="22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solidFill>
                      <a:srgbClr val="E971A4"/>
                    </a:solidFill>
                  </a:tcPr>
                </a:tc>
                <a:extLst>
                  <a:ext uri="{0D108BD9-81ED-4DB2-BD59-A6C34878D82A}">
                    <a16:rowId xmlns:a16="http://schemas.microsoft.com/office/drawing/2014/main" val="10001"/>
                  </a:ext>
                </a:extLst>
              </a:tr>
              <a:tr h="854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Arial" charset="0"/>
                        </a:rPr>
                        <a:t>Bidang Politik Dalam Negeri</a:t>
                      </a:r>
                      <a:endParaRPr kumimoji="0" lang="en-US" sz="2400" b="1"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200" b="1" i="0" u="none" strike="noStrike" cap="none" normalizeH="0" baseline="0">
                          <a:ln>
                            <a:noFill/>
                          </a:ln>
                          <a:solidFill>
                            <a:schemeClr val="tx1"/>
                          </a:solidFill>
                          <a:effectLst/>
                          <a:latin typeface="Arial" charset="0"/>
                        </a:rPr>
                        <a:t>Menyiapkan segala usaha untuk menjalankan pemilihan umum</a:t>
                      </a:r>
                      <a:endParaRPr kumimoji="0" lang="en-US" sz="22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solidFill>
                      <a:schemeClr val="folHlink"/>
                    </a:solidFill>
                  </a:tcPr>
                </a:tc>
                <a:extLst>
                  <a:ext uri="{0D108BD9-81ED-4DB2-BD59-A6C34878D82A}">
                    <a16:rowId xmlns:a16="http://schemas.microsoft.com/office/drawing/2014/main" val="10002"/>
                  </a:ext>
                </a:extLst>
              </a:tr>
              <a:tr h="1097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Arial" charset="0"/>
                        </a:rPr>
                        <a:t>Bidang Politik Luar Negeri</a:t>
                      </a:r>
                      <a:endParaRPr kumimoji="0" lang="en-US" sz="2400" b="1"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cap="flat">
                      <a:noFill/>
                    </a:lnB>
                    <a:lnTlToBr>
                      <a:noFill/>
                    </a:lnTlToBr>
                    <a:lnBlToTr>
                      <a:noFill/>
                    </a:lnBlToTr>
                    <a:solidFill>
                      <a:srgbClr val="77909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200" b="1" i="0" u="none" strike="noStrike" cap="none" normalizeH="0" baseline="0">
                          <a:ln>
                            <a:noFill/>
                          </a:ln>
                          <a:solidFill>
                            <a:schemeClr val="tx1"/>
                          </a:solidFill>
                          <a:effectLst/>
                          <a:latin typeface="Arial" charset="0"/>
                        </a:rPr>
                        <a:t>Menerapkan politik luar negeri bebas aktif serta memperjuangkan perebutan wilayah Irian Barat.</a:t>
                      </a:r>
                      <a:endParaRPr kumimoji="0" lang="en-US" sz="22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cap="flat">
                      <a:noFill/>
                    </a:lnB>
                    <a:lnTlToBr>
                      <a:noFill/>
                    </a:lnTlToBr>
                    <a:lnBlToTr>
                      <a:noFill/>
                    </a:lnBlToTr>
                    <a:solidFill>
                      <a:srgbClr val="77909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4">
            <a:extLst>
              <a:ext uri="{FF2B5EF4-FFF2-40B4-BE49-F238E27FC236}">
                <a16:creationId xmlns:a16="http://schemas.microsoft.com/office/drawing/2014/main" id="{0D121322-015E-4ABB-AAB8-666046586EA8}"/>
              </a:ext>
            </a:extLst>
          </p:cNvPr>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4367213" y="115888"/>
            <a:ext cx="61087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FD802020-9F64-4DB7-95AE-9BDEDAEDC867}"/>
              </a:ext>
            </a:extLst>
          </p:cNvPr>
          <p:cNvSpPr>
            <a:spLocks noGrp="1" noChangeArrowheads="1"/>
          </p:cNvSpPr>
          <p:nvPr>
            <p:ph type="title"/>
          </p:nvPr>
        </p:nvSpPr>
        <p:spPr/>
        <p:txBody>
          <a:bodyPr/>
          <a:lstStyle/>
          <a:p>
            <a:r>
              <a:rPr lang="id-ID" altLang="en-US" b="1">
                <a:solidFill>
                  <a:srgbClr val="4E26CE"/>
                </a:solidFill>
                <a:latin typeface="Georgia" panose="02040502050405020303" pitchFamily="18" charset="0"/>
              </a:rPr>
              <a:t>Kabinet Wilopo</a:t>
            </a:r>
            <a:br>
              <a:rPr lang="id-ID" altLang="en-US" sz="4000"/>
            </a:br>
            <a:r>
              <a:rPr lang="id-ID" altLang="en-US" sz="4000" b="1"/>
              <a:t>(19 Maret 1952 – 2 Juni 1953)</a:t>
            </a:r>
            <a:endParaRPr lang="en-US" altLang="en-US" sz="4000" b="1"/>
          </a:p>
        </p:txBody>
      </p:sp>
      <p:sp>
        <p:nvSpPr>
          <p:cNvPr id="10244" name="Rectangle 3">
            <a:extLst>
              <a:ext uri="{FF2B5EF4-FFF2-40B4-BE49-F238E27FC236}">
                <a16:creationId xmlns:a16="http://schemas.microsoft.com/office/drawing/2014/main" id="{7C19DC34-B0C3-4755-A1E3-69028CA1B029}"/>
              </a:ext>
            </a:extLst>
          </p:cNvPr>
          <p:cNvSpPr>
            <a:spLocks noGrp="1" noChangeArrowheads="1"/>
          </p:cNvSpPr>
          <p:nvPr>
            <p:ph idx="1"/>
          </p:nvPr>
        </p:nvSpPr>
        <p:spPr bwMode="auto">
          <a:xfrm>
            <a:off x="1847851" y="1916114"/>
            <a:ext cx="8569325" cy="4681537"/>
          </a:xfrm>
        </p:spPr>
        <p:txBody>
          <a:bodyPr wrap="square" numCol="1" anchor="t" anchorCtr="0" compatLnSpc="1">
            <a:prstTxWarp prst="textNoShape">
              <a:avLst/>
            </a:prstTxWarp>
          </a:bodyPr>
          <a:lstStyle/>
          <a:p>
            <a:pPr>
              <a:lnSpc>
                <a:spcPct val="80000"/>
              </a:lnSpc>
            </a:pPr>
            <a:r>
              <a:rPr lang="id-ID" altLang="en-US" sz="2400" b="1">
                <a:solidFill>
                  <a:srgbClr val="2F9D59"/>
                </a:solidFill>
                <a:latin typeface="Bookman Old Style" panose="02050604050505020204" pitchFamily="18" charset="0"/>
              </a:rPr>
              <a:t>Kabinet ini berbentuk </a:t>
            </a:r>
            <a:r>
              <a:rPr lang="id-ID" altLang="en-US" sz="2400" b="1">
                <a:solidFill>
                  <a:srgbClr val="9B2560"/>
                </a:solidFill>
                <a:latin typeface="Bookman Old Style" panose="02050604050505020204" pitchFamily="18" charset="0"/>
              </a:rPr>
              <a:t>zaken kabinet</a:t>
            </a:r>
            <a:r>
              <a:rPr lang="id-ID" altLang="en-US" sz="2400" b="1">
                <a:solidFill>
                  <a:srgbClr val="2F9D59"/>
                </a:solidFill>
                <a:latin typeface="Bookman Old Style" panose="02050604050505020204" pitchFamily="18" charset="0"/>
              </a:rPr>
              <a:t>, yaitu kabinet yang disusun berdasarkan tingkat  keahlian dan spesialisasi dari setiap anggota kabinetnya, dan bukan berdasarkan susunan kepartaian.</a:t>
            </a:r>
          </a:p>
          <a:p>
            <a:pPr>
              <a:lnSpc>
                <a:spcPct val="80000"/>
              </a:lnSpc>
            </a:pPr>
            <a:r>
              <a:rPr lang="id-ID" altLang="en-US" sz="2400" b="1">
                <a:solidFill>
                  <a:srgbClr val="2F9D59"/>
                </a:solidFill>
                <a:latin typeface="Bookman Old Style" panose="02050604050505020204" pitchFamily="18" charset="0"/>
              </a:rPr>
              <a:t>Masa kerja Kabinet ini diwarnai oleh adanya konflik internal di Angkatan Darat yang berpuncak pada </a:t>
            </a:r>
            <a:r>
              <a:rPr lang="id-ID" altLang="en-US" sz="2400" b="1">
                <a:solidFill>
                  <a:srgbClr val="9B2560"/>
                </a:solidFill>
                <a:latin typeface="Bookman Old Style" panose="02050604050505020204" pitchFamily="18" charset="0"/>
              </a:rPr>
              <a:t>Peristiwa 17 Oktober 1952</a:t>
            </a:r>
            <a:r>
              <a:rPr lang="id-ID" altLang="en-US" sz="2400" b="1">
                <a:solidFill>
                  <a:srgbClr val="2F9D59"/>
                </a:solidFill>
                <a:latin typeface="Bookman Old Style" panose="02050604050505020204" pitchFamily="18" charset="0"/>
              </a:rPr>
              <a:t> dalam upaya menuntut Presiden Soekarno untuk membubarkan Parlemen.</a:t>
            </a:r>
          </a:p>
          <a:p>
            <a:pPr>
              <a:lnSpc>
                <a:spcPct val="80000"/>
              </a:lnSpc>
            </a:pPr>
            <a:r>
              <a:rPr lang="id-ID" altLang="en-US" sz="2400" b="1">
                <a:solidFill>
                  <a:srgbClr val="2F9D59"/>
                </a:solidFill>
                <a:latin typeface="Bookman Old Style" panose="02050604050505020204" pitchFamily="18" charset="0"/>
              </a:rPr>
              <a:t>Kabinet ini jatuh akibat </a:t>
            </a:r>
            <a:r>
              <a:rPr lang="id-ID" altLang="en-US" sz="2400" b="1">
                <a:solidFill>
                  <a:srgbClr val="9B2560"/>
                </a:solidFill>
                <a:latin typeface="Bookman Old Style" panose="02050604050505020204" pitchFamily="18" charset="0"/>
              </a:rPr>
              <a:t>Peristiwa Tanjung Morawa</a:t>
            </a:r>
            <a:r>
              <a:rPr lang="id-ID" altLang="en-US" sz="2400" b="1">
                <a:solidFill>
                  <a:srgbClr val="2F9D59"/>
                </a:solidFill>
                <a:latin typeface="Bookman Old Style" panose="02050604050505020204" pitchFamily="18" charset="0"/>
              </a:rPr>
              <a:t> (Sumatera Utara), yaitu aksi kekerasan polisi terhadap para petani yang menempati lahan perkebunan asing di Deli. Peristiwa ini menewaskan 5 orang petani.</a:t>
            </a:r>
            <a:endParaRPr lang="en-US" altLang="en-US" sz="2400" b="1">
              <a:solidFill>
                <a:srgbClr val="2F9D59"/>
              </a:solidFill>
              <a:latin typeface="Bookman Old Style" panose="0205060405050502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661A43F-20B0-43E0-A292-6A0267B7ABDB}"/>
              </a:ext>
            </a:extLst>
          </p:cNvPr>
          <p:cNvSpPr>
            <a:spLocks noGrp="1" noChangeArrowheads="1"/>
          </p:cNvSpPr>
          <p:nvPr>
            <p:ph type="title"/>
          </p:nvPr>
        </p:nvSpPr>
        <p:spPr/>
        <p:txBody>
          <a:bodyPr/>
          <a:lstStyle/>
          <a:p>
            <a:r>
              <a:rPr lang="id-ID" altLang="en-US" b="1">
                <a:solidFill>
                  <a:srgbClr val="4E26CE"/>
                </a:solidFill>
                <a:latin typeface="Georgia" panose="02040502050405020303" pitchFamily="18" charset="0"/>
              </a:rPr>
              <a:t>Kabinet Wilopo</a:t>
            </a:r>
            <a:br>
              <a:rPr lang="id-ID" altLang="en-US" b="1">
                <a:solidFill>
                  <a:srgbClr val="4E26CE"/>
                </a:solidFill>
                <a:latin typeface="Georgia" panose="02040502050405020303" pitchFamily="18" charset="0"/>
              </a:rPr>
            </a:br>
            <a:r>
              <a:rPr lang="id-ID" altLang="en-US" sz="4000" b="1"/>
              <a:t>(</a:t>
            </a:r>
            <a:r>
              <a:rPr lang="en-CA" altLang="en-US" sz="4000" b="1"/>
              <a:t>3</a:t>
            </a:r>
            <a:r>
              <a:rPr lang="id-ID" altLang="en-US" sz="4000" b="1"/>
              <a:t> </a:t>
            </a:r>
            <a:r>
              <a:rPr lang="en-CA" altLang="en-US" sz="4000" b="1"/>
              <a:t>April</a:t>
            </a:r>
            <a:r>
              <a:rPr lang="id-ID" altLang="en-US" sz="4000" b="1"/>
              <a:t> 1952 – </a:t>
            </a:r>
            <a:r>
              <a:rPr lang="en-CA" altLang="en-US" sz="4000" b="1"/>
              <a:t>3</a:t>
            </a:r>
            <a:r>
              <a:rPr lang="id-ID" altLang="en-US" sz="4000" b="1"/>
              <a:t> Juni 1953)</a:t>
            </a:r>
            <a:endParaRPr lang="en-US" altLang="en-US" sz="4000" b="1"/>
          </a:p>
        </p:txBody>
      </p:sp>
      <p:graphicFrame>
        <p:nvGraphicFramePr>
          <p:cNvPr id="22590" name="Group 62">
            <a:extLst>
              <a:ext uri="{FF2B5EF4-FFF2-40B4-BE49-F238E27FC236}">
                <a16:creationId xmlns:a16="http://schemas.microsoft.com/office/drawing/2014/main" id="{B0EFB578-BB09-4E36-92C2-749F12E4086E}"/>
              </a:ext>
            </a:extLst>
          </p:cNvPr>
          <p:cNvGraphicFramePr>
            <a:graphicFrameLocks noGrp="1"/>
          </p:cNvGraphicFramePr>
          <p:nvPr>
            <p:ph sz="half" idx="1"/>
          </p:nvPr>
        </p:nvGraphicFramePr>
        <p:xfrm>
          <a:off x="1666876" y="2276475"/>
          <a:ext cx="8893175" cy="3333900"/>
        </p:xfrm>
        <a:graphic>
          <a:graphicData uri="http://schemas.openxmlformats.org/drawingml/2006/table">
            <a:tbl>
              <a:tblPr/>
              <a:tblGrid>
                <a:gridCol w="1981200">
                  <a:extLst>
                    <a:ext uri="{9D8B030D-6E8A-4147-A177-3AD203B41FA5}">
                      <a16:colId xmlns:a16="http://schemas.microsoft.com/office/drawing/2014/main" val="20000"/>
                    </a:ext>
                  </a:extLst>
                </a:gridCol>
                <a:gridCol w="6911975">
                  <a:extLst>
                    <a:ext uri="{9D8B030D-6E8A-4147-A177-3AD203B41FA5}">
                      <a16:colId xmlns:a16="http://schemas.microsoft.com/office/drawing/2014/main" val="20001"/>
                    </a:ext>
                  </a:extLst>
                </a:gridCol>
              </a:tblGrid>
              <a:tr h="865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500" b="1" i="0" u="none" strike="noStrike" cap="none" normalizeH="0" baseline="0">
                          <a:ln>
                            <a:noFill/>
                          </a:ln>
                          <a:solidFill>
                            <a:schemeClr val="tx1"/>
                          </a:solidFill>
                          <a:effectLst/>
                          <a:latin typeface="Arial" charset="0"/>
                        </a:rPr>
                        <a:t>Politik Luar Negeri</a:t>
                      </a:r>
                      <a:endParaRPr kumimoji="0" lang="en-US" sz="2500" b="1" i="0" u="none" strike="noStrike" cap="none" normalizeH="0" baseline="0">
                        <a:ln>
                          <a:noFill/>
                        </a:ln>
                        <a:solidFill>
                          <a:schemeClr val="tx1"/>
                        </a:solidFill>
                        <a:effectLst/>
                        <a:latin typeface="Arial"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0">
                      <a:gsLst>
                        <a:gs pos="0">
                          <a:srgbClr val="9EA428"/>
                        </a:gs>
                        <a:gs pos="100000">
                          <a:srgbClr val="9EA428">
                            <a:gamma/>
                            <a:shade val="85882"/>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Times New Roman" pitchFamily="18" charset="0"/>
                        </a:rPr>
                        <a:t>Penyelesaian masalah Irian Barat, dan konsisten terhadap politik luar negeri bebas-aktif.</a:t>
                      </a:r>
                      <a:endParaRPr kumimoji="0" lang="en-US" sz="2400" b="1" i="0" u="none" strike="noStrike" cap="none" normalizeH="0" baseline="0">
                        <a:ln>
                          <a:noFill/>
                        </a:ln>
                        <a:solidFill>
                          <a:schemeClr val="tx1"/>
                        </a:solidFill>
                        <a:effectLst/>
                        <a:latin typeface="Times New Roman" pitchFamily="18"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0">
                      <a:gsLst>
                        <a:gs pos="0">
                          <a:srgbClr val="9EA428"/>
                        </a:gs>
                        <a:gs pos="100000">
                          <a:srgbClr val="9EA428">
                            <a:gamma/>
                            <a:shade val="85882"/>
                            <a:invGamma/>
                          </a:srgbClr>
                        </a:gs>
                      </a:gsLst>
                      <a:lin ang="5400000" scaled="1"/>
                    </a:gradFill>
                  </a:tcPr>
                </a:tc>
                <a:extLst>
                  <a:ext uri="{0D108BD9-81ED-4DB2-BD59-A6C34878D82A}">
                    <a16:rowId xmlns:a16="http://schemas.microsoft.com/office/drawing/2014/main" val="10000"/>
                  </a:ext>
                </a:extLst>
              </a:tr>
              <a:tr h="1234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500" b="1" i="0" u="none" strike="noStrike" cap="none" normalizeH="0" baseline="0">
                          <a:ln>
                            <a:noFill/>
                          </a:ln>
                          <a:solidFill>
                            <a:schemeClr val="tx1"/>
                          </a:solidFill>
                          <a:effectLst/>
                          <a:latin typeface="Arial" charset="0"/>
                        </a:rPr>
                        <a:t>Politik Dalam Negeri</a:t>
                      </a:r>
                      <a:endParaRPr kumimoji="0" lang="en-US" sz="2500" b="1" i="0" u="none" strike="noStrike" cap="none" normalizeH="0" baseline="0">
                        <a:ln>
                          <a:noFill/>
                        </a:ln>
                        <a:solidFill>
                          <a:schemeClr val="tx1"/>
                        </a:solidFill>
                        <a:effectLst/>
                        <a:latin typeface="Arial"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1">
                      <a:gsLst>
                        <a:gs pos="0">
                          <a:schemeClr val="folHlink"/>
                        </a:gs>
                        <a:gs pos="100000">
                          <a:schemeClr val="fo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Times New Roman" pitchFamily="18" charset="0"/>
                        </a:rPr>
                        <a:t>Mempersiapkan dan melaksanakan proses pemilu untuk memilih anggota konstituante, DPR, dan DPRD.</a:t>
                      </a:r>
                      <a:endParaRPr kumimoji="0" lang="en-US" sz="2400" b="1" i="0" u="none" strike="noStrike" cap="none" normalizeH="0" baseline="0">
                        <a:ln>
                          <a:noFill/>
                        </a:ln>
                        <a:solidFill>
                          <a:schemeClr val="tx1"/>
                        </a:solidFill>
                        <a:effectLst/>
                        <a:latin typeface="Times New Roman" pitchFamily="18"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1">
                      <a:gsLst>
                        <a:gs pos="0">
                          <a:schemeClr val="folHlink"/>
                        </a:gs>
                        <a:gs pos="100000">
                          <a:schemeClr val="folHlink">
                            <a:gamma/>
                            <a:shade val="46275"/>
                            <a:invGamma/>
                          </a:schemeClr>
                        </a:gs>
                      </a:gsLst>
                      <a:lin ang="5400000" scaled="1"/>
                    </a:gradFill>
                  </a:tcPr>
                </a:tc>
                <a:extLst>
                  <a:ext uri="{0D108BD9-81ED-4DB2-BD59-A6C34878D82A}">
                    <a16:rowId xmlns:a16="http://schemas.microsoft.com/office/drawing/2014/main" val="10001"/>
                  </a:ext>
                </a:extLst>
              </a:tr>
              <a:tr h="1234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500" b="1" i="0" u="none" strike="noStrike" cap="none" normalizeH="0" baseline="0">
                          <a:ln>
                            <a:noFill/>
                          </a:ln>
                          <a:solidFill>
                            <a:schemeClr val="tx1"/>
                          </a:solidFill>
                          <a:effectLst/>
                          <a:latin typeface="Arial" charset="0"/>
                        </a:rPr>
                        <a:t>Kemanan, Ekonomi, dan Sosial</a:t>
                      </a:r>
                      <a:endParaRPr kumimoji="0" lang="en-US" sz="2500" b="1" i="0" u="none" strike="noStrike" cap="none" normalizeH="0" baseline="0">
                        <a:ln>
                          <a:noFill/>
                        </a:ln>
                        <a:solidFill>
                          <a:schemeClr val="tx1"/>
                        </a:solidFill>
                        <a:effectLst/>
                        <a:latin typeface="Arial"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1">
                      <a:gsLst>
                        <a:gs pos="0">
                          <a:srgbClr val="2F9D59"/>
                        </a:gs>
                        <a:gs pos="100000">
                          <a:srgbClr val="2F9D5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a:ln>
                            <a:noFill/>
                          </a:ln>
                          <a:solidFill>
                            <a:schemeClr val="tx1"/>
                          </a:solidFill>
                          <a:effectLst/>
                          <a:latin typeface="Times New Roman" pitchFamily="18" charset="0"/>
                        </a:rPr>
                        <a:t>Meningkatkan pendidikan, taraf kemakmuran dan kesejahteraan rakyat serta memelihara kemanan dalam negeri.</a:t>
                      </a:r>
                      <a:endParaRPr kumimoji="0" lang="en-US" sz="2400" b="1" i="0" u="none" strike="noStrike" cap="none" normalizeH="0" baseline="0">
                        <a:ln>
                          <a:noFill/>
                        </a:ln>
                        <a:solidFill>
                          <a:schemeClr val="tx1"/>
                        </a:solidFill>
                        <a:effectLst/>
                        <a:latin typeface="Times New Roman" pitchFamily="18" charset="0"/>
                      </a:endParaRPr>
                    </a:p>
                  </a:txBody>
                  <a:tcPr marT="45713" marB="45713" horzOverflow="overflow">
                    <a:lnL w="38100" cap="flat" cmpd="sng" algn="ctr">
                      <a:solidFill>
                        <a:srgbClr val="E971A4"/>
                      </a:solidFill>
                      <a:prstDash val="solid"/>
                      <a:round/>
                      <a:headEnd type="none" w="med" len="med"/>
                      <a:tailEnd type="none" w="med" len="med"/>
                    </a:lnL>
                    <a:lnR w="38100" cap="flat" cmpd="sng" algn="ctr">
                      <a:solidFill>
                        <a:srgbClr val="E971A4"/>
                      </a:solidFill>
                      <a:prstDash val="solid"/>
                      <a:round/>
                      <a:headEnd type="none" w="med" len="med"/>
                      <a:tailEnd type="none" w="med" len="med"/>
                    </a:lnR>
                    <a:lnT w="38100" cap="flat" cmpd="sng" algn="ctr">
                      <a:solidFill>
                        <a:srgbClr val="E971A4"/>
                      </a:solidFill>
                      <a:prstDash val="solid"/>
                      <a:round/>
                      <a:headEnd type="none" w="med" len="med"/>
                      <a:tailEnd type="none" w="med" len="med"/>
                    </a:lnT>
                    <a:lnB w="38100" cap="flat" cmpd="sng" algn="ctr">
                      <a:solidFill>
                        <a:srgbClr val="E971A4"/>
                      </a:solidFill>
                      <a:prstDash val="solid"/>
                      <a:round/>
                      <a:headEnd type="none" w="med" len="med"/>
                      <a:tailEnd type="none" w="med" len="med"/>
                    </a:lnB>
                    <a:lnTlToBr>
                      <a:noFill/>
                    </a:lnTlToBr>
                    <a:lnBlToTr>
                      <a:noFill/>
                    </a:lnBlToTr>
                    <a:gradFill rotWithShape="1">
                      <a:gsLst>
                        <a:gs pos="0">
                          <a:srgbClr val="2F9D59"/>
                        </a:gs>
                        <a:gs pos="100000">
                          <a:srgbClr val="2F9D59">
                            <a:gamma/>
                            <a:shade val="46275"/>
                            <a:invGamma/>
                          </a:srgbClr>
                        </a:gs>
                      </a:gsLst>
                      <a:lin ang="5400000" scaled="1"/>
                    </a:gradFill>
                  </a:tcPr>
                </a:tc>
                <a:extLst>
                  <a:ext uri="{0D108BD9-81ED-4DB2-BD59-A6C34878D82A}">
                    <a16:rowId xmlns:a16="http://schemas.microsoft.com/office/drawing/2014/main" val="10002"/>
                  </a:ext>
                </a:extLst>
              </a:tr>
            </a:tbl>
          </a:graphicData>
        </a:graphic>
      </p:graphicFrame>
      <p:sp>
        <p:nvSpPr>
          <p:cNvPr id="11281" name="Rectangle 3">
            <a:extLst>
              <a:ext uri="{FF2B5EF4-FFF2-40B4-BE49-F238E27FC236}">
                <a16:creationId xmlns:a16="http://schemas.microsoft.com/office/drawing/2014/main" id="{350D7CBB-71CE-4281-A79A-72E7BBE5B47E}"/>
              </a:ext>
            </a:extLst>
          </p:cNvPr>
          <p:cNvSpPr>
            <a:spLocks noGrp="1" noChangeArrowheads="1"/>
          </p:cNvSpPr>
          <p:nvPr>
            <p:ph sz="half" idx="2"/>
          </p:nvPr>
        </p:nvSpPr>
        <p:spPr bwMode="auto">
          <a:xfrm>
            <a:off x="1992313" y="1628775"/>
            <a:ext cx="5256212" cy="533400"/>
          </a:xfrm>
        </p:spPr>
        <p:txBody>
          <a:bodyPr wrap="square" numCol="1" anchor="t" anchorCtr="0" compatLnSpc="1">
            <a:prstTxWarp prst="textNoShape">
              <a:avLst/>
            </a:prstTxWarp>
          </a:bodyPr>
          <a:lstStyle/>
          <a:p>
            <a:pPr>
              <a:buFontTx/>
              <a:buNone/>
            </a:pPr>
            <a:r>
              <a:rPr lang="id-ID" altLang="en-US" sz="3000" b="1">
                <a:solidFill>
                  <a:srgbClr val="2F9D59"/>
                </a:solidFill>
                <a:latin typeface="Times New Roman" panose="02020603050405020304" pitchFamily="18" charset="0"/>
              </a:rPr>
              <a:t>Agenda Kerja Kabinet Wilopo</a:t>
            </a:r>
          </a:p>
          <a:p>
            <a:pPr>
              <a:buFontTx/>
              <a:buNone/>
            </a:pPr>
            <a:endParaRPr lang="id-ID" altLang="en-US" b="1">
              <a:solidFill>
                <a:srgbClr val="2F9D59"/>
              </a:solidFill>
              <a:latin typeface="Times New Roman" panose="02020603050405020304" pitchFamily="18" charset="0"/>
            </a:endParaRPr>
          </a:p>
        </p:txBody>
      </p:sp>
      <p:sp>
        <p:nvSpPr>
          <p:cNvPr id="11282" name="Rectangle 36">
            <a:extLst>
              <a:ext uri="{FF2B5EF4-FFF2-40B4-BE49-F238E27FC236}">
                <a16:creationId xmlns:a16="http://schemas.microsoft.com/office/drawing/2014/main" id="{D70E124F-61D8-4DD4-A504-01601CB3E9E6}"/>
              </a:ext>
            </a:extLst>
          </p:cNvPr>
          <p:cNvSpPr>
            <a:spLocks noGrp="1" noChangeArrowheads="1"/>
          </p:cNvSpPr>
          <p:nvPr>
            <p:ph type="body" sz="half" idx="4294967295"/>
          </p:nvPr>
        </p:nvSpPr>
        <p:spPr bwMode="auto">
          <a:xfrm>
            <a:off x="1524001" y="5762626"/>
            <a:ext cx="7921625"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Clr>
                <a:srgbClr val="9B2560"/>
              </a:buClr>
              <a:buFont typeface="Wingdings" panose="05000000000000000000" pitchFamily="2" charset="2"/>
              <a:buChar char="Ø"/>
            </a:pPr>
            <a:r>
              <a:rPr lang="id-ID" altLang="en-US" sz="2000" b="1">
                <a:solidFill>
                  <a:srgbClr val="A153A1"/>
                </a:solidFill>
              </a:rPr>
              <a:t>Dalam pelaksaan program-programnya, Kabinet Wilopo menghadapi sentimen kedaerahan sebagai reaksi atas ketidakpuasan terhadap pendistribusian kesejahteraan ke daerah-daerah.</a:t>
            </a:r>
            <a:endParaRPr lang="en-US" altLang="en-US" sz="2000" b="1">
              <a:solidFill>
                <a:srgbClr val="A153A1"/>
              </a:solidFill>
            </a:endParaRPr>
          </a:p>
          <a:p>
            <a:pPr>
              <a:lnSpc>
                <a:spcPct val="80000"/>
              </a:lnSpc>
              <a:buClr>
                <a:srgbClr val="9B2560"/>
              </a:buClr>
              <a:buFont typeface="Wingdings" panose="05000000000000000000" pitchFamily="2" charset="2"/>
              <a:buChar char="Ø"/>
            </a:pPr>
            <a:endParaRPr lang="en-US" altLang="en-US" sz="2000" b="1">
              <a:solidFill>
                <a:srgbClr val="A153A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3" descr="4">
            <a:extLst>
              <a:ext uri="{FF2B5EF4-FFF2-40B4-BE49-F238E27FC236}">
                <a16:creationId xmlns:a16="http://schemas.microsoft.com/office/drawing/2014/main" id="{3A2E2111-D74E-43A0-AF7A-9C71588C088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063751" y="115888"/>
            <a:ext cx="799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05F4229A-5FC9-43DA-86B7-0C93B364B9C4}"/>
              </a:ext>
            </a:extLst>
          </p:cNvPr>
          <p:cNvSpPr>
            <a:spLocks noGrp="1" noChangeArrowheads="1"/>
          </p:cNvSpPr>
          <p:nvPr>
            <p:ph type="title"/>
          </p:nvPr>
        </p:nvSpPr>
        <p:spPr/>
        <p:txBody>
          <a:bodyPr rtlCol="0">
            <a:normAutofit fontScale="90000"/>
          </a:bodyPr>
          <a:lstStyle/>
          <a:p>
            <a:pPr>
              <a:defRPr/>
            </a:pPr>
            <a:r>
              <a:rPr lang="id-ID" altLang="en-US" sz="4000" b="1">
                <a:solidFill>
                  <a:srgbClr val="4E26CE"/>
                </a:solidFill>
                <a:latin typeface="Georgia" panose="02040502050405020303" pitchFamily="18" charset="0"/>
              </a:rPr>
              <a:t>Kabinet Ali Sastroamidjojo I</a:t>
            </a:r>
            <a:br>
              <a:rPr lang="id-ID" altLang="en-US" sz="4000" b="1">
                <a:solidFill>
                  <a:srgbClr val="4E26CE"/>
                </a:solidFill>
                <a:latin typeface="Georgia" panose="02040502050405020303" pitchFamily="18" charset="0"/>
              </a:rPr>
            </a:br>
            <a:r>
              <a:rPr lang="id-ID" altLang="en-US" sz="4000" b="1"/>
              <a:t>(31 Juli 1953 – </a:t>
            </a:r>
            <a:r>
              <a:rPr lang="en-CA" altLang="en-US" sz="4000" b="1"/>
              <a:t>12</a:t>
            </a:r>
            <a:r>
              <a:rPr lang="id-ID" altLang="en-US" sz="4000" b="1"/>
              <a:t> </a:t>
            </a:r>
            <a:r>
              <a:rPr lang="en-CA" altLang="en-US" sz="4000" b="1"/>
              <a:t>Agustus</a:t>
            </a:r>
            <a:r>
              <a:rPr lang="id-ID" altLang="en-US" sz="4000" b="1"/>
              <a:t> 1955)</a:t>
            </a:r>
            <a:endParaRPr lang="en-US" altLang="en-US" sz="4000" b="1"/>
          </a:p>
        </p:txBody>
      </p:sp>
      <p:graphicFrame>
        <p:nvGraphicFramePr>
          <p:cNvPr id="25652" name="Group 52">
            <a:extLst>
              <a:ext uri="{FF2B5EF4-FFF2-40B4-BE49-F238E27FC236}">
                <a16:creationId xmlns:a16="http://schemas.microsoft.com/office/drawing/2014/main" id="{2E32E0CB-3060-4C32-A0DB-2968109EFF9B}"/>
              </a:ext>
            </a:extLst>
          </p:cNvPr>
          <p:cNvGraphicFramePr>
            <a:graphicFrameLocks noGrp="1"/>
          </p:cNvGraphicFramePr>
          <p:nvPr>
            <p:ph sz="half" idx="2"/>
          </p:nvPr>
        </p:nvGraphicFramePr>
        <p:xfrm>
          <a:off x="1774826" y="2371726"/>
          <a:ext cx="8569325" cy="4371975"/>
        </p:xfrm>
        <a:graphic>
          <a:graphicData uri="http://schemas.openxmlformats.org/drawingml/2006/table">
            <a:tbl>
              <a:tblPr/>
              <a:tblGrid>
                <a:gridCol w="3816350">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5791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3200" b="1" i="0" u="none" strike="noStrike" cap="none" normalizeH="0" baseline="0" dirty="0">
                          <a:ln>
                            <a:noFill/>
                          </a:ln>
                          <a:solidFill>
                            <a:srgbClr val="9B2560"/>
                          </a:solidFill>
                          <a:effectLst/>
                          <a:latin typeface="Georgia" pitchFamily="18" charset="0"/>
                        </a:rPr>
                        <a:t>Keberhasilan</a:t>
                      </a:r>
                      <a:endParaRPr kumimoji="0" lang="en-US" sz="3200" b="1" i="0" u="none" strike="noStrike" cap="none" normalizeH="0" baseline="0" dirty="0">
                        <a:ln>
                          <a:noFill/>
                        </a:ln>
                        <a:solidFill>
                          <a:srgbClr val="9B2560"/>
                        </a:solidFill>
                        <a:effectLst/>
                        <a:latin typeface="Georgia"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71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3200" b="1" i="0" u="none" strike="noStrike" cap="none" normalizeH="0" baseline="0" dirty="0">
                          <a:ln>
                            <a:noFill/>
                          </a:ln>
                          <a:solidFill>
                            <a:srgbClr val="9B2560"/>
                          </a:solidFill>
                          <a:effectLst/>
                          <a:latin typeface="Georgia" pitchFamily="18" charset="0"/>
                        </a:rPr>
                        <a:t>Kegagalan</a:t>
                      </a:r>
                      <a:endParaRPr kumimoji="0" lang="en-US" sz="3200" b="1" i="0" u="none" strike="noStrike" cap="none" normalizeH="0" baseline="0" dirty="0">
                        <a:ln>
                          <a:noFill/>
                        </a:ln>
                        <a:solidFill>
                          <a:srgbClr val="9B2560"/>
                        </a:solidFill>
                        <a:effectLst/>
                        <a:latin typeface="Georgia"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53A1"/>
                    </a:solidFill>
                  </a:tcPr>
                </a:tc>
                <a:extLst>
                  <a:ext uri="{0D108BD9-81ED-4DB2-BD59-A6C34878D82A}">
                    <a16:rowId xmlns:a16="http://schemas.microsoft.com/office/drawing/2014/main" val="10000"/>
                  </a:ext>
                </a:extLst>
              </a:tr>
              <a:tr h="3792813">
                <a:tc>
                  <a:txBody>
                    <a:bodyPr/>
                    <a:lstStyle/>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Berhasil menyusun kerangka pelaksanaan proses Pemilu 1955.</a:t>
                      </a:r>
                    </a:p>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Sukses dalam pelaksanaan Konferensi Asia Afrika.</a:t>
                      </a:r>
                    </a:p>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Membina hubungan baik dengan Cina</a:t>
                      </a:r>
                      <a:endParaRPr kumimoji="0" lang="en-US" sz="2800" b="1" i="0" u="none" strike="noStrike" cap="none" normalizeH="0" baseline="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71A4"/>
                    </a:solidFill>
                  </a:tcPr>
                </a:tc>
                <a:tc>
                  <a:txBody>
                    <a:bodyPr/>
                    <a:lstStyle/>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Kegagalan dalam memperjuangkan Irian Barat</a:t>
                      </a:r>
                    </a:p>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Munculnya pemberontakan DI/TII Daud Beureuh di Aceh</a:t>
                      </a:r>
                    </a:p>
                    <a:p>
                      <a:pPr marL="0" marR="0" lvl="0" indent="0" algn="l" defTabSz="914400" rtl="0" eaLnBrk="1" fontAlgn="base" latinLnBrk="0" hangingPunct="1">
                        <a:lnSpc>
                          <a:spcPct val="100000"/>
                        </a:lnSpc>
                        <a:spcBef>
                          <a:spcPct val="20000"/>
                        </a:spcBef>
                        <a:spcAft>
                          <a:spcPct val="0"/>
                        </a:spcAft>
                        <a:buClr>
                          <a:srgbClr val="4E26CE"/>
                        </a:buClr>
                        <a:buSzTx/>
                        <a:buFont typeface="Wingdings" pitchFamily="2" charset="2"/>
                        <a:buChar char="ü"/>
                        <a:tabLst/>
                      </a:pPr>
                      <a:r>
                        <a:rPr kumimoji="0" lang="id-ID" sz="2800" b="1" i="0" u="none" strike="noStrike" cap="none" normalizeH="0" baseline="0">
                          <a:ln>
                            <a:noFill/>
                          </a:ln>
                          <a:solidFill>
                            <a:schemeClr val="tx1"/>
                          </a:solidFill>
                          <a:effectLst/>
                          <a:latin typeface="Times New Roman" pitchFamily="18" charset="0"/>
                        </a:rPr>
                        <a:t>Munculnya konflik internal di TNI-AD dengan adanya Peristiwa 27 Juni 1955.</a:t>
                      </a:r>
                      <a:endParaRPr kumimoji="0" lang="en-US" sz="2800" b="1"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53A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B677708-8E47-4832-8AE3-66D3EFA9FCD6}"/>
              </a:ext>
            </a:extLst>
          </p:cNvPr>
          <p:cNvSpPr>
            <a:spLocks noGrp="1" noChangeArrowheads="1"/>
          </p:cNvSpPr>
          <p:nvPr>
            <p:ph type="title"/>
          </p:nvPr>
        </p:nvSpPr>
        <p:spPr/>
        <p:txBody>
          <a:bodyPr rtlCol="0">
            <a:normAutofit fontScale="90000"/>
          </a:bodyPr>
          <a:lstStyle/>
          <a:p>
            <a:pPr>
              <a:defRPr/>
            </a:pPr>
            <a:r>
              <a:rPr lang="id-ID" altLang="en-US" sz="4000" b="1">
                <a:solidFill>
                  <a:srgbClr val="4E26CE"/>
                </a:solidFill>
                <a:latin typeface="Georgia" panose="02040502050405020303" pitchFamily="18" charset="0"/>
              </a:rPr>
              <a:t>Kabinet Ali Sastroamidjojo I</a:t>
            </a:r>
            <a:br>
              <a:rPr lang="id-ID" altLang="en-US" sz="4000" b="1">
                <a:solidFill>
                  <a:srgbClr val="4E26CE"/>
                </a:solidFill>
                <a:latin typeface="Georgia" panose="02040502050405020303" pitchFamily="18" charset="0"/>
              </a:rPr>
            </a:br>
            <a:r>
              <a:rPr lang="id-ID" altLang="en-US" sz="4000" b="1"/>
              <a:t>(31 Juli 1953 – </a:t>
            </a:r>
            <a:r>
              <a:rPr lang="en-CA" altLang="en-US" sz="4000" b="1"/>
              <a:t>12</a:t>
            </a:r>
            <a:r>
              <a:rPr lang="id-ID" altLang="en-US" sz="4000" b="1"/>
              <a:t> </a:t>
            </a:r>
            <a:r>
              <a:rPr lang="en-CA" altLang="en-US" sz="4000" b="1"/>
              <a:t>Agustus</a:t>
            </a:r>
            <a:r>
              <a:rPr lang="id-ID" altLang="en-US" sz="4000" b="1"/>
              <a:t> 1955)</a:t>
            </a:r>
            <a:endParaRPr lang="en-US" altLang="en-US" sz="4000" b="1"/>
          </a:p>
        </p:txBody>
      </p:sp>
      <p:graphicFrame>
        <p:nvGraphicFramePr>
          <p:cNvPr id="15387" name="Group 27">
            <a:extLst>
              <a:ext uri="{FF2B5EF4-FFF2-40B4-BE49-F238E27FC236}">
                <a16:creationId xmlns:a16="http://schemas.microsoft.com/office/drawing/2014/main" id="{F59BB75D-6A9F-466C-A1A9-2D56C1BC1126}"/>
              </a:ext>
            </a:extLst>
          </p:cNvPr>
          <p:cNvGraphicFramePr>
            <a:graphicFrameLocks noGrp="1"/>
          </p:cNvGraphicFramePr>
          <p:nvPr>
            <p:ph type="tbl" idx="1"/>
          </p:nvPr>
        </p:nvGraphicFramePr>
        <p:xfrm>
          <a:off x="2043113" y="1773239"/>
          <a:ext cx="8229600" cy="4803775"/>
        </p:xfrm>
        <a:graphic>
          <a:graphicData uri="http://schemas.openxmlformats.org/drawingml/2006/table">
            <a:tbl>
              <a:tblPr/>
              <a:tblGrid>
                <a:gridCol w="8229600">
                  <a:extLst>
                    <a:ext uri="{9D8B030D-6E8A-4147-A177-3AD203B41FA5}">
                      <a16:colId xmlns:a16="http://schemas.microsoft.com/office/drawing/2014/main" val="20000"/>
                    </a:ext>
                  </a:extLst>
                </a:gridCol>
              </a:tblGrid>
              <a:tr h="1127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3400" b="1" i="0" u="none" strike="noStrike" cap="none" normalizeH="0" baseline="0" dirty="0">
                          <a:ln>
                            <a:noFill/>
                          </a:ln>
                          <a:solidFill>
                            <a:schemeClr val="tx1"/>
                          </a:solidFill>
                          <a:effectLst/>
                          <a:latin typeface="Arial" charset="0"/>
                        </a:rPr>
                        <a:t>Program Kerja Kabinet Ali Sastroamidjojo I</a:t>
                      </a:r>
                      <a:endParaRPr kumimoji="0" lang="en-US" sz="3400" b="1" i="0" u="none" strike="noStrike" cap="none" normalizeH="0" baseline="0" dirty="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5400000" scaled="1"/>
                    </a:gradFill>
                  </a:tcPr>
                </a:tc>
                <a:extLst>
                  <a:ext uri="{0D108BD9-81ED-4DB2-BD59-A6C34878D82A}">
                    <a16:rowId xmlns:a16="http://schemas.microsoft.com/office/drawing/2014/main" val="10000"/>
                  </a:ext>
                </a:extLst>
              </a:tr>
              <a:tr h="3675985">
                <a:tc>
                  <a:txBody>
                    <a:bodyPr/>
                    <a:lstStyle/>
                    <a:p>
                      <a:pPr marL="533400" marR="0" lvl="0" indent="-533400" algn="l" defTabSz="914400" rtl="0" eaLnBrk="1" fontAlgn="base" latinLnBrk="0" hangingPunct="1">
                        <a:lnSpc>
                          <a:spcPct val="100000"/>
                        </a:lnSpc>
                        <a:spcBef>
                          <a:spcPct val="20000"/>
                        </a:spcBef>
                        <a:spcAft>
                          <a:spcPct val="0"/>
                        </a:spcAft>
                        <a:buClr>
                          <a:srgbClr val="4E26CE"/>
                        </a:buClr>
                        <a:buSzTx/>
                        <a:buFontTx/>
                        <a:buAutoNum type="arabicPeriod"/>
                        <a:tabLst/>
                      </a:pPr>
                      <a:r>
                        <a:rPr kumimoji="0" lang="id-ID" sz="2800" b="1" i="0" u="none" strike="noStrike" cap="none" normalizeH="0" baseline="0" dirty="0">
                          <a:ln>
                            <a:noFill/>
                          </a:ln>
                          <a:solidFill>
                            <a:schemeClr val="tx1"/>
                          </a:solidFill>
                          <a:effectLst/>
                          <a:latin typeface="Times New Roman" pitchFamily="18" charset="0"/>
                        </a:rPr>
                        <a:t>Mempersiapkan proses pemilihan umum yang direncanakan akan digelar pada pertengahan tahun 1955.</a:t>
                      </a:r>
                    </a:p>
                    <a:p>
                      <a:pPr marL="533400" marR="0" lvl="0" indent="-533400" algn="l" defTabSz="914400" rtl="0" eaLnBrk="1" fontAlgn="base" latinLnBrk="0" hangingPunct="1">
                        <a:lnSpc>
                          <a:spcPct val="100000"/>
                        </a:lnSpc>
                        <a:spcBef>
                          <a:spcPct val="20000"/>
                        </a:spcBef>
                        <a:spcAft>
                          <a:spcPct val="0"/>
                        </a:spcAft>
                        <a:buClr>
                          <a:srgbClr val="4E26CE"/>
                        </a:buClr>
                        <a:buSzTx/>
                        <a:buFontTx/>
                        <a:buAutoNum type="arabicPeriod"/>
                        <a:tabLst/>
                      </a:pPr>
                      <a:r>
                        <a:rPr kumimoji="0" lang="id-ID" sz="2800" b="1" i="0" u="none" strike="noStrike" cap="none" normalizeH="0" baseline="0" dirty="0">
                          <a:ln>
                            <a:noFill/>
                          </a:ln>
                          <a:solidFill>
                            <a:schemeClr val="tx1"/>
                          </a:solidFill>
                          <a:effectLst/>
                          <a:latin typeface="Times New Roman" pitchFamily="18" charset="0"/>
                        </a:rPr>
                        <a:t>Mengatasi gangguan-gangguan keamanan dalam negeri, seperti pemberontakan DI/TII.</a:t>
                      </a:r>
                    </a:p>
                    <a:p>
                      <a:pPr marL="533400" marR="0" lvl="0" indent="-533400" algn="l" defTabSz="914400" rtl="0" eaLnBrk="1" fontAlgn="base" latinLnBrk="0" hangingPunct="1">
                        <a:lnSpc>
                          <a:spcPct val="100000"/>
                        </a:lnSpc>
                        <a:spcBef>
                          <a:spcPct val="20000"/>
                        </a:spcBef>
                        <a:spcAft>
                          <a:spcPct val="0"/>
                        </a:spcAft>
                        <a:buClr>
                          <a:srgbClr val="4E26CE"/>
                        </a:buClr>
                        <a:buSzTx/>
                        <a:buFontTx/>
                        <a:buAutoNum type="arabicPeriod"/>
                        <a:tabLst/>
                      </a:pPr>
                      <a:r>
                        <a:rPr kumimoji="0" lang="id-ID" sz="2800" b="1" i="0" u="none" strike="noStrike" cap="none" normalizeH="0" baseline="0" dirty="0">
                          <a:ln>
                            <a:noFill/>
                          </a:ln>
                          <a:solidFill>
                            <a:schemeClr val="tx1"/>
                          </a:solidFill>
                          <a:effectLst/>
                          <a:latin typeface="Times New Roman" pitchFamily="18" charset="0"/>
                        </a:rPr>
                        <a:t>Melaksanakan politik luar negeri Indonesia bebas-aktif, dan berperan secara langsung dalam perdamaian dunia.</a:t>
                      </a:r>
                      <a:endParaRPr kumimoji="0" lang="en-US" sz="2800" b="1" i="0" u="none" strike="noStrike" cap="none" normalizeH="0" baseline="0" dirty="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chemeClr val="accent1"/>
                        </a:gs>
                        <a:gs pos="100000">
                          <a:schemeClr val="folHlink"/>
                        </a:gs>
                      </a:gsLst>
                      <a:lin ang="5400000" scaled="1"/>
                    </a:gra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2587</Words>
  <Application>Microsoft Office PowerPoint</Application>
  <PresentationFormat>Widescreen</PresentationFormat>
  <Paragraphs>217</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Bookman Old Style</vt:lpstr>
      <vt:lpstr>Broadway BT</vt:lpstr>
      <vt:lpstr>Calibri</vt:lpstr>
      <vt:lpstr>Calibri Light</vt:lpstr>
      <vt:lpstr>Calligraph421 BT</vt:lpstr>
      <vt:lpstr>Castellar</vt:lpstr>
      <vt:lpstr>Georgia</vt:lpstr>
      <vt:lpstr>Palatino Linotype</vt:lpstr>
      <vt:lpstr>Times New Roman</vt:lpstr>
      <vt:lpstr>Wingdings</vt:lpstr>
      <vt:lpstr>Office Theme</vt:lpstr>
      <vt:lpstr>Kehidupan Politik Indonesia di Masa Demokrasi Parlementer</vt:lpstr>
      <vt:lpstr>Kabinet Natsir  (6 September 1950 – 21 Maret 1951)</vt:lpstr>
      <vt:lpstr>Kabinet Natsir  (6 September 1950 – 18 April 1951)</vt:lpstr>
      <vt:lpstr>Kabinet Sukiman (26 April 1951 – 3 April1952)</vt:lpstr>
      <vt:lpstr>Kabinet Sukiman (26 April 1951 – 3 April1952)</vt:lpstr>
      <vt:lpstr>Kabinet Wilopo (19 Maret 1952 – 2 Juni 1953)</vt:lpstr>
      <vt:lpstr>Kabinet Wilopo (3 April 1952 – 3 Juni 1953)</vt:lpstr>
      <vt:lpstr>Kabinet Ali Sastroamidjojo I (31 Juli 1953 – 12 Agustus 1955)</vt:lpstr>
      <vt:lpstr>Kabinet Ali Sastroamidjojo I (31 Juli 1953 – 12 Agustus 1955)</vt:lpstr>
      <vt:lpstr>Kabinet Burhanuddin Harahap (Agustus 1955 – Maret 1956)</vt:lpstr>
      <vt:lpstr>Kabinet Burhanuddin Harahap (Agustus 1955 – Maret 1956)</vt:lpstr>
      <vt:lpstr>Kabinet Ali Sastroamidjojo II (20 Maret 1956 – 14 Maret 1957)</vt:lpstr>
      <vt:lpstr>Kabinet Ali Sastroamidjojo II (20 Maret 1956 – 14 Maret 1957)</vt:lpstr>
      <vt:lpstr>Kabinet Djuanda / Kabinet Karya (9 April 1957 – 10 Juli 1959)</vt:lpstr>
      <vt:lpstr>Kabinet Djuanda / Kabinet Karya (9 April 1957 – 10 Juli 1959)</vt:lpstr>
      <vt:lpstr>Kabinet Djuanda / Kabinet Karya (9 April 1957 – 10 Juli 1959)</vt:lpstr>
      <vt:lpstr>Kegagalan Konstituante dalam Menyusun Undang-Undang</vt:lpstr>
      <vt:lpstr>Kehidupan Ekonomi Indonesia di Masa Demokrasi Parlementer</vt:lpstr>
      <vt:lpstr>Kehidupan Ekonomi Indonesia di Masa Demokrasi Parlementer</vt:lpstr>
      <vt:lpstr>   Kehidupan Politik Indonesia di Masa Demokrasi Terpimpin</vt:lpstr>
      <vt:lpstr>Kehidupan Politik Indonesia di Masa Demokrasi Terpimpin</vt:lpstr>
      <vt:lpstr>Kehidupan Politik Indonesia di Masa Demokrasi Terpimpin</vt:lpstr>
      <vt:lpstr>Kehidupan Politik Indonesia di Masa Demokrasi Terpimpin</vt:lpstr>
      <vt:lpstr>Kehidupan Politik Indonesia di Masa Demokrasi Terpimpin</vt:lpstr>
      <vt:lpstr>Kehidupan Politik Indonesia di Masa Demokrasi Terpimpin</vt:lpstr>
      <vt:lpstr>     Kehidupan Ekonomi Indonesia di Masa Demokrasi Terpimpin</vt:lpstr>
      <vt:lpstr>Kehidupan Ekonomi Indonesia di Masa Demokrasi Terpimpin</vt:lpstr>
      <vt:lpstr>Kehidupan Ekonomi Indonesia di Masa Demokrasi Terpimpin</vt:lpstr>
      <vt:lpstr>Kehidupan Ekonomi Indonesia di Masa Demokrasi Terpimpin</vt:lpstr>
      <vt:lpstr>Kehidupan Ekonomi Indonesia di Masa Demokrasi Terpimpin</vt:lpstr>
      <vt:lpstr>     Perubahan Sosial dan Budaya Bangsa Indonesia</vt:lpstr>
      <vt:lpstr>Periode 1945-an</vt:lpstr>
      <vt:lpstr>Periode 1945-an</vt:lpstr>
      <vt:lpstr>Periode 1950-an</vt:lpstr>
      <vt:lpstr>Periode 1960-an</vt:lpstr>
      <vt:lpstr>Periode 1960-an</vt:lpstr>
      <vt:lpstr>Kondisi Sosial, Politik, dan Ekonomi Indonesia di Awal 1960-an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Kehidupan Politik Indonesia di Masa Demokrasi Parlementer</dc:title>
  <dc:creator>Ghufran Ghozali</dc:creator>
  <cp:lastModifiedBy>Ghufran Ghozali</cp:lastModifiedBy>
  <cp:revision>1</cp:revision>
  <dcterms:created xsi:type="dcterms:W3CDTF">2020-08-23T14:01:19Z</dcterms:created>
  <dcterms:modified xsi:type="dcterms:W3CDTF">2020-08-23T14:03:39Z</dcterms:modified>
</cp:coreProperties>
</file>