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8" autoAdjust="0"/>
    <p:restoredTop sz="94660"/>
  </p:normalViewPr>
  <p:slideViewPr>
    <p:cSldViewPr snapToGrid="0">
      <p:cViewPr varScale="1">
        <p:scale>
          <a:sx n="30" d="100"/>
          <a:sy n="30" d="100"/>
        </p:scale>
        <p:origin x="7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F153-0BE7-4799-AAEC-03240015C8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8D992419-3462-4FEA-9F16-545633E739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ECAF1587-9653-4CD9-8DA8-C5E992750561}"/>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5" name="Footer Placeholder 4">
            <a:extLst>
              <a:ext uri="{FF2B5EF4-FFF2-40B4-BE49-F238E27FC236}">
                <a16:creationId xmlns:a16="http://schemas.microsoft.com/office/drawing/2014/main" id="{A2907453-5B87-4759-B980-F79D80B2947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C1E0628-7D45-4DCD-A0D7-84A8FC035433}"/>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212541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D0F2-8B36-41A4-ADD9-63616A53CC2F}"/>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D17E835E-9EBA-4542-AE1B-B387B3E36F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0C091E2-0459-48D0-8F99-B1EA3CF08D0D}"/>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5" name="Footer Placeholder 4">
            <a:extLst>
              <a:ext uri="{FF2B5EF4-FFF2-40B4-BE49-F238E27FC236}">
                <a16:creationId xmlns:a16="http://schemas.microsoft.com/office/drawing/2014/main" id="{29BD564D-0DC1-491A-B116-3045DC64CD8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79436C52-B6ED-48AD-962D-A6AD35D9303C}"/>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23764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4F0BBA-8315-4F7F-BB57-64500A9B61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B05DDBC1-6F6F-4FD3-9D33-0E2EE2278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27282EA-6D1E-4B27-AE20-157B251F4650}"/>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5" name="Footer Placeholder 4">
            <a:extLst>
              <a:ext uri="{FF2B5EF4-FFF2-40B4-BE49-F238E27FC236}">
                <a16:creationId xmlns:a16="http://schemas.microsoft.com/office/drawing/2014/main" id="{F4F53139-3305-4242-AF28-0554D7A75CB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D06E91C-7844-426C-8F3B-8528F12DB0FA}"/>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3081784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89B91-5D11-49E4-94A8-ED95FD283960}"/>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A5FE5F6D-6CD7-4D71-A26D-B06F2A1C37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72CF6A1-403B-4B26-A2B4-455AA3C21A3A}"/>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5" name="Footer Placeholder 4">
            <a:extLst>
              <a:ext uri="{FF2B5EF4-FFF2-40B4-BE49-F238E27FC236}">
                <a16:creationId xmlns:a16="http://schemas.microsoft.com/office/drawing/2014/main" id="{493F1305-2038-4329-8C8C-FF17F829B3B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1EE0696-66E0-401B-A868-952232F96179}"/>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3490197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65D9-9C03-4DCA-8F67-37A5AED99A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B033D663-4C1A-4348-952E-EF72D37D12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C3457-05EE-4399-8FFB-EDAD4F256FFE}"/>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5" name="Footer Placeholder 4">
            <a:extLst>
              <a:ext uri="{FF2B5EF4-FFF2-40B4-BE49-F238E27FC236}">
                <a16:creationId xmlns:a16="http://schemas.microsoft.com/office/drawing/2014/main" id="{67A43571-D681-4D2A-85E0-AE401163809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475B566-C757-4CA7-93D7-CD4AA771DB18}"/>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95965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8AAAE-C317-4B2C-86D2-64FF02A04F6A}"/>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147F47F6-80FA-4DCB-BCE5-85C015248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D044FB6A-F3FB-4ACB-909E-7133ED3F32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A1D8FCF7-E937-42BD-915D-59117D357809}"/>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6" name="Footer Placeholder 5">
            <a:extLst>
              <a:ext uri="{FF2B5EF4-FFF2-40B4-BE49-F238E27FC236}">
                <a16:creationId xmlns:a16="http://schemas.microsoft.com/office/drawing/2014/main" id="{4967CCF2-D58B-4EE0-AA5C-88369E7DCD2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32CFD1EE-6732-4259-8DAD-4B35580F088F}"/>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852116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CBECC-30BD-4782-A796-7BEBEFBC1CAA}"/>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C6D2088-11F3-498C-BD15-6E11C7C457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4BA664-34DE-4F49-BC00-DCA09EFF92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D8AD5F38-544B-4916-BE2E-F274F93DE0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70D291-4E29-4429-AE1B-C4CA83C94F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FD606332-FDA8-415C-98B8-C0E2B687F2AC}"/>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8" name="Footer Placeholder 7">
            <a:extLst>
              <a:ext uri="{FF2B5EF4-FFF2-40B4-BE49-F238E27FC236}">
                <a16:creationId xmlns:a16="http://schemas.microsoft.com/office/drawing/2014/main" id="{F4E6C313-574E-4A67-891E-FB3D5808109B}"/>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8999C813-7B39-45E9-AD99-213337B17A02}"/>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200146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A1EF3-2277-4146-AD1B-D210F0D1DD2D}"/>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930FF536-3CF9-48D7-A27B-FD1CD20B78B0}"/>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4" name="Footer Placeholder 3">
            <a:extLst>
              <a:ext uri="{FF2B5EF4-FFF2-40B4-BE49-F238E27FC236}">
                <a16:creationId xmlns:a16="http://schemas.microsoft.com/office/drawing/2014/main" id="{DAE5074A-8F3D-4214-A93A-60F66F1E00C7}"/>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43CAD657-51E2-4D55-BFF7-F24F950E66CF}"/>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36285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56148A-99E0-4017-B7E6-984CE6AEB7F5}"/>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3" name="Footer Placeholder 2">
            <a:extLst>
              <a:ext uri="{FF2B5EF4-FFF2-40B4-BE49-F238E27FC236}">
                <a16:creationId xmlns:a16="http://schemas.microsoft.com/office/drawing/2014/main" id="{CBEF2C69-B65A-4E0D-8A86-8063A3AD7FA7}"/>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FFF53610-1BCE-4E7B-80D3-98436CBB171A}"/>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124751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C00FB-1485-4AD7-BC4D-3D3C5EC4AB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9D21FF93-3D75-475F-A66F-305423F7DE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EED3F98E-4590-4D7B-AF3F-5E42647CB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8AE00-5EFE-456D-B1AB-209AB23DCE60}"/>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6" name="Footer Placeholder 5">
            <a:extLst>
              <a:ext uri="{FF2B5EF4-FFF2-40B4-BE49-F238E27FC236}">
                <a16:creationId xmlns:a16="http://schemas.microsoft.com/office/drawing/2014/main" id="{1D305A6F-C785-47DB-B4CF-A5C264ECE398}"/>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7D320903-4527-4FD8-8793-89F0A2384F9E}"/>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264119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F595-F677-40AC-B01D-A9E7FE7641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3DBEA57B-1FFE-4992-9E06-296D1F3FD0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499B5699-C561-489A-820F-90659F29D4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9FE701-E088-465D-AABF-EFEBC0BB11E4}"/>
              </a:ext>
            </a:extLst>
          </p:cNvPr>
          <p:cNvSpPr>
            <a:spLocks noGrp="1"/>
          </p:cNvSpPr>
          <p:nvPr>
            <p:ph type="dt" sz="half" idx="10"/>
          </p:nvPr>
        </p:nvSpPr>
        <p:spPr/>
        <p:txBody>
          <a:bodyPr/>
          <a:lstStyle/>
          <a:p>
            <a:fld id="{D5F29BD3-A3D3-448F-B008-88DEA1DFDB70}" type="datetimeFigureOut">
              <a:rPr lang="en-ID" smtClean="0"/>
              <a:t>26/08/2020</a:t>
            </a:fld>
            <a:endParaRPr lang="en-ID"/>
          </a:p>
        </p:txBody>
      </p:sp>
      <p:sp>
        <p:nvSpPr>
          <p:cNvPr id="6" name="Footer Placeholder 5">
            <a:extLst>
              <a:ext uri="{FF2B5EF4-FFF2-40B4-BE49-F238E27FC236}">
                <a16:creationId xmlns:a16="http://schemas.microsoft.com/office/drawing/2014/main" id="{1779EBAA-5DA0-49F2-B6FC-772A7B29926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26FB12A8-F9F3-49E1-BAAD-2C7039F29161}"/>
              </a:ext>
            </a:extLst>
          </p:cNvPr>
          <p:cNvSpPr>
            <a:spLocks noGrp="1"/>
          </p:cNvSpPr>
          <p:nvPr>
            <p:ph type="sldNum" sz="quarter" idx="12"/>
          </p:nvPr>
        </p:nvSpPr>
        <p:spPr/>
        <p:txBody>
          <a:bodyPr/>
          <a:lstStyle/>
          <a:p>
            <a:fld id="{7777B55F-718B-4661-8B6E-0A9F29ADDB6A}" type="slidenum">
              <a:rPr lang="en-ID" smtClean="0"/>
              <a:t>‹#›</a:t>
            </a:fld>
            <a:endParaRPr lang="en-ID"/>
          </a:p>
        </p:txBody>
      </p:sp>
    </p:spTree>
    <p:extLst>
      <p:ext uri="{BB962C8B-B14F-4D97-AF65-F5344CB8AC3E}">
        <p14:creationId xmlns:p14="http://schemas.microsoft.com/office/powerpoint/2010/main" val="3133495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FE6F9A-8A08-44D7-B40C-B0BBF3F5D3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3CCBE953-5338-4C30-9E97-94EB649298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785B8D0-3682-49A0-B981-55D4D788DA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29BD3-A3D3-448F-B008-88DEA1DFDB70}" type="datetimeFigureOut">
              <a:rPr lang="en-ID" smtClean="0"/>
              <a:t>26/08/2020</a:t>
            </a:fld>
            <a:endParaRPr lang="en-ID"/>
          </a:p>
        </p:txBody>
      </p:sp>
      <p:sp>
        <p:nvSpPr>
          <p:cNvPr id="5" name="Footer Placeholder 4">
            <a:extLst>
              <a:ext uri="{FF2B5EF4-FFF2-40B4-BE49-F238E27FC236}">
                <a16:creationId xmlns:a16="http://schemas.microsoft.com/office/drawing/2014/main" id="{DD05D3E8-05D5-481C-A980-52CD29F3BC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CB036061-B37F-44CD-AEE8-0B59281405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7B55F-718B-4661-8B6E-0A9F29ADDB6A}" type="slidenum">
              <a:rPr lang="en-ID" smtClean="0"/>
              <a:t>‹#›</a:t>
            </a:fld>
            <a:endParaRPr lang="en-ID"/>
          </a:p>
        </p:txBody>
      </p:sp>
    </p:spTree>
    <p:extLst>
      <p:ext uri="{BB962C8B-B14F-4D97-AF65-F5344CB8AC3E}">
        <p14:creationId xmlns:p14="http://schemas.microsoft.com/office/powerpoint/2010/main" val="364251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18AB-53B4-4C64-97E7-81E2C3CD22C5}"/>
              </a:ext>
            </a:extLst>
          </p:cNvPr>
          <p:cNvSpPr>
            <a:spLocks noGrp="1"/>
          </p:cNvSpPr>
          <p:nvPr>
            <p:ph type="ctrTitle"/>
          </p:nvPr>
        </p:nvSpPr>
        <p:spPr>
          <a:xfrm>
            <a:off x="1524000" y="2235200"/>
            <a:ext cx="9144000" cy="2387600"/>
          </a:xfrm>
        </p:spPr>
        <p:txBody>
          <a:bodyPr/>
          <a:lstStyle/>
          <a:p>
            <a:r>
              <a:rPr lang="id-ID" dirty="0"/>
              <a:t>MANAJEMEN KEWIRAUSAHAAN</a:t>
            </a:r>
            <a:endParaRPr lang="en-ID" dirty="0"/>
          </a:p>
        </p:txBody>
      </p:sp>
    </p:spTree>
    <p:extLst>
      <p:ext uri="{BB962C8B-B14F-4D97-AF65-F5344CB8AC3E}">
        <p14:creationId xmlns:p14="http://schemas.microsoft.com/office/powerpoint/2010/main" val="1436770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64ED49-6FE3-4805-B714-CCF389B8E476}"/>
              </a:ext>
            </a:extLst>
          </p:cNvPr>
          <p:cNvSpPr>
            <a:spLocks noGrp="1"/>
          </p:cNvSpPr>
          <p:nvPr>
            <p:ph idx="1"/>
          </p:nvPr>
        </p:nvSpPr>
        <p:spPr>
          <a:xfrm>
            <a:off x="838200" y="616226"/>
            <a:ext cx="10515600" cy="5560737"/>
          </a:xfrm>
        </p:spPr>
        <p:txBody>
          <a:bodyPr>
            <a:normAutofit fontScale="92500" lnSpcReduction="20000"/>
          </a:bodyPr>
          <a:lstStyle/>
          <a:p>
            <a:pPr marL="0" indent="0" algn="just">
              <a:buNone/>
            </a:pPr>
            <a:r>
              <a:rPr lang="id-ID" dirty="0"/>
              <a:t>Apakah pesaing akan menanggapi apa yang diperlukan untuk mengantisipasi pesaing?</a:t>
            </a:r>
            <a:endParaRPr lang="en-ID" dirty="0"/>
          </a:p>
          <a:p>
            <a:pPr marL="0" indent="0" algn="just">
              <a:buNone/>
            </a:pPr>
            <a:r>
              <a:rPr lang="id-ID" dirty="0"/>
              <a:t>O Kemampuan untuk menopang keunggulan strategi perusahaan dan untuk memodifikasi strategi dalam menghadapi perubahan permintaan pelanggan dan perilaku strategi persaingan baru.</a:t>
            </a:r>
            <a:endParaRPr lang="en-ID" dirty="0"/>
          </a:p>
          <a:p>
            <a:pPr marL="0" indent="0" algn="just">
              <a:buNone/>
            </a:pPr>
            <a:r>
              <a:rPr lang="id-ID" dirty="0"/>
              <a:t>Apakah perusahaan akan selalu mempertahankan keunggulan strategi tersebut selama-lamanya?</a:t>
            </a:r>
            <a:endParaRPr lang="en-ID" dirty="0"/>
          </a:p>
          <a:p>
            <a:pPr marL="0" indent="0" algn="just">
              <a:buNone/>
            </a:pPr>
            <a:r>
              <a:rPr lang="id-ID" dirty="0"/>
              <a:t>O Penentuan harga barang atau jasa untuk jangka pendek dan jangka panjang.</a:t>
            </a:r>
            <a:endParaRPr lang="en-ID" dirty="0"/>
          </a:p>
          <a:p>
            <a:pPr marL="0" indent="0" algn="just">
              <a:buNone/>
            </a:pPr>
            <a:r>
              <a:rPr lang="id-ID" dirty="0"/>
              <a:t>Apakah keputusan penentuan harga sudah dibandingkan dengan strategi lain?</a:t>
            </a:r>
            <a:endParaRPr lang="en-ID" dirty="0"/>
          </a:p>
          <a:p>
            <a:pPr marL="0" indent="0" algn="just">
              <a:buNone/>
            </a:pPr>
            <a:r>
              <a:rPr lang="id-ID" dirty="0"/>
              <a:t>Apakah analisis elastisitas permintaan untuk setiap pasar sudah dipahami?</a:t>
            </a:r>
            <a:endParaRPr lang="en-ID" dirty="0"/>
          </a:p>
          <a:p>
            <a:pPr marL="0" indent="0" algn="just">
              <a:buNone/>
            </a:pPr>
            <a:r>
              <a:rPr lang="id-ID" dirty="0"/>
              <a:t>O Interaksi perusahaan dengan masyarakat luas.</a:t>
            </a:r>
            <a:endParaRPr lang="en-ID" dirty="0"/>
          </a:p>
          <a:p>
            <a:pPr marL="0" indent="0" algn="just">
              <a:buNone/>
            </a:pPr>
            <a:r>
              <a:rPr lang="id-ID" dirty="0"/>
              <a:t>Apakah ada strategis untuk menjawab kebutuhan masyarakat?</a:t>
            </a:r>
            <a:endParaRPr lang="en-ID" dirty="0"/>
          </a:p>
          <a:p>
            <a:pPr marL="0" indent="0" algn="just">
              <a:buNone/>
            </a:pPr>
            <a:r>
              <a:rPr lang="id-ID" dirty="0"/>
              <a:t>O Pengaruh pertumbuhan perusahaan menimbulkan masalah likuiditas?</a:t>
            </a:r>
            <a:endParaRPr lang="en-ID" dirty="0"/>
          </a:p>
          <a:p>
            <a:pPr marL="0" indent="0" algn="just">
              <a:buNone/>
            </a:pPr>
            <a:endParaRPr lang="en-ID" dirty="0"/>
          </a:p>
        </p:txBody>
      </p:sp>
    </p:spTree>
    <p:extLst>
      <p:ext uri="{BB962C8B-B14F-4D97-AF65-F5344CB8AC3E}">
        <p14:creationId xmlns:p14="http://schemas.microsoft.com/office/powerpoint/2010/main" val="388093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6E92C3-A3BB-4936-9EB3-3D3BD2B072D7}"/>
              </a:ext>
            </a:extLst>
          </p:cNvPr>
          <p:cNvSpPr>
            <a:spLocks noGrp="1"/>
          </p:cNvSpPr>
          <p:nvPr>
            <p:ph idx="1"/>
          </p:nvPr>
        </p:nvSpPr>
        <p:spPr>
          <a:xfrm>
            <a:off x="838200" y="1093304"/>
            <a:ext cx="10515600" cy="5083659"/>
          </a:xfrm>
        </p:spPr>
        <p:txBody>
          <a:bodyPr>
            <a:normAutofit fontScale="85000" lnSpcReduction="20000"/>
          </a:bodyPr>
          <a:lstStyle/>
          <a:p>
            <a:pPr marL="0" indent="0" algn="just">
              <a:buNone/>
            </a:pPr>
            <a:r>
              <a:rPr lang="id-ID" dirty="0"/>
              <a:t>Selain itu </a:t>
            </a:r>
            <a:r>
              <a:rPr lang="id-ID" dirty="0" err="1"/>
              <a:t>kewirausahaaan</a:t>
            </a:r>
            <a:r>
              <a:rPr lang="id-ID" dirty="0"/>
              <a:t> yang telah mencakup pada kegiatan bisnis dapat dirumuskan dengan manajemen berikut ini :</a:t>
            </a:r>
            <a:endParaRPr lang="en-ID" dirty="0"/>
          </a:p>
          <a:p>
            <a:pPr marL="0" indent="0" algn="just">
              <a:buNone/>
            </a:pPr>
            <a:r>
              <a:rPr lang="id-ID" dirty="0"/>
              <a:t> </a:t>
            </a:r>
            <a:endParaRPr lang="en-ID" dirty="0"/>
          </a:p>
          <a:p>
            <a:pPr marL="0" indent="0" algn="just">
              <a:buNone/>
            </a:pPr>
            <a:r>
              <a:rPr lang="id-ID" b="1" dirty="0"/>
              <a:t>Perencanaan Usaha</a:t>
            </a:r>
            <a:endParaRPr lang="en-ID" b="1" dirty="0"/>
          </a:p>
          <a:p>
            <a:pPr marL="0" indent="0" algn="just">
              <a:buNone/>
            </a:pPr>
            <a:r>
              <a:rPr lang="id-ID" dirty="0"/>
              <a:t>Suatu </a:t>
            </a:r>
            <a:r>
              <a:rPr lang="id-ID" dirty="0" err="1"/>
              <a:t>blue</a:t>
            </a:r>
            <a:r>
              <a:rPr lang="id-ID" dirty="0"/>
              <a:t> </a:t>
            </a:r>
            <a:r>
              <a:rPr lang="id-ID" dirty="0" err="1"/>
              <a:t>print</a:t>
            </a:r>
            <a:r>
              <a:rPr lang="id-ID" dirty="0"/>
              <a:t> yang berisikan tentang misi usaha, usulan usaha, operasional usaha, </a:t>
            </a:r>
            <a:r>
              <a:rPr lang="id-ID" dirty="0" err="1"/>
              <a:t>rincian</a:t>
            </a:r>
            <a:r>
              <a:rPr lang="id-ID" dirty="0"/>
              <a:t> </a:t>
            </a:r>
            <a:r>
              <a:rPr lang="id-ID" dirty="0" err="1"/>
              <a:t>financial</a:t>
            </a:r>
            <a:r>
              <a:rPr lang="id-ID" dirty="0"/>
              <a:t>, strategi usaha, peluang pasar yang mungkin diperoleh, dan kemampuan serta ketrampilan pengelolanya.</a:t>
            </a:r>
            <a:endParaRPr lang="en-ID" dirty="0"/>
          </a:p>
          <a:p>
            <a:pPr marL="0" indent="0" algn="just">
              <a:buNone/>
            </a:pPr>
            <a:r>
              <a:rPr lang="id-ID" dirty="0"/>
              <a:t>Fungsi perencanaan usaha adalah;</a:t>
            </a:r>
            <a:endParaRPr lang="en-ID" dirty="0"/>
          </a:p>
          <a:p>
            <a:pPr marL="457200" lvl="1" indent="0" algn="just">
              <a:buNone/>
            </a:pPr>
            <a:r>
              <a:rPr lang="id-ID" dirty="0"/>
              <a:t>Sebagai pedoman untuk mencapai tujuan keberhasilan manajemen usaha</a:t>
            </a:r>
            <a:endParaRPr lang="en-ID" sz="1400" dirty="0"/>
          </a:p>
          <a:p>
            <a:pPr marL="457200" lvl="1" indent="0" algn="just">
              <a:buNone/>
            </a:pPr>
            <a:r>
              <a:rPr lang="id-ID" dirty="0"/>
              <a:t>Sebagai alat untuk mengajukan kebutuhan modal dari pihak luar.</a:t>
            </a:r>
            <a:endParaRPr lang="en-ID" sz="1400" dirty="0"/>
          </a:p>
          <a:p>
            <a:pPr marL="0" indent="0" algn="just">
              <a:buNone/>
            </a:pPr>
            <a:r>
              <a:rPr lang="id-ID" dirty="0"/>
              <a:t>Unsur-unsur perencanaan Usaha:</a:t>
            </a:r>
            <a:endParaRPr lang="en-ID" dirty="0"/>
          </a:p>
          <a:p>
            <a:pPr marL="514350" lvl="0" indent="-514350" algn="just">
              <a:buAutoNum type="arabicPeriod"/>
            </a:pPr>
            <a:r>
              <a:rPr lang="id-ID" dirty="0"/>
              <a:t>Ringkasan eksekutif(tujuan, usulan </a:t>
            </a:r>
            <a:r>
              <a:rPr lang="id-ID" dirty="0" err="1"/>
              <a:t>sinancial,perminatan</a:t>
            </a:r>
            <a:r>
              <a:rPr lang="id-ID" dirty="0"/>
              <a:t> dana, penggunaan dana dan cara </a:t>
            </a:r>
            <a:r>
              <a:rPr lang="id-ID" dirty="0" err="1"/>
              <a:t>pengembaian</a:t>
            </a:r>
            <a:r>
              <a:rPr lang="id-ID" dirty="0"/>
              <a:t> dana)</a:t>
            </a:r>
            <a:endParaRPr lang="id-ID" sz="1600" dirty="0"/>
          </a:p>
          <a:p>
            <a:pPr marL="514350" lvl="0" indent="-514350" algn="just">
              <a:buAutoNum type="arabicPeriod"/>
            </a:pPr>
            <a:r>
              <a:rPr lang="id-ID" dirty="0"/>
              <a:t>Pernyataan misi</a:t>
            </a:r>
            <a:endParaRPr lang="id-ID" sz="1600" dirty="0"/>
          </a:p>
          <a:p>
            <a:pPr marL="514350" lvl="0" indent="-514350" algn="just">
              <a:buAutoNum type="arabicPeriod"/>
            </a:pPr>
            <a:r>
              <a:rPr lang="id-ID" dirty="0"/>
              <a:t>Lingkungan usaha</a:t>
            </a:r>
            <a:endParaRPr lang="en-ID" sz="1600" dirty="0"/>
          </a:p>
          <a:p>
            <a:pPr marL="0" indent="0" algn="just">
              <a:buNone/>
            </a:pPr>
            <a:endParaRPr lang="en-ID" dirty="0"/>
          </a:p>
        </p:txBody>
      </p:sp>
    </p:spTree>
    <p:extLst>
      <p:ext uri="{BB962C8B-B14F-4D97-AF65-F5344CB8AC3E}">
        <p14:creationId xmlns:p14="http://schemas.microsoft.com/office/powerpoint/2010/main" val="76310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5B27D33-FCC5-4318-A656-1ACBA88F8CD0}"/>
              </a:ext>
            </a:extLst>
          </p:cNvPr>
          <p:cNvSpPr txBox="1"/>
          <p:nvPr/>
        </p:nvSpPr>
        <p:spPr>
          <a:xfrm>
            <a:off x="1033670" y="357809"/>
            <a:ext cx="9939130" cy="5970865"/>
          </a:xfrm>
          <a:prstGeom prst="rect">
            <a:avLst/>
          </a:prstGeom>
          <a:noFill/>
        </p:spPr>
        <p:txBody>
          <a:bodyPr wrap="square" rtlCol="0">
            <a:spAutoFit/>
          </a:bodyPr>
          <a:lstStyle/>
          <a:p>
            <a:pPr lvl="0" algn="just"/>
            <a:r>
              <a:rPr lang="id-ID" sz="2800" dirty="0"/>
              <a:t>4. Perencanaan pemasaran	8. Jaminan asuransi</a:t>
            </a:r>
          </a:p>
          <a:p>
            <a:pPr algn="just"/>
            <a:r>
              <a:rPr lang="id-ID" sz="2800" dirty="0"/>
              <a:t>5. Tim manajemen			9. Orang-orang penting(</a:t>
            </a:r>
            <a:r>
              <a:rPr lang="id-ID" sz="2800" dirty="0" err="1"/>
              <a:t>keyperson</a:t>
            </a:r>
            <a:r>
              <a:rPr lang="id-ID" sz="2800" dirty="0"/>
              <a:t>)</a:t>
            </a:r>
          </a:p>
          <a:p>
            <a:pPr algn="just"/>
            <a:r>
              <a:rPr lang="id-ID" sz="2800" dirty="0"/>
              <a:t>6. Data Finansial			10. Pemasok</a:t>
            </a:r>
          </a:p>
          <a:p>
            <a:pPr algn="just"/>
            <a:r>
              <a:rPr lang="id-ID" sz="2800" dirty="0"/>
              <a:t>7. Aspek-aspek legal		11. </a:t>
            </a:r>
            <a:r>
              <a:rPr lang="id-ID" sz="2800" dirty="0" err="1"/>
              <a:t>Resiko</a:t>
            </a:r>
            <a:endParaRPr lang="en-ID" sz="2800" dirty="0"/>
          </a:p>
          <a:p>
            <a:pPr algn="just"/>
            <a:br>
              <a:rPr lang="id-ID" sz="2800" dirty="0"/>
            </a:br>
            <a:r>
              <a:rPr lang="id-ID" sz="2800" b="1" dirty="0" err="1"/>
              <a:t>Penglelolaan</a:t>
            </a:r>
            <a:r>
              <a:rPr lang="id-ID" sz="2800" b="1" dirty="0"/>
              <a:t> Keuangan</a:t>
            </a:r>
            <a:endParaRPr lang="en-ID" sz="2800" b="1" dirty="0"/>
          </a:p>
          <a:p>
            <a:pPr algn="just"/>
            <a:r>
              <a:rPr lang="id-ID" sz="2800" dirty="0"/>
              <a:t>Aspek pengelolaan keuangan yaitu;</a:t>
            </a:r>
            <a:endParaRPr lang="en-ID" sz="2800" dirty="0"/>
          </a:p>
          <a:p>
            <a:pPr lvl="0" algn="just"/>
            <a:r>
              <a:rPr lang="id-ID" sz="2800" dirty="0"/>
              <a:t>1. Aspek sumber dana/keuangan perusahaan</a:t>
            </a:r>
            <a:endParaRPr lang="en-ID" sz="1600" dirty="0"/>
          </a:p>
          <a:p>
            <a:pPr marL="971550" lvl="1" indent="-514350" algn="just">
              <a:buAutoNum type="alphaLcPeriod"/>
            </a:pPr>
            <a:r>
              <a:rPr lang="id-ID" sz="2800" dirty="0"/>
              <a:t>Dana dari dalam perusahaan/pembelanjaan intern yaitu; dana perusahaan, cadangan dan laba ditahan</a:t>
            </a:r>
            <a:endParaRPr lang="id-ID" sz="1600" dirty="0"/>
          </a:p>
          <a:p>
            <a:pPr marL="971550" lvl="1" indent="-514350" algn="just">
              <a:buAutoNum type="alphaLcPeriod"/>
            </a:pPr>
            <a:r>
              <a:rPr lang="id-ID" sz="2800" dirty="0"/>
              <a:t>Dana dari luar perusahaan/pembelanjaan ekstern yaitu; dari pemilik/penyertaan, pinjaman, bantuan pemerintah, orang lain dan ventura/perusahaan besar.</a:t>
            </a:r>
            <a:endParaRPr lang="en-ID" sz="1600" dirty="0"/>
          </a:p>
          <a:p>
            <a:pPr lvl="0" algn="just"/>
            <a:endParaRPr lang="en-ID" dirty="0"/>
          </a:p>
        </p:txBody>
      </p:sp>
    </p:spTree>
    <p:extLst>
      <p:ext uri="{BB962C8B-B14F-4D97-AF65-F5344CB8AC3E}">
        <p14:creationId xmlns:p14="http://schemas.microsoft.com/office/powerpoint/2010/main" val="324279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C39C48-ED03-47BE-BADA-44B08D36577D}"/>
              </a:ext>
            </a:extLst>
          </p:cNvPr>
          <p:cNvSpPr>
            <a:spLocks noGrp="1"/>
          </p:cNvSpPr>
          <p:nvPr>
            <p:ph idx="1"/>
          </p:nvPr>
        </p:nvSpPr>
        <p:spPr>
          <a:xfrm>
            <a:off x="838200" y="636104"/>
            <a:ext cx="10515600" cy="5540859"/>
          </a:xfrm>
        </p:spPr>
        <p:txBody>
          <a:bodyPr>
            <a:normAutofit fontScale="92500"/>
          </a:bodyPr>
          <a:lstStyle/>
          <a:p>
            <a:pPr marL="0" lvl="0" indent="0">
              <a:buNone/>
            </a:pPr>
            <a:r>
              <a:rPr lang="id-ID" dirty="0"/>
              <a:t>2. Aspek perencanaan dan penggunaan dana</a:t>
            </a:r>
            <a:endParaRPr lang="en-ID" sz="1600" dirty="0"/>
          </a:p>
          <a:p>
            <a:pPr marL="914400" lvl="1" indent="-457200">
              <a:buAutoNum type="alphaLcPeriod"/>
            </a:pPr>
            <a:r>
              <a:rPr lang="id-ID" dirty="0"/>
              <a:t>Biaya awal (administrasi, bangunan/sewa, asuransi, tambahan dan </a:t>
            </a:r>
            <a:r>
              <a:rPr lang="id-ID" dirty="0" err="1"/>
              <a:t>takterduga</a:t>
            </a:r>
            <a:r>
              <a:rPr lang="id-ID" dirty="0"/>
              <a:t>)</a:t>
            </a:r>
            <a:endParaRPr lang="id-ID" sz="1400" dirty="0"/>
          </a:p>
          <a:p>
            <a:pPr marL="914400" lvl="1" indent="-457200">
              <a:buAutoNum type="alphaLcPeriod"/>
            </a:pPr>
            <a:r>
              <a:rPr lang="id-ID" dirty="0"/>
              <a:t>Proyeksi keuangan; </a:t>
            </a:r>
            <a:r>
              <a:rPr lang="id-ID" dirty="0" err="1"/>
              <a:t>necara</a:t>
            </a:r>
            <a:r>
              <a:rPr lang="id-ID" dirty="0"/>
              <a:t> harian, pendapatan dan aliran kas</a:t>
            </a:r>
            <a:endParaRPr lang="id-ID" sz="1400" dirty="0"/>
          </a:p>
          <a:p>
            <a:pPr marL="914400" lvl="1" indent="-457200">
              <a:buAutoNum type="alphaLcPeriod"/>
            </a:pPr>
            <a:r>
              <a:rPr lang="id-ID" dirty="0"/>
              <a:t>Analisis Pulang pokok(BEP)</a:t>
            </a:r>
            <a:endParaRPr lang="en-ID" sz="1400" dirty="0"/>
          </a:p>
          <a:p>
            <a:pPr marL="0" lvl="0" indent="0">
              <a:buNone/>
            </a:pPr>
            <a:r>
              <a:rPr lang="id-ID" dirty="0"/>
              <a:t>3. Aspek pengawasan/pengendalian keuangan.</a:t>
            </a:r>
            <a:endParaRPr lang="en-ID" sz="1600" dirty="0"/>
          </a:p>
          <a:p>
            <a:endParaRPr lang="en-ID" sz="2400" dirty="0"/>
          </a:p>
          <a:p>
            <a:pPr marL="0" indent="0">
              <a:buNone/>
            </a:pPr>
            <a:r>
              <a:rPr lang="id-ID" b="1" dirty="0"/>
              <a:t>Teknik dan Strategi Pemasaran</a:t>
            </a:r>
            <a:endParaRPr lang="en-ID" b="1" dirty="0"/>
          </a:p>
          <a:p>
            <a:pPr marL="0" lvl="0" indent="0">
              <a:buNone/>
            </a:pPr>
            <a:r>
              <a:rPr lang="id-ID" dirty="0"/>
              <a:t>1. Perencanaan Pemasaran</a:t>
            </a:r>
            <a:endParaRPr lang="en-ID" sz="1600" dirty="0"/>
          </a:p>
          <a:p>
            <a:pPr marL="914400" lvl="1" indent="-457200">
              <a:buAutoNum type="alphaLcPeriod"/>
            </a:pPr>
            <a:r>
              <a:rPr lang="id-ID" dirty="0"/>
              <a:t>Penentuan kebutuhan dan keinginan pelanggan</a:t>
            </a:r>
            <a:endParaRPr lang="id-ID" sz="1400" dirty="0"/>
          </a:p>
          <a:p>
            <a:pPr marL="914400" lvl="1" indent="-457200">
              <a:buAutoNum type="alphaLcPeriod"/>
            </a:pPr>
            <a:r>
              <a:rPr lang="id-ID" dirty="0"/>
              <a:t>Memilih pasar sasaran khusus(pasar individual, </a:t>
            </a:r>
            <a:r>
              <a:rPr lang="id-ID" dirty="0" err="1"/>
              <a:t>segment</a:t>
            </a:r>
            <a:r>
              <a:rPr lang="id-ID" dirty="0"/>
              <a:t> pasar, pasar khusus)</a:t>
            </a:r>
            <a:endParaRPr lang="id-ID" sz="1400" dirty="0"/>
          </a:p>
          <a:p>
            <a:pPr marL="914400" lvl="1" indent="-457200">
              <a:buAutoNum type="alphaLcPeriod"/>
            </a:pPr>
            <a:r>
              <a:rPr lang="id-ID" dirty="0"/>
              <a:t>Menempatkan strategi pemasaran dalam persaingan</a:t>
            </a:r>
            <a:r>
              <a:rPr lang="id-ID" sz="1400" dirty="0"/>
              <a:t> </a:t>
            </a:r>
            <a:r>
              <a:rPr lang="id-ID" dirty="0"/>
              <a:t>(</a:t>
            </a:r>
            <a:r>
              <a:rPr lang="id-ID" dirty="0" err="1"/>
              <a:t>market</a:t>
            </a:r>
            <a:r>
              <a:rPr lang="id-ID" dirty="0"/>
              <a:t> </a:t>
            </a:r>
            <a:r>
              <a:rPr lang="id-ID" dirty="0" err="1"/>
              <a:t>driven</a:t>
            </a:r>
            <a:r>
              <a:rPr lang="id-ID" dirty="0"/>
              <a:t>; </a:t>
            </a:r>
            <a:r>
              <a:rPr lang="id-ID" dirty="0" err="1"/>
              <a:t>Orietasi</a:t>
            </a:r>
            <a:r>
              <a:rPr lang="id-ID" dirty="0"/>
              <a:t> konsumen, kualitas, kenyamanan dan kesenangan, inovasi, kecepatan, pelayanan dan kepuasan)</a:t>
            </a:r>
          </a:p>
          <a:p>
            <a:pPr marL="914400" lvl="1" indent="-457200">
              <a:buAutoNum type="alphaLcPeriod"/>
            </a:pPr>
            <a:r>
              <a:rPr lang="id-ID" dirty="0"/>
              <a:t>Pemilihan strategi pemasaran (</a:t>
            </a:r>
            <a:r>
              <a:rPr lang="id-ID" dirty="0" err="1"/>
              <a:t>marketing</a:t>
            </a:r>
            <a:r>
              <a:rPr lang="id-ID" dirty="0"/>
              <a:t> mix)</a:t>
            </a:r>
            <a:endParaRPr lang="en-ID" sz="1400" dirty="0"/>
          </a:p>
          <a:p>
            <a:pPr marL="0" indent="0">
              <a:buNone/>
            </a:pPr>
            <a:endParaRPr lang="en-ID" dirty="0"/>
          </a:p>
        </p:txBody>
      </p:sp>
    </p:spTree>
    <p:extLst>
      <p:ext uri="{BB962C8B-B14F-4D97-AF65-F5344CB8AC3E}">
        <p14:creationId xmlns:p14="http://schemas.microsoft.com/office/powerpoint/2010/main" val="941518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86F2C5-437D-4BFB-8EF0-DD181F81405A}"/>
              </a:ext>
            </a:extLst>
          </p:cNvPr>
          <p:cNvSpPr>
            <a:spLocks noGrp="1"/>
          </p:cNvSpPr>
          <p:nvPr>
            <p:ph idx="1"/>
          </p:nvPr>
        </p:nvSpPr>
        <p:spPr>
          <a:xfrm>
            <a:off x="838200" y="934278"/>
            <a:ext cx="10515600" cy="5242685"/>
          </a:xfrm>
        </p:spPr>
        <p:txBody>
          <a:bodyPr>
            <a:normAutofit/>
          </a:bodyPr>
          <a:lstStyle/>
          <a:p>
            <a:pPr marL="0" lvl="0" indent="0">
              <a:buNone/>
            </a:pPr>
            <a:r>
              <a:rPr lang="id-ID" dirty="0"/>
              <a:t>2. Bauran Pemasaran</a:t>
            </a:r>
            <a:endParaRPr lang="en-ID" sz="1600" dirty="0"/>
          </a:p>
          <a:p>
            <a:pPr marL="914400" lvl="1" indent="-457200">
              <a:buAutoNum type="alphaLcPeriod"/>
            </a:pPr>
            <a:r>
              <a:rPr lang="id-ID" dirty="0" err="1"/>
              <a:t>Probe</a:t>
            </a:r>
            <a:r>
              <a:rPr lang="id-ID" dirty="0"/>
              <a:t> (penelitian dan pengembangan pasar)</a:t>
            </a:r>
            <a:endParaRPr lang="id-ID" sz="1400" dirty="0"/>
          </a:p>
          <a:p>
            <a:pPr marL="914400" lvl="1" indent="-457200">
              <a:buAutoNum type="alphaLcPeriod"/>
            </a:pPr>
            <a:r>
              <a:rPr lang="id-ID" dirty="0" err="1"/>
              <a:t>Product</a:t>
            </a:r>
            <a:r>
              <a:rPr lang="id-ID" dirty="0"/>
              <a:t> (produk)</a:t>
            </a:r>
            <a:endParaRPr lang="id-ID" sz="1400" dirty="0"/>
          </a:p>
          <a:p>
            <a:pPr marL="914400" lvl="1" indent="-457200">
              <a:buAutoNum type="alphaLcPeriod"/>
            </a:pPr>
            <a:r>
              <a:rPr lang="id-ID" dirty="0" err="1"/>
              <a:t>Place</a:t>
            </a:r>
            <a:r>
              <a:rPr lang="id-ID" dirty="0"/>
              <a:t> (tempat)</a:t>
            </a:r>
            <a:endParaRPr lang="id-ID" sz="1400" dirty="0"/>
          </a:p>
          <a:p>
            <a:pPr marL="914400" lvl="1" indent="-457200">
              <a:buAutoNum type="alphaLcPeriod"/>
            </a:pPr>
            <a:r>
              <a:rPr lang="id-ID" dirty="0" err="1"/>
              <a:t>Price</a:t>
            </a:r>
            <a:r>
              <a:rPr lang="id-ID" dirty="0"/>
              <a:t>(harga)</a:t>
            </a:r>
            <a:endParaRPr lang="id-ID" sz="1400" dirty="0"/>
          </a:p>
          <a:p>
            <a:pPr marL="914400" lvl="1" indent="-457200">
              <a:buAutoNum type="alphaLcPeriod"/>
            </a:pPr>
            <a:r>
              <a:rPr lang="id-ID" dirty="0" err="1"/>
              <a:t>Promotion</a:t>
            </a:r>
            <a:r>
              <a:rPr lang="id-ID" dirty="0"/>
              <a:t> (Promosi)</a:t>
            </a:r>
            <a:endParaRPr lang="en-ID" sz="1400" dirty="0"/>
          </a:p>
          <a:p>
            <a:pPr marL="0" lvl="0" indent="0">
              <a:buNone/>
            </a:pPr>
            <a:r>
              <a:rPr lang="id-ID" dirty="0"/>
              <a:t>3. Kiat Pemasaran Usaha Baru</a:t>
            </a:r>
            <a:endParaRPr lang="en-ID" sz="1600" dirty="0"/>
          </a:p>
          <a:p>
            <a:pPr marL="914400" lvl="1" indent="-457200">
              <a:buAutoNum type="alphaLcPeriod"/>
            </a:pPr>
            <a:r>
              <a:rPr lang="id-ID" dirty="0"/>
              <a:t>Mencari peluang pasar</a:t>
            </a:r>
            <a:endParaRPr lang="id-ID" sz="1400" dirty="0"/>
          </a:p>
          <a:p>
            <a:pPr marL="914400" lvl="1" indent="-457200">
              <a:buAutoNum type="alphaLcPeriod"/>
            </a:pPr>
            <a:r>
              <a:rPr lang="id-ID" dirty="0"/>
              <a:t>Tempat Yang Tepat/lokasi strategis</a:t>
            </a:r>
            <a:endParaRPr lang="id-ID" sz="1400" dirty="0"/>
          </a:p>
          <a:p>
            <a:pPr marL="914400" lvl="1" indent="-457200">
              <a:buAutoNum type="alphaLcPeriod"/>
            </a:pPr>
            <a:r>
              <a:rPr lang="id-ID" dirty="0"/>
              <a:t>Banyaknya Produk yang dibutuhkan</a:t>
            </a:r>
            <a:endParaRPr lang="id-ID" sz="1400" dirty="0"/>
          </a:p>
          <a:p>
            <a:pPr marL="914400" lvl="1" indent="-457200">
              <a:buAutoNum type="alphaLcPeriod"/>
            </a:pPr>
            <a:r>
              <a:rPr lang="id-ID" dirty="0"/>
              <a:t>Menentukan target penjualan</a:t>
            </a:r>
            <a:endParaRPr lang="en-ID" sz="1400" dirty="0"/>
          </a:p>
          <a:p>
            <a:pPr marL="0" indent="0">
              <a:buNone/>
            </a:pPr>
            <a:endParaRPr lang="en-ID" dirty="0"/>
          </a:p>
        </p:txBody>
      </p:sp>
    </p:spTree>
    <p:extLst>
      <p:ext uri="{BB962C8B-B14F-4D97-AF65-F5344CB8AC3E}">
        <p14:creationId xmlns:p14="http://schemas.microsoft.com/office/powerpoint/2010/main" val="125173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26D0DC-60F9-4D35-A69D-25E11E1B88AE}"/>
              </a:ext>
            </a:extLst>
          </p:cNvPr>
          <p:cNvSpPr>
            <a:spLocks noGrp="1"/>
          </p:cNvSpPr>
          <p:nvPr>
            <p:ph idx="1"/>
          </p:nvPr>
        </p:nvSpPr>
        <p:spPr>
          <a:xfrm>
            <a:off x="838200" y="974035"/>
            <a:ext cx="10515600" cy="5202928"/>
          </a:xfrm>
        </p:spPr>
        <p:txBody>
          <a:bodyPr>
            <a:normAutofit/>
          </a:bodyPr>
          <a:lstStyle/>
          <a:p>
            <a:pPr marL="0" indent="0">
              <a:buNone/>
            </a:pPr>
            <a:r>
              <a:rPr lang="id-ID" b="1" dirty="0"/>
              <a:t>Manajemen Kewirausahaan</a:t>
            </a:r>
            <a:endParaRPr lang="en-ID" b="1" dirty="0"/>
          </a:p>
          <a:p>
            <a:pPr marL="893763" lvl="0" indent="-514350">
              <a:buAutoNum type="arabicPeriod"/>
            </a:pPr>
            <a:r>
              <a:rPr lang="id-ID" dirty="0" err="1"/>
              <a:t>Focus</a:t>
            </a:r>
            <a:r>
              <a:rPr lang="id-ID" dirty="0"/>
              <a:t> pada pasar</a:t>
            </a:r>
          </a:p>
          <a:p>
            <a:pPr marL="893763" lvl="0" indent="-514350">
              <a:buAutoNum type="arabicPeriod"/>
            </a:pPr>
            <a:r>
              <a:rPr lang="id-ID" dirty="0" err="1"/>
              <a:t>Forcasting</a:t>
            </a:r>
            <a:r>
              <a:rPr lang="id-ID" dirty="0"/>
              <a:t> biaya/</a:t>
            </a:r>
            <a:r>
              <a:rPr lang="id-ID" dirty="0" err="1"/>
              <a:t>financial</a:t>
            </a:r>
            <a:endParaRPr lang="id-ID" dirty="0"/>
          </a:p>
          <a:p>
            <a:pPr marL="893763" lvl="0" indent="-514350">
              <a:buAutoNum type="arabicPeriod"/>
            </a:pPr>
            <a:r>
              <a:rPr lang="id-ID" dirty="0"/>
              <a:t>Membangun tim manajemen</a:t>
            </a:r>
          </a:p>
          <a:p>
            <a:pPr marL="893763" lvl="0" indent="-514350">
              <a:buAutoNum type="arabicPeriod"/>
            </a:pPr>
            <a:r>
              <a:rPr lang="id-ID" dirty="0"/>
              <a:t>Memberikan peran kepada </a:t>
            </a:r>
            <a:r>
              <a:rPr lang="id-ID" dirty="0" err="1"/>
              <a:t>innovator</a:t>
            </a:r>
            <a:endParaRPr lang="en-ID" dirty="0"/>
          </a:p>
          <a:p>
            <a:pPr marL="0" indent="0">
              <a:buNone/>
            </a:pPr>
            <a:r>
              <a:rPr lang="id-ID" b="1" dirty="0"/>
              <a:t>Strategi Kewirausahaan</a:t>
            </a:r>
            <a:endParaRPr lang="en-ID" b="1" dirty="0"/>
          </a:p>
          <a:p>
            <a:pPr marL="893763" lvl="0" indent="-514350">
              <a:buAutoNum type="arabicPeriod"/>
            </a:pPr>
            <a:r>
              <a:rPr lang="id-ID" dirty="0"/>
              <a:t>Strategi </a:t>
            </a:r>
            <a:r>
              <a:rPr lang="id-ID" dirty="0" err="1"/>
              <a:t>market</a:t>
            </a:r>
            <a:r>
              <a:rPr lang="id-ID" dirty="0"/>
              <a:t> </a:t>
            </a:r>
            <a:r>
              <a:rPr lang="id-ID" dirty="0" err="1"/>
              <a:t>leader</a:t>
            </a:r>
            <a:endParaRPr lang="id-ID" dirty="0"/>
          </a:p>
          <a:p>
            <a:pPr marL="893763" lvl="0" indent="-514350">
              <a:buAutoNum type="arabicPeriod"/>
            </a:pPr>
            <a:r>
              <a:rPr lang="id-ID" dirty="0" err="1"/>
              <a:t>Stretegi</a:t>
            </a:r>
            <a:r>
              <a:rPr lang="id-ID" dirty="0"/>
              <a:t> </a:t>
            </a:r>
            <a:r>
              <a:rPr lang="id-ID" dirty="0" err="1"/>
              <a:t>market</a:t>
            </a:r>
            <a:r>
              <a:rPr lang="id-ID" dirty="0"/>
              <a:t> </a:t>
            </a:r>
            <a:r>
              <a:rPr lang="id-ID" dirty="0" err="1"/>
              <a:t>challenger</a:t>
            </a:r>
            <a:endParaRPr lang="id-ID" dirty="0"/>
          </a:p>
          <a:p>
            <a:pPr marL="893763" lvl="0" indent="-514350">
              <a:buAutoNum type="arabicPeriod"/>
            </a:pPr>
            <a:r>
              <a:rPr lang="id-ID" dirty="0"/>
              <a:t>Strategi </a:t>
            </a:r>
            <a:r>
              <a:rPr lang="id-ID" dirty="0" err="1"/>
              <a:t>market</a:t>
            </a:r>
            <a:r>
              <a:rPr lang="id-ID" dirty="0"/>
              <a:t> </a:t>
            </a:r>
            <a:r>
              <a:rPr lang="id-ID" dirty="0" err="1"/>
              <a:t>follower</a:t>
            </a:r>
            <a:endParaRPr lang="id-ID" dirty="0"/>
          </a:p>
          <a:p>
            <a:pPr marL="893763" lvl="0" indent="-514350">
              <a:buAutoNum type="arabicPeriod"/>
            </a:pPr>
            <a:r>
              <a:rPr lang="id-ID" dirty="0"/>
              <a:t>Strategi </a:t>
            </a:r>
            <a:r>
              <a:rPr lang="id-ID" dirty="0" err="1"/>
              <a:t>market</a:t>
            </a:r>
            <a:r>
              <a:rPr lang="id-ID" dirty="0"/>
              <a:t> </a:t>
            </a:r>
            <a:r>
              <a:rPr lang="id-ID" dirty="0" err="1"/>
              <a:t>nicher</a:t>
            </a:r>
            <a:endParaRPr lang="en-ID" dirty="0"/>
          </a:p>
          <a:p>
            <a:pPr marL="0" indent="0">
              <a:buNone/>
            </a:pPr>
            <a:endParaRPr lang="en-ID" dirty="0"/>
          </a:p>
        </p:txBody>
      </p:sp>
    </p:spTree>
    <p:extLst>
      <p:ext uri="{BB962C8B-B14F-4D97-AF65-F5344CB8AC3E}">
        <p14:creationId xmlns:p14="http://schemas.microsoft.com/office/powerpoint/2010/main" val="868379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C6D457-AF68-4095-BD3D-536374E65143}"/>
              </a:ext>
            </a:extLst>
          </p:cNvPr>
          <p:cNvSpPr>
            <a:spLocks noGrp="1"/>
          </p:cNvSpPr>
          <p:nvPr>
            <p:ph idx="1"/>
          </p:nvPr>
        </p:nvSpPr>
        <p:spPr>
          <a:xfrm>
            <a:off x="838200" y="815009"/>
            <a:ext cx="10515600" cy="5361954"/>
          </a:xfrm>
        </p:spPr>
        <p:txBody>
          <a:bodyPr>
            <a:normAutofit/>
          </a:bodyPr>
          <a:lstStyle/>
          <a:p>
            <a:pPr marL="0" indent="0">
              <a:buNone/>
            </a:pPr>
            <a:r>
              <a:rPr lang="id-ID" dirty="0"/>
              <a:t>Dalam dunia manajemen, kata benar digunakan oleh Peter </a:t>
            </a:r>
            <a:r>
              <a:rPr lang="id-ID" dirty="0" err="1"/>
              <a:t>Drucker</a:t>
            </a:r>
            <a:r>
              <a:rPr lang="id-ID" dirty="0"/>
              <a:t> untuk merumuskan makna efisiensi dan efektivitas. Efisiensi berarti melakukan sesuatu secara benar (</a:t>
            </a:r>
            <a:r>
              <a:rPr lang="id-ID" dirty="0" err="1"/>
              <a:t>do</a:t>
            </a:r>
            <a:r>
              <a:rPr lang="id-ID" dirty="0"/>
              <a:t> </a:t>
            </a:r>
            <a:r>
              <a:rPr lang="id-ID" dirty="0" err="1"/>
              <a:t>thing</a:t>
            </a:r>
            <a:r>
              <a:rPr lang="id-ID" dirty="0"/>
              <a:t> </a:t>
            </a:r>
            <a:r>
              <a:rPr lang="id-ID" dirty="0" err="1"/>
              <a:t>right</a:t>
            </a:r>
            <a:r>
              <a:rPr lang="id-ID" dirty="0"/>
              <a:t>), sedangkan efektivitas adalah melakukan sesuatu yang benar (</a:t>
            </a:r>
            <a:r>
              <a:rPr lang="id-ID" dirty="0" err="1"/>
              <a:t>do</a:t>
            </a:r>
            <a:r>
              <a:rPr lang="id-ID" dirty="0"/>
              <a:t> </a:t>
            </a:r>
            <a:r>
              <a:rPr lang="id-ID" dirty="0" err="1"/>
              <a:t>the</a:t>
            </a:r>
            <a:r>
              <a:rPr lang="id-ID" dirty="0"/>
              <a:t> </a:t>
            </a:r>
            <a:r>
              <a:rPr lang="id-ID" dirty="0" err="1"/>
              <a:t>right</a:t>
            </a:r>
            <a:r>
              <a:rPr lang="id-ID" dirty="0"/>
              <a:t> </a:t>
            </a:r>
            <a:r>
              <a:rPr lang="id-ID" dirty="0" err="1"/>
              <a:t>thing</a:t>
            </a:r>
            <a:r>
              <a:rPr lang="id-ID" dirty="0"/>
              <a:t>).</a:t>
            </a:r>
            <a:endParaRPr lang="en-ID" dirty="0"/>
          </a:p>
          <a:p>
            <a:endParaRPr lang="en-ID" dirty="0"/>
          </a:p>
          <a:p>
            <a:pPr marL="0" indent="0">
              <a:buNone/>
            </a:pPr>
            <a:r>
              <a:rPr lang="id-ID" dirty="0"/>
              <a:t>Efisiensi ditekankan pada penghematan dalam penggunaan </a:t>
            </a:r>
            <a:r>
              <a:rPr lang="id-ID" dirty="0" err="1"/>
              <a:t>input</a:t>
            </a:r>
            <a:r>
              <a:rPr lang="id-ID" dirty="0"/>
              <a:t> </a:t>
            </a:r>
            <a:r>
              <a:rPr lang="id-ID" dirty="0" err="1"/>
              <a:t>untu</a:t>
            </a:r>
            <a:r>
              <a:rPr lang="id-ID" dirty="0"/>
              <a:t> menghasilkan suatu </a:t>
            </a:r>
            <a:r>
              <a:rPr lang="id-ID" dirty="0" err="1"/>
              <a:t>output</a:t>
            </a:r>
            <a:r>
              <a:rPr lang="id-ID" dirty="0"/>
              <a:t> tertentu. Upaya ini diwujudkan melalui penerapan konsep dan teori manajemen yang tepat. Sedangkan efektivitas ditekankan pada tingkat pencapaian atas tujuan yang diwujudkan melalui penerapan </a:t>
            </a:r>
            <a:r>
              <a:rPr lang="id-ID" dirty="0" err="1"/>
              <a:t>leadership</a:t>
            </a:r>
            <a:r>
              <a:rPr lang="id-ID" dirty="0"/>
              <a:t> dan pemilihan strategi yang tepat.</a:t>
            </a:r>
            <a:endParaRPr lang="en-ID" dirty="0"/>
          </a:p>
          <a:p>
            <a:pPr marL="0" indent="0">
              <a:buNone/>
            </a:pPr>
            <a:endParaRPr lang="en-ID" dirty="0"/>
          </a:p>
        </p:txBody>
      </p:sp>
    </p:spTree>
    <p:extLst>
      <p:ext uri="{BB962C8B-B14F-4D97-AF65-F5344CB8AC3E}">
        <p14:creationId xmlns:p14="http://schemas.microsoft.com/office/powerpoint/2010/main" val="2748912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2EF4B-0430-48D0-9A18-C5B92A65E34C}"/>
              </a:ext>
            </a:extLst>
          </p:cNvPr>
          <p:cNvSpPr>
            <a:spLocks noGrp="1"/>
          </p:cNvSpPr>
          <p:nvPr>
            <p:ph idx="1"/>
          </p:nvPr>
        </p:nvSpPr>
        <p:spPr>
          <a:xfrm>
            <a:off x="838200" y="993913"/>
            <a:ext cx="10515600" cy="5183050"/>
          </a:xfrm>
        </p:spPr>
        <p:txBody>
          <a:bodyPr/>
          <a:lstStyle/>
          <a:p>
            <a:pPr marL="0" indent="0">
              <a:buNone/>
            </a:pPr>
            <a:r>
              <a:rPr lang="id-ID" dirty="0"/>
              <a:t>Prinsip efisiensi dan efektivitas ini digunakan untuk mengukur tingkat keberhasilan suatu bisnis. Prinsip ini mendorong para akademisi dan praktisi untuk mencari berbagai cara, teknik dan metode yang dapat mewujudkan tingkat efisiensi dan efektivitas yang setinggi-tingginya. Semakin efisien dan efektif suatu perusahaan, maka semakin kompetitif perusahaan tersebut. Dengan kata lain, agar sukses dalam menjalankan bisnis maka sifat </a:t>
            </a:r>
            <a:r>
              <a:rPr lang="id-ID" dirty="0" err="1"/>
              <a:t>shiddiq</a:t>
            </a:r>
            <a:r>
              <a:rPr lang="id-ID" dirty="0"/>
              <a:t> dapat dijadikan sebagai modal dasar untuk menerapkan prinsip efisiensi dan efektivitas.</a:t>
            </a:r>
            <a:endParaRPr lang="en-ID" dirty="0"/>
          </a:p>
          <a:p>
            <a:pPr marL="0" indent="0">
              <a:buNone/>
            </a:pPr>
            <a:endParaRPr lang="en-ID" dirty="0"/>
          </a:p>
        </p:txBody>
      </p:sp>
    </p:spTree>
    <p:extLst>
      <p:ext uri="{BB962C8B-B14F-4D97-AF65-F5344CB8AC3E}">
        <p14:creationId xmlns:p14="http://schemas.microsoft.com/office/powerpoint/2010/main" val="143740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25E261-0001-4250-8256-A196A4D62627}"/>
              </a:ext>
            </a:extLst>
          </p:cNvPr>
          <p:cNvSpPr>
            <a:spLocks noGrp="1"/>
          </p:cNvSpPr>
          <p:nvPr>
            <p:ph idx="1"/>
          </p:nvPr>
        </p:nvSpPr>
        <p:spPr>
          <a:xfrm>
            <a:off x="838200" y="1689652"/>
            <a:ext cx="10515600" cy="4487311"/>
          </a:xfrm>
        </p:spPr>
        <p:txBody>
          <a:bodyPr>
            <a:normAutofit fontScale="92500" lnSpcReduction="10000"/>
          </a:bodyPr>
          <a:lstStyle/>
          <a:p>
            <a:pPr marL="0" indent="0" algn="just">
              <a:buNone/>
            </a:pPr>
            <a:r>
              <a:rPr lang="id-ID" dirty="0"/>
              <a:t>Pengertian manajemen sendiri adalah proses perencanaan, pengorganisasian, kepemimpinan dan pengawasan terhadap upaya-upaya yang dilakukan anggota organisasi dan penggunaan segala macam sumber daya organisasi untuk mencapai tujuan yang telah ditetapkan organisasi.</a:t>
            </a:r>
            <a:endParaRPr lang="en-ID" dirty="0"/>
          </a:p>
          <a:p>
            <a:pPr marL="0" indent="0" algn="just">
              <a:buNone/>
            </a:pPr>
            <a:r>
              <a:rPr lang="id-ID" dirty="0"/>
              <a:t>(James A.F. </a:t>
            </a:r>
            <a:r>
              <a:rPr lang="id-ID" dirty="0" err="1"/>
              <a:t>Stoner</a:t>
            </a:r>
            <a:r>
              <a:rPr lang="id-ID" dirty="0"/>
              <a:t>, 1992:8)</a:t>
            </a:r>
            <a:endParaRPr lang="en-ID" dirty="0"/>
          </a:p>
          <a:p>
            <a:pPr marL="0" indent="0" algn="just">
              <a:buNone/>
            </a:pPr>
            <a:r>
              <a:rPr lang="id-ID" dirty="0"/>
              <a:t>Manajemen adalah suatu kegiatan yang memanfaatkan sumber daya serta fasilitas yang ada dalam upaya mencapai tujuan.</a:t>
            </a:r>
            <a:endParaRPr lang="en-ID" dirty="0"/>
          </a:p>
          <a:p>
            <a:pPr marL="0" indent="0" algn="just">
              <a:buNone/>
            </a:pPr>
            <a:r>
              <a:rPr lang="id-ID" dirty="0"/>
              <a:t>Manajemen adalah segenap aktivitas manusia dalam organisasi dengan menggunakan bantuan sumber daya dan fasilitas yang diperlukan untuk mencapai tujuan.</a:t>
            </a:r>
            <a:endParaRPr lang="en-ID" dirty="0"/>
          </a:p>
          <a:p>
            <a:pPr marL="0" indent="0" algn="just">
              <a:buNone/>
            </a:pPr>
            <a:r>
              <a:rPr lang="id-ID" dirty="0"/>
              <a:t>Manajemen sebagai suatu fungsi yaitu membentuk gambaran atau petunjuk tentang jenis aktivitas yang harus dilakukan dalam suatu organisasi.</a:t>
            </a:r>
            <a:endParaRPr lang="en-ID" dirty="0"/>
          </a:p>
          <a:p>
            <a:pPr marL="0" indent="0" algn="just">
              <a:buNone/>
            </a:pPr>
            <a:endParaRPr lang="en-ID" dirty="0"/>
          </a:p>
        </p:txBody>
      </p:sp>
      <p:sp>
        <p:nvSpPr>
          <p:cNvPr id="4" name="TextBox 3">
            <a:extLst>
              <a:ext uri="{FF2B5EF4-FFF2-40B4-BE49-F238E27FC236}">
                <a16:creationId xmlns:a16="http://schemas.microsoft.com/office/drawing/2014/main" id="{94547A25-6EE5-4C2E-B95C-BA70CE851A87}"/>
              </a:ext>
            </a:extLst>
          </p:cNvPr>
          <p:cNvSpPr txBox="1"/>
          <p:nvPr/>
        </p:nvSpPr>
        <p:spPr>
          <a:xfrm>
            <a:off x="838200" y="681037"/>
            <a:ext cx="8627166" cy="646331"/>
          </a:xfrm>
          <a:prstGeom prst="rect">
            <a:avLst/>
          </a:prstGeom>
          <a:noFill/>
        </p:spPr>
        <p:txBody>
          <a:bodyPr wrap="square" rtlCol="0">
            <a:spAutoFit/>
          </a:bodyPr>
          <a:lstStyle/>
          <a:p>
            <a:pPr algn="just"/>
            <a:r>
              <a:rPr lang="id-ID" sz="3600" dirty="0"/>
              <a:t>Pengertian Manajemen</a:t>
            </a:r>
            <a:endParaRPr lang="en-ID" sz="3600" dirty="0"/>
          </a:p>
        </p:txBody>
      </p:sp>
    </p:spTree>
    <p:extLst>
      <p:ext uri="{BB962C8B-B14F-4D97-AF65-F5344CB8AC3E}">
        <p14:creationId xmlns:p14="http://schemas.microsoft.com/office/powerpoint/2010/main" val="137151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3303DC-87B7-4FB9-9126-07FE6F623F87}"/>
              </a:ext>
            </a:extLst>
          </p:cNvPr>
          <p:cNvSpPr>
            <a:spLocks noGrp="1"/>
          </p:cNvSpPr>
          <p:nvPr>
            <p:ph idx="1"/>
          </p:nvPr>
        </p:nvSpPr>
        <p:spPr>
          <a:xfrm>
            <a:off x="838200" y="1729409"/>
            <a:ext cx="10515600" cy="4447554"/>
          </a:xfrm>
        </p:spPr>
        <p:txBody>
          <a:bodyPr>
            <a:normAutofit fontScale="92500" lnSpcReduction="20000"/>
          </a:bodyPr>
          <a:lstStyle/>
          <a:p>
            <a:pPr marL="0" indent="0" algn="just">
              <a:buNone/>
            </a:pPr>
            <a:r>
              <a:rPr lang="id-ID" dirty="0"/>
              <a:t>Kewirausahaan adalah proses menciptakan sesuatu yang lain dengan menggunakan waktu dan kegiatan disertai modal dan </a:t>
            </a:r>
            <a:r>
              <a:rPr lang="id-ID" dirty="0" err="1"/>
              <a:t>resiko</a:t>
            </a:r>
            <a:r>
              <a:rPr lang="id-ID" dirty="0"/>
              <a:t> serta menerima balas jasa dan kepuasan serta kebebasan pribadi.</a:t>
            </a:r>
            <a:endParaRPr lang="en-ID" dirty="0"/>
          </a:p>
          <a:p>
            <a:pPr marL="0" indent="0" algn="just">
              <a:buNone/>
            </a:pPr>
            <a:r>
              <a:rPr lang="id-ID" dirty="0"/>
              <a:t>Kewirausahaan, yaitu kemampuan melihat dan menilai kesempatan-kesempatan (peluang) bisnis serta kemampuan </a:t>
            </a:r>
            <a:r>
              <a:rPr lang="id-ID" dirty="0" err="1"/>
              <a:t>mengoptimalisasikan</a:t>
            </a:r>
            <a:r>
              <a:rPr lang="id-ID" dirty="0"/>
              <a:t> </a:t>
            </a:r>
            <a:r>
              <a:rPr lang="id-ID" dirty="0" err="1"/>
              <a:t>sumberdaya</a:t>
            </a:r>
            <a:r>
              <a:rPr lang="id-ID" dirty="0"/>
              <a:t> dan mengambil tindakan serta bermotivasi tinggi dalam mengambil </a:t>
            </a:r>
            <a:r>
              <a:rPr lang="id-ID" dirty="0" err="1"/>
              <a:t>resiko</a:t>
            </a:r>
            <a:r>
              <a:rPr lang="id-ID" dirty="0"/>
              <a:t> dalam rangka </a:t>
            </a:r>
            <a:r>
              <a:rPr lang="id-ID" dirty="0" err="1"/>
              <a:t>mensukseskan</a:t>
            </a:r>
            <a:r>
              <a:rPr lang="id-ID" dirty="0"/>
              <a:t> bisnisnya.</a:t>
            </a:r>
            <a:endParaRPr lang="en-ID" dirty="0"/>
          </a:p>
          <a:p>
            <a:pPr marL="0" indent="0" algn="just">
              <a:buNone/>
            </a:pPr>
            <a:r>
              <a:rPr lang="id-ID" dirty="0"/>
              <a:t>Kewirausahaan adalah proses kemanusiaan (human </a:t>
            </a:r>
            <a:r>
              <a:rPr lang="id-ID" dirty="0" err="1"/>
              <a:t>process</a:t>
            </a:r>
            <a:r>
              <a:rPr lang="id-ID" dirty="0"/>
              <a:t>) yang berkaitan </a:t>
            </a:r>
            <a:r>
              <a:rPr lang="id-ID" dirty="0" err="1"/>
              <a:t>denganreativitas</a:t>
            </a:r>
            <a:r>
              <a:rPr lang="id-ID" dirty="0"/>
              <a:t> dan inovasi dalam memahami peluang, mengorganisasi sumber-sumber, mengelola sehingga peluang itu terwujud menjadi suatu usaha yang mampu menghasilkan laba atau nilai untuk jangka waktu yang lama. Definisi tersebut menitikberatkan kepada aspek kreativitas dan inovasi, karena dengan sifat kreativitas dan </a:t>
            </a:r>
            <a:r>
              <a:rPr lang="id-ID" dirty="0" err="1"/>
              <a:t>inovatip</a:t>
            </a:r>
            <a:r>
              <a:rPr lang="id-ID" dirty="0"/>
              <a:t> seseorang dapat menemukan peluang.</a:t>
            </a:r>
            <a:endParaRPr lang="en-ID" dirty="0"/>
          </a:p>
          <a:p>
            <a:pPr marL="0" indent="0" algn="just">
              <a:buNone/>
            </a:pPr>
            <a:endParaRPr lang="en-ID" dirty="0"/>
          </a:p>
        </p:txBody>
      </p:sp>
      <p:sp>
        <p:nvSpPr>
          <p:cNvPr id="4" name="TextBox 3">
            <a:extLst>
              <a:ext uri="{FF2B5EF4-FFF2-40B4-BE49-F238E27FC236}">
                <a16:creationId xmlns:a16="http://schemas.microsoft.com/office/drawing/2014/main" id="{45F2A951-E1F6-41B5-8B42-E6D1F751A5DF}"/>
              </a:ext>
            </a:extLst>
          </p:cNvPr>
          <p:cNvSpPr txBox="1"/>
          <p:nvPr/>
        </p:nvSpPr>
        <p:spPr>
          <a:xfrm>
            <a:off x="838200" y="681037"/>
            <a:ext cx="7136296" cy="646331"/>
          </a:xfrm>
          <a:prstGeom prst="rect">
            <a:avLst/>
          </a:prstGeom>
          <a:noFill/>
        </p:spPr>
        <p:txBody>
          <a:bodyPr wrap="square" rtlCol="0">
            <a:spAutoFit/>
          </a:bodyPr>
          <a:lstStyle/>
          <a:p>
            <a:pPr algn="just"/>
            <a:r>
              <a:rPr lang="id-ID" sz="3600" dirty="0"/>
              <a:t>Pengertian Kewirausahaan</a:t>
            </a:r>
            <a:endParaRPr lang="en-ID" sz="3600" dirty="0"/>
          </a:p>
        </p:txBody>
      </p:sp>
    </p:spTree>
    <p:extLst>
      <p:ext uri="{BB962C8B-B14F-4D97-AF65-F5344CB8AC3E}">
        <p14:creationId xmlns:p14="http://schemas.microsoft.com/office/powerpoint/2010/main" val="2066367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B673B0-6389-4D68-80C4-AB830DFFDDD0}"/>
              </a:ext>
            </a:extLst>
          </p:cNvPr>
          <p:cNvSpPr>
            <a:spLocks noGrp="1"/>
          </p:cNvSpPr>
          <p:nvPr>
            <p:ph idx="1"/>
          </p:nvPr>
        </p:nvSpPr>
        <p:spPr>
          <a:xfrm>
            <a:off x="838200" y="854765"/>
            <a:ext cx="10515600" cy="5322198"/>
          </a:xfrm>
        </p:spPr>
        <p:txBody>
          <a:bodyPr>
            <a:normAutofit/>
          </a:bodyPr>
          <a:lstStyle/>
          <a:p>
            <a:pPr marL="0" indent="0" algn="just">
              <a:buNone/>
            </a:pPr>
            <a:r>
              <a:rPr lang="id-ID" b="1" dirty="0"/>
              <a:t>Manajemen Kewirausahaan</a:t>
            </a:r>
            <a:endParaRPr lang="en-ID" b="1" dirty="0"/>
          </a:p>
          <a:p>
            <a:pPr marL="0" indent="0" algn="just">
              <a:buNone/>
            </a:pPr>
            <a:r>
              <a:rPr lang="id-ID" dirty="0"/>
              <a:t>Manajemen kewirausahaan menyangkut semua kekuatan perusahaan yang menjamin bahwa usahanya betul-betul </a:t>
            </a:r>
            <a:r>
              <a:rPr lang="id-ID" dirty="0" err="1"/>
              <a:t>eksis</a:t>
            </a:r>
            <a:r>
              <a:rPr lang="id-ID" dirty="0"/>
              <a:t>. Seorang wirausaha harus memiliki empat kompetensi, di antaranya:</a:t>
            </a:r>
            <a:endParaRPr lang="en-ID" dirty="0"/>
          </a:p>
          <a:p>
            <a:pPr algn="just"/>
            <a:endParaRPr lang="en-ID" dirty="0"/>
          </a:p>
          <a:p>
            <a:pPr marL="0" lvl="0" indent="0" algn="just">
              <a:buNone/>
            </a:pPr>
            <a:r>
              <a:rPr lang="id-ID" b="1" dirty="0"/>
              <a:t>Fokus pada pasar, bukan pada teknologi</a:t>
            </a:r>
            <a:endParaRPr lang="en-ID" b="1" dirty="0"/>
          </a:p>
          <a:p>
            <a:pPr marL="0" lvl="0" indent="0" algn="just">
              <a:buNone/>
            </a:pPr>
            <a:r>
              <a:rPr lang="id-ID" dirty="0"/>
              <a:t>Buat ramalan pendanaan untuk menghindari tidak </a:t>
            </a:r>
            <a:r>
              <a:rPr lang="id-ID" dirty="0" err="1"/>
              <a:t>terbiayainya</a:t>
            </a:r>
            <a:r>
              <a:rPr lang="id-ID" dirty="0"/>
              <a:t> perusahaan</a:t>
            </a:r>
            <a:endParaRPr lang="en-ID" dirty="0"/>
          </a:p>
          <a:p>
            <a:pPr marL="0" lvl="0" indent="0" algn="just">
              <a:buNone/>
            </a:pPr>
            <a:r>
              <a:rPr lang="id-ID" dirty="0"/>
              <a:t>Bangun tim manajemen, bukan menonjolkan perorangan (</a:t>
            </a:r>
            <a:r>
              <a:rPr lang="id-ID" b="1" i="1" dirty="0"/>
              <a:t>not </a:t>
            </a:r>
            <a:r>
              <a:rPr lang="id-ID" b="1" i="1" dirty="0" err="1"/>
              <a:t>a</a:t>
            </a:r>
            <a:r>
              <a:rPr lang="id-ID" dirty="0" err="1"/>
              <a:t>”one</a:t>
            </a:r>
            <a:r>
              <a:rPr lang="id-ID" dirty="0"/>
              <a:t> person” </a:t>
            </a:r>
            <a:r>
              <a:rPr lang="id-ID" b="1" i="1" dirty="0" err="1"/>
              <a:t>show</a:t>
            </a:r>
            <a:r>
              <a:rPr lang="id-ID" b="1" i="1" dirty="0"/>
              <a:t>)</a:t>
            </a:r>
            <a:endParaRPr lang="en-ID" dirty="0"/>
          </a:p>
          <a:p>
            <a:pPr marL="0" lvl="0" indent="0" algn="just">
              <a:buNone/>
            </a:pPr>
            <a:r>
              <a:rPr lang="id-ID" dirty="0"/>
              <a:t>Beri peran tertentu, khusus bagi wirausaha penemu.</a:t>
            </a:r>
            <a:endParaRPr lang="en-ID" dirty="0"/>
          </a:p>
          <a:p>
            <a:pPr marL="0" indent="0" algn="just">
              <a:buNone/>
            </a:pPr>
            <a:endParaRPr lang="en-ID" dirty="0"/>
          </a:p>
        </p:txBody>
      </p:sp>
    </p:spTree>
    <p:extLst>
      <p:ext uri="{BB962C8B-B14F-4D97-AF65-F5344CB8AC3E}">
        <p14:creationId xmlns:p14="http://schemas.microsoft.com/office/powerpoint/2010/main" val="1625536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A9614B-7F73-4299-9502-4281EDA1C824}"/>
              </a:ext>
            </a:extLst>
          </p:cNvPr>
          <p:cNvSpPr>
            <a:spLocks noGrp="1"/>
          </p:cNvSpPr>
          <p:nvPr>
            <p:ph idx="1"/>
          </p:nvPr>
        </p:nvSpPr>
        <p:spPr>
          <a:xfrm>
            <a:off x="838200" y="616226"/>
            <a:ext cx="10515600" cy="5560737"/>
          </a:xfrm>
        </p:spPr>
        <p:txBody>
          <a:bodyPr>
            <a:normAutofit lnSpcReduction="10000"/>
          </a:bodyPr>
          <a:lstStyle/>
          <a:p>
            <a:pPr marL="0" indent="0" algn="just">
              <a:buNone/>
            </a:pPr>
            <a:r>
              <a:rPr lang="id-ID" dirty="0"/>
              <a:t>Manajemen kewirausahaan menyangkut lingkungan internal perusahaan (keputusan-keputusan taktis), maka strategi kewirausahaan menyangkut kesesuaian kemampuan internal dan aktivitas perusahaan dengan lingkungan eksternal, di mana perusahaan harus bersaing dengan menggunakan</a:t>
            </a:r>
            <a:endParaRPr lang="en-ID" dirty="0"/>
          </a:p>
          <a:p>
            <a:pPr marL="0" indent="0" algn="just">
              <a:buNone/>
            </a:pPr>
            <a:r>
              <a:rPr lang="id-ID" dirty="0"/>
              <a:t>keputusan-keputusan strategis. Dalam melakukan salah satu strategi usahanya, wirausaha biasanya menggunakan</a:t>
            </a:r>
            <a:endParaRPr lang="en-ID" dirty="0"/>
          </a:p>
          <a:p>
            <a:pPr marL="0" indent="0" algn="just">
              <a:buNone/>
            </a:pPr>
            <a:r>
              <a:rPr lang="id-ID" dirty="0"/>
              <a:t>dalam satu strategi dari empat strategi, sebagai berikut:</a:t>
            </a:r>
            <a:endParaRPr lang="en-ID" dirty="0"/>
          </a:p>
          <a:p>
            <a:pPr marL="0" indent="0" algn="just">
              <a:buNone/>
            </a:pPr>
            <a:r>
              <a:rPr lang="id-ID" dirty="0"/>
              <a:t>O Berada pertama di pasar dengan produk dan jasa baru</a:t>
            </a:r>
            <a:endParaRPr lang="en-ID" dirty="0"/>
          </a:p>
          <a:p>
            <a:pPr marL="0" indent="0" algn="just">
              <a:buNone/>
            </a:pPr>
            <a:r>
              <a:rPr lang="id-ID" dirty="0"/>
              <a:t>O Posisi produk dan jasa baru tersebut pada relung pasar (</a:t>
            </a:r>
            <a:r>
              <a:rPr lang="id-ID" b="1" i="1" dirty="0" err="1"/>
              <a:t>niche</a:t>
            </a:r>
            <a:r>
              <a:rPr lang="id-ID" b="1" i="1" dirty="0"/>
              <a:t>                   </a:t>
            </a:r>
            <a:r>
              <a:rPr lang="id-ID" b="1" i="1" dirty="0" err="1"/>
              <a:t>market</a:t>
            </a:r>
            <a:r>
              <a:rPr lang="id-ID" dirty="0"/>
              <a:t>) yang tidak terlayani.</a:t>
            </a:r>
            <a:endParaRPr lang="en-ID" dirty="0"/>
          </a:p>
          <a:p>
            <a:pPr marL="0" indent="0" algn="just">
              <a:buNone/>
            </a:pPr>
            <a:r>
              <a:rPr lang="id-ID" dirty="0"/>
              <a:t>O Fokus barang dan jasa </a:t>
            </a:r>
            <a:r>
              <a:rPr lang="id-ID" dirty="0" err="1"/>
              <a:t>padsa</a:t>
            </a:r>
            <a:r>
              <a:rPr lang="id-ID" dirty="0"/>
              <a:t> relung yang kecil tetapi bisa bertahan </a:t>
            </a:r>
          </a:p>
          <a:p>
            <a:pPr marL="0" indent="0" algn="just">
              <a:buNone/>
            </a:pPr>
            <a:r>
              <a:rPr lang="id-ID" dirty="0"/>
              <a:t>O Mengubah karakteristik produk, pasar atau industri</a:t>
            </a:r>
            <a:endParaRPr lang="en-ID" dirty="0"/>
          </a:p>
          <a:p>
            <a:pPr marL="0" indent="0" algn="just">
              <a:buNone/>
            </a:pPr>
            <a:endParaRPr lang="en-ID" dirty="0"/>
          </a:p>
        </p:txBody>
      </p:sp>
    </p:spTree>
    <p:extLst>
      <p:ext uri="{BB962C8B-B14F-4D97-AF65-F5344CB8AC3E}">
        <p14:creationId xmlns:p14="http://schemas.microsoft.com/office/powerpoint/2010/main" val="688492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2CD63E-EC7B-4525-BBAE-FE7B8CDFABB8}"/>
              </a:ext>
            </a:extLst>
          </p:cNvPr>
          <p:cNvSpPr>
            <a:spLocks noGrp="1"/>
          </p:cNvSpPr>
          <p:nvPr>
            <p:ph idx="1"/>
          </p:nvPr>
        </p:nvSpPr>
        <p:spPr>
          <a:xfrm>
            <a:off x="838200" y="437322"/>
            <a:ext cx="10515600" cy="5739641"/>
          </a:xfrm>
        </p:spPr>
        <p:txBody>
          <a:bodyPr>
            <a:normAutofit fontScale="92500" lnSpcReduction="20000"/>
          </a:bodyPr>
          <a:lstStyle/>
          <a:p>
            <a:pPr marL="0" indent="0" algn="just">
              <a:buNone/>
            </a:pPr>
            <a:r>
              <a:rPr lang="id-ID" dirty="0"/>
              <a:t>Strategi pertama, sering dipilih oleh wirausaha, meskipun paling </a:t>
            </a:r>
            <a:r>
              <a:rPr lang="id-ID" dirty="0" err="1"/>
              <a:t>beresiko</a:t>
            </a:r>
            <a:r>
              <a:rPr lang="id-ID" dirty="0"/>
              <a:t>. Setelah strategi pertama sukses, maka selanjutnya mempertahankan posisi kepemimpinan</a:t>
            </a:r>
            <a:endParaRPr lang="en-ID" dirty="0"/>
          </a:p>
          <a:p>
            <a:pPr marL="0" indent="0" algn="just">
              <a:buNone/>
            </a:pPr>
            <a:r>
              <a:rPr lang="id-ID" dirty="0"/>
              <a:t>pasar (</a:t>
            </a:r>
            <a:r>
              <a:rPr lang="id-ID" dirty="0" err="1"/>
              <a:t>market</a:t>
            </a:r>
            <a:r>
              <a:rPr lang="id-ID" dirty="0"/>
              <a:t> </a:t>
            </a:r>
            <a:r>
              <a:rPr lang="id-ID" dirty="0" err="1"/>
              <a:t>leader</a:t>
            </a:r>
            <a:r>
              <a:rPr lang="id-ID" dirty="0"/>
              <a:t>).</a:t>
            </a:r>
            <a:endParaRPr lang="en-ID" dirty="0"/>
          </a:p>
          <a:p>
            <a:pPr marL="0" indent="0" algn="just">
              <a:buNone/>
            </a:pPr>
            <a:r>
              <a:rPr lang="id-ID" dirty="0"/>
              <a:t>Strategi kedua, menyangkut pengembangan keterampilan untuk menanggapi peluang yang diciptakan oleh perusahaan yang berada di pasar pertama. Yang sering terjadi adalah banyak peniru (</a:t>
            </a:r>
            <a:r>
              <a:rPr lang="id-ID" dirty="0" err="1"/>
              <a:t>imiator</a:t>
            </a:r>
            <a:r>
              <a:rPr lang="id-ID" dirty="0"/>
              <a:t>) memperbaiki atau memodifikasi barang dan jasa untuk menciptakan nilai yang lebih tinggi bagi pembeli. Untuk itu wirausaha perlu memindahkan daya saingnya ke segmen pasar lain dengan mendominasi segmen pasar lain dengan menominasi segmen pasar kecil yang dipandangi perusahaan besar tidak memiliki peluang.</a:t>
            </a:r>
            <a:endParaRPr lang="en-ID" dirty="0"/>
          </a:p>
          <a:p>
            <a:pPr marL="0" indent="0" algn="just">
              <a:buNone/>
            </a:pPr>
            <a:r>
              <a:rPr lang="id-ID" dirty="0"/>
              <a:t>Strategi ketiga, yaitu perusahaan karakteristik produk, pasar, atau industri yang berbasis pada inovasi. Strategi ini dilakukan dengan mengubah produk dan jasa yang sudah ada, misalnya mengubah manfaat, nilai, dan karakteristik ekonomi lainnya. Strategi ini menciptakan inovasi dengan salah satu cara berikut:</a:t>
            </a:r>
            <a:endParaRPr lang="en-ID" dirty="0"/>
          </a:p>
          <a:p>
            <a:pPr marL="0" indent="0" algn="just">
              <a:buNone/>
            </a:pPr>
            <a:endParaRPr lang="en-ID" dirty="0"/>
          </a:p>
        </p:txBody>
      </p:sp>
    </p:spTree>
    <p:extLst>
      <p:ext uri="{BB962C8B-B14F-4D97-AF65-F5344CB8AC3E}">
        <p14:creationId xmlns:p14="http://schemas.microsoft.com/office/powerpoint/2010/main" val="195240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95862D-3DDF-4645-B2B9-A750FC2ADFA8}"/>
              </a:ext>
            </a:extLst>
          </p:cNvPr>
          <p:cNvSpPr>
            <a:spLocks noGrp="1"/>
          </p:cNvSpPr>
          <p:nvPr>
            <p:ph idx="1"/>
          </p:nvPr>
        </p:nvSpPr>
        <p:spPr/>
        <p:txBody>
          <a:bodyPr/>
          <a:lstStyle/>
          <a:p>
            <a:pPr marL="0" indent="0">
              <a:buNone/>
            </a:pPr>
            <a:r>
              <a:rPr lang="id-ID" dirty="0"/>
              <a:t>O Menciptakan manfaat </a:t>
            </a:r>
          </a:p>
          <a:p>
            <a:pPr marL="0" indent="0">
              <a:buNone/>
            </a:pPr>
            <a:r>
              <a:rPr lang="id-ID" dirty="0"/>
              <a:t>O Meningkatkan nilai inovasi</a:t>
            </a:r>
            <a:endParaRPr lang="en-ID" dirty="0"/>
          </a:p>
          <a:p>
            <a:pPr marL="0" indent="0">
              <a:buNone/>
            </a:pPr>
            <a:r>
              <a:rPr lang="id-ID" dirty="0"/>
              <a:t>O Beradaptasi dengan lingkungan sosial ekonomi pelanggan</a:t>
            </a:r>
          </a:p>
          <a:p>
            <a:pPr marL="0" indent="0">
              <a:buNone/>
            </a:pPr>
            <a:r>
              <a:rPr lang="id-ID" dirty="0"/>
              <a:t>O Menyajikan apa yang dianggap bernilai oleh pelanggan</a:t>
            </a:r>
            <a:endParaRPr lang="en-ID" dirty="0"/>
          </a:p>
          <a:p>
            <a:pPr marL="0" indent="0">
              <a:buNone/>
            </a:pPr>
            <a:endParaRPr lang="en-ID" dirty="0"/>
          </a:p>
        </p:txBody>
      </p:sp>
    </p:spTree>
    <p:extLst>
      <p:ext uri="{BB962C8B-B14F-4D97-AF65-F5344CB8AC3E}">
        <p14:creationId xmlns:p14="http://schemas.microsoft.com/office/powerpoint/2010/main" val="81182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5D14-682C-4796-ACAA-BB570EF28761}"/>
              </a:ext>
            </a:extLst>
          </p:cNvPr>
          <p:cNvSpPr>
            <a:spLocks noGrp="1"/>
          </p:cNvSpPr>
          <p:nvPr>
            <p:ph type="title"/>
          </p:nvPr>
        </p:nvSpPr>
        <p:spPr>
          <a:xfrm>
            <a:off x="838200" y="365126"/>
            <a:ext cx="10515600" cy="966718"/>
          </a:xfrm>
        </p:spPr>
        <p:txBody>
          <a:bodyPr/>
          <a:lstStyle/>
          <a:p>
            <a:r>
              <a:rPr lang="id-ID" dirty="0"/>
              <a:t>Strategi Kewirausahaan</a:t>
            </a:r>
            <a:endParaRPr lang="en-ID" dirty="0"/>
          </a:p>
        </p:txBody>
      </p:sp>
      <p:sp>
        <p:nvSpPr>
          <p:cNvPr id="3" name="Content Placeholder 2">
            <a:extLst>
              <a:ext uri="{FF2B5EF4-FFF2-40B4-BE49-F238E27FC236}">
                <a16:creationId xmlns:a16="http://schemas.microsoft.com/office/drawing/2014/main" id="{84D5A5F2-581A-41C7-BF74-6702900210D2}"/>
              </a:ext>
            </a:extLst>
          </p:cNvPr>
          <p:cNvSpPr>
            <a:spLocks noGrp="1"/>
          </p:cNvSpPr>
          <p:nvPr>
            <p:ph idx="1"/>
          </p:nvPr>
        </p:nvSpPr>
        <p:spPr/>
        <p:txBody>
          <a:bodyPr>
            <a:normAutofit fontScale="92500" lnSpcReduction="10000"/>
          </a:bodyPr>
          <a:lstStyle/>
          <a:p>
            <a:pPr marL="0" indent="0" algn="just">
              <a:buNone/>
            </a:pPr>
            <a:r>
              <a:rPr lang="id-ID" dirty="0"/>
              <a:t>Ada beberapa keputusan strategis yang diperlukan dalam kondisi pertumbuhan, yaitu:</a:t>
            </a:r>
            <a:endParaRPr lang="en-ID" dirty="0"/>
          </a:p>
          <a:p>
            <a:pPr marL="0" indent="0" algn="just">
              <a:buNone/>
            </a:pPr>
            <a:r>
              <a:rPr lang="id-ID" dirty="0"/>
              <a:t>O </a:t>
            </a:r>
            <a:r>
              <a:rPr lang="id-ID" dirty="0" err="1"/>
              <a:t>Perusahan</a:t>
            </a:r>
            <a:r>
              <a:rPr lang="id-ID" dirty="0"/>
              <a:t> produk barang dan jasa. Hal ini menyangkut pertanyaan: produk dan jasa baru apa yang diinginkan oleh pelanggan?</a:t>
            </a:r>
            <a:endParaRPr lang="en-ID" dirty="0"/>
          </a:p>
          <a:p>
            <a:pPr marL="0" indent="0" algn="just">
              <a:buNone/>
            </a:pPr>
            <a:r>
              <a:rPr lang="id-ID" dirty="0"/>
              <a:t>Apakah perubahan kebutuhan mereka dapat ditentukan?</a:t>
            </a:r>
            <a:endParaRPr lang="en-ID" dirty="0"/>
          </a:p>
          <a:p>
            <a:pPr marL="0" indent="0" algn="just">
              <a:buNone/>
            </a:pPr>
            <a:r>
              <a:rPr lang="id-ID" dirty="0"/>
              <a:t>O Strategi yang menyangkut penetrasi pasar, ekspansi pasar, diversifikasi produk dan jasa, integrasi regional, atau ekspansi usaha. Ini menyangkut pertanyaan:</a:t>
            </a:r>
            <a:endParaRPr lang="en-ID" dirty="0"/>
          </a:p>
          <a:p>
            <a:pPr marL="0" indent="0" algn="just">
              <a:buNone/>
            </a:pPr>
            <a:r>
              <a:rPr lang="id-ID" dirty="0"/>
              <a:t>Bagaimana pasar dapat dicapai?</a:t>
            </a:r>
            <a:endParaRPr lang="en-ID" dirty="0"/>
          </a:p>
          <a:p>
            <a:pPr marL="0" indent="0" algn="just">
              <a:buNone/>
            </a:pPr>
            <a:r>
              <a:rPr lang="id-ID" dirty="0"/>
              <a:t>Bagaimana posisi strategis perusahaan harus diperbaiki? Peluang apa yang akan diambil?</a:t>
            </a:r>
            <a:endParaRPr lang="en-ID" dirty="0"/>
          </a:p>
          <a:p>
            <a:pPr marL="0" indent="0" algn="just">
              <a:buNone/>
            </a:pPr>
            <a:endParaRPr lang="en-ID" dirty="0"/>
          </a:p>
        </p:txBody>
      </p:sp>
    </p:spTree>
    <p:extLst>
      <p:ext uri="{BB962C8B-B14F-4D97-AF65-F5344CB8AC3E}">
        <p14:creationId xmlns:p14="http://schemas.microsoft.com/office/powerpoint/2010/main" val="14392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0EC70B-4CDB-4B6F-8BED-7DBBC22455C9}"/>
              </a:ext>
            </a:extLst>
          </p:cNvPr>
          <p:cNvSpPr>
            <a:spLocks noGrp="1"/>
          </p:cNvSpPr>
          <p:nvPr>
            <p:ph idx="1"/>
          </p:nvPr>
        </p:nvSpPr>
        <p:spPr>
          <a:xfrm>
            <a:off x="838200" y="974035"/>
            <a:ext cx="10515600" cy="5202928"/>
          </a:xfrm>
        </p:spPr>
        <p:txBody>
          <a:bodyPr>
            <a:normAutofit fontScale="92500" lnSpcReduction="10000"/>
          </a:bodyPr>
          <a:lstStyle/>
          <a:p>
            <a:pPr marL="0" indent="0" algn="just">
              <a:buNone/>
            </a:pPr>
            <a:r>
              <a:rPr lang="id-ID" dirty="0"/>
              <a:t>O Kemampuan untuk memperoleh modal investasi dalam rangka penelitian dan pengembangan, proses produksi dan penggantian peralatan, dan dalam rangka penambahan sumber daya manusia. Hal ini menyangkut pertanyaan:</a:t>
            </a:r>
            <a:endParaRPr lang="en-ID" dirty="0"/>
          </a:p>
          <a:p>
            <a:pPr marL="0" indent="0" algn="just">
              <a:buNone/>
            </a:pPr>
            <a:r>
              <a:rPr lang="id-ID" dirty="0"/>
              <a:t>Berapa modal yang diperlukan untuk investasi tersebut? Dari mana sumbernya?</a:t>
            </a:r>
            <a:endParaRPr lang="en-ID" dirty="0"/>
          </a:p>
          <a:p>
            <a:pPr marL="0" indent="0" algn="just">
              <a:buNone/>
            </a:pPr>
            <a:r>
              <a:rPr lang="id-ID" dirty="0"/>
              <a:t>O Analisis sumber daya manusia, sehingga memiliki keterampilan yang unik untuk mengimplementasikan strategi.</a:t>
            </a:r>
            <a:endParaRPr lang="en-ID" dirty="0"/>
          </a:p>
          <a:p>
            <a:pPr marL="0" indent="0" algn="just">
              <a:buNone/>
            </a:pPr>
            <a:r>
              <a:rPr lang="id-ID" dirty="0"/>
              <a:t>Pertanyaannya adalah:</a:t>
            </a:r>
            <a:endParaRPr lang="en-ID" dirty="0"/>
          </a:p>
          <a:p>
            <a:pPr marL="0" indent="0" algn="just">
              <a:buNone/>
            </a:pPr>
            <a:r>
              <a:rPr lang="id-ID" dirty="0"/>
              <a:t>bagaimana sumber daya manusia itu akan dikembangkan supaya perusahaan sukses di pasar?</a:t>
            </a:r>
            <a:endParaRPr lang="en-ID" dirty="0"/>
          </a:p>
          <a:p>
            <a:pPr marL="0" indent="0" algn="just">
              <a:buNone/>
            </a:pPr>
            <a:r>
              <a:rPr lang="id-ID" dirty="0"/>
              <a:t>O Analisis pesaing baik yang ada maupun yang potensial untuk memantapkan strategi bersaing. Keputusannya harus berdasarkan perilaku, sumber daya, dan komitmen yang dimiliki pesaing di masa lalu.</a:t>
            </a:r>
            <a:endParaRPr lang="en-ID" dirty="0"/>
          </a:p>
          <a:p>
            <a:pPr marL="0" indent="0" algn="just">
              <a:buNone/>
            </a:pPr>
            <a:endParaRPr lang="en-ID" dirty="0"/>
          </a:p>
        </p:txBody>
      </p:sp>
    </p:spTree>
    <p:extLst>
      <p:ext uri="{BB962C8B-B14F-4D97-AF65-F5344CB8AC3E}">
        <p14:creationId xmlns:p14="http://schemas.microsoft.com/office/powerpoint/2010/main" val="198499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1397</Words>
  <Application>Microsoft Office PowerPoint</Application>
  <PresentationFormat>Widescreen</PresentationFormat>
  <Paragraphs>112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MANAJEMEN KEWIRAUSAHAAN</vt:lpstr>
      <vt:lpstr>PowerPoint Presentation</vt:lpstr>
      <vt:lpstr>PowerPoint Presentation</vt:lpstr>
      <vt:lpstr>PowerPoint Presentation</vt:lpstr>
      <vt:lpstr>PowerPoint Presentation</vt:lpstr>
      <vt:lpstr>PowerPoint Presentation</vt:lpstr>
      <vt:lpstr>PowerPoint Presentation</vt:lpstr>
      <vt:lpstr>Strategi Kewirausahaan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KEWIRAUSAHAAN</dc:title>
  <dc:creator>Ghufran Ghozali</dc:creator>
  <cp:lastModifiedBy>Ghufran Ghozali</cp:lastModifiedBy>
  <cp:revision>3</cp:revision>
  <dcterms:created xsi:type="dcterms:W3CDTF">2020-08-25T22:51:14Z</dcterms:created>
  <dcterms:modified xsi:type="dcterms:W3CDTF">2020-08-25T23:04:38Z</dcterms:modified>
</cp:coreProperties>
</file>