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  <p:sldId id="267" r:id="rId9"/>
    <p:sldId id="269" r:id="rId10"/>
    <p:sldId id="268" r:id="rId11"/>
    <p:sldId id="258" r:id="rId12"/>
    <p:sldId id="270" r:id="rId13"/>
    <p:sldId id="261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30" d="100"/>
          <a:sy n="30" d="100"/>
        </p:scale>
        <p:origin x="7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9EEEA-8AD7-49AD-9D66-9B83BB2BE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D84F1-B098-470D-826E-450C0918E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4ECCB-5792-4AC1-A48A-DD2D62FE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F910-0703-4DA3-B7DB-64779E1AE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EC6AC-B9D6-4C6C-9A13-90411291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112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AB1C-4241-4C4D-A9BD-9A22C5A80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F499E-5B3B-40B7-B476-CD23DCAFE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74AEC-241E-4F61-9C9B-EFDF21C5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E8163-99CC-4399-B825-CDE98E8C1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5081-C316-4525-B9D4-DAF11F3C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832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EEE53-5E64-420E-8FA1-BCFBE7C86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60078-F3E4-440C-A215-DD9468C74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004D8-A9C6-46BF-BDF3-A01088EE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3EC53-C779-4569-AEF4-3805E09D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1337-7431-498E-9D3F-CC893AC45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847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ACC28-5501-4E19-93F4-D829F149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1FD8-78A0-45F8-8FF1-D33C095AD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76F4D-F9FE-4CF8-9185-B721DF32C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D12BF-F95E-43C2-B40A-813254D88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B79C-0D8C-465F-8FB7-BF2B7B21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361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96F95-6370-4EBB-A5AA-0FBEC021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88475-913D-4EAE-85C1-D1D124D12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0618F-2CC8-49E9-BD76-A48F27C45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A012D-B4A7-40EC-A2B6-84A7A467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E46E4-D9BA-4B83-9F33-5A3A998F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0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6902-732E-4114-BF1F-96D1D0CA8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FA662-D098-4E01-8B35-8CC3A2C41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DD86F0-BACA-4AAC-87E9-98E73F33F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9B7A0-99DA-4083-BC06-6FB63555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337C2-C4D3-4B3C-B185-64E04C4E7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5D466-48DE-4E0A-9746-7D9A47EA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191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938E-45CA-4954-A91F-C2B2761C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86E1F-AC85-49B4-90F9-7D86BC302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E75A1-3034-4636-A0D4-CB14BA48C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C509A-19F7-43A2-B51D-B1E309FD8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5626D-ACF6-4F66-AAAD-2910A5E45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61A3F-4FB6-439D-AFA6-EDD4799D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605F4-3B5D-4F82-9732-A3F891A6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FA0168-9105-4988-9265-6A0C06C08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161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75AF-C287-4626-947D-166ACA3E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CCF01F-498A-4F22-BC1F-8185E456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191B1-EFC8-46A1-9C9F-3F80641D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41035-CC20-497F-B9BB-B17B4E81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8396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46DB7-038E-4CB1-BFC5-EE2316B3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881DFB-4E23-4AD1-8AB1-B7F6DFE2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3B9A7-8AF8-45FC-9589-741AD662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487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A9F66-B6FB-4CAF-8220-EC5B3185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1BBE7-B6F0-4CB7-BC2F-61D4E7008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1CB67-2670-4564-B7DF-6AB0A332A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50A6E-1814-4A30-9D81-7653E24D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788B6-3C39-4719-9250-A5457D64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C0BBA-544F-400E-ABC5-A8BA9574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947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534D-F0CB-4CEF-87EB-E1D377B03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97EFA-95BF-40E0-AD55-435CE6E2F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C4E53-F927-4329-85BD-ACBC95BB6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4446A-BE9F-4AE5-BDC5-0B2C9DA9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BB97C-C02A-45F2-ACD7-0C5C302AB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120CF-EA03-4CCD-95C2-994D3E6E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679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25019-CB85-406C-95A6-619DE2B66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168B4-637C-4D6C-8B5A-A12FB0FAE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8ACB3-5358-4463-914A-BB1C55ADA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284C-6C5D-4F2B-A1DA-4E6F68C2340D}" type="datetimeFigureOut">
              <a:rPr lang="en-ID" smtClean="0"/>
              <a:t>28/08/2020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6894E-55BF-48EF-BBE4-D4580C9E3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DB8C7-AF63-4F73-8980-293C5462F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9C3BC-B88F-4A82-98EA-5787C6A647C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656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419A4-4909-4F44-ADC0-965BB81596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Linear</a:t>
            </a:r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id="{6B8B537A-F539-44FD-9DAC-2761440DB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6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/>
              <a:t>Melakukan Pemodelan Sederhana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4">
            <a:extLst>
              <a:ext uri="{FF2B5EF4-FFF2-40B4-BE49-F238E27FC236}">
                <a16:creationId xmlns:a16="http://schemas.microsoft.com/office/drawing/2014/main" id="{C5D4000E-70C4-4E73-828A-19FB762C9AAC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757613"/>
            <a:ext cx="1828800" cy="1828800"/>
            <a:chOff x="3216" y="1584"/>
            <a:chExt cx="1440" cy="1152"/>
          </a:xfrm>
        </p:grpSpPr>
        <p:sp>
          <p:nvSpPr>
            <p:cNvPr id="18465" name="Rectangle 5">
              <a:extLst>
                <a:ext uri="{FF2B5EF4-FFF2-40B4-BE49-F238E27FC236}">
                  <a16:creationId xmlns:a16="http://schemas.microsoft.com/office/drawing/2014/main" id="{62893D91-C23E-414A-B92A-2314BF27F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044"/>
              <a:ext cx="1440" cy="23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6" name="Line 6">
              <a:extLst>
                <a:ext uri="{FF2B5EF4-FFF2-40B4-BE49-F238E27FC236}">
                  <a16:creationId xmlns:a16="http://schemas.microsoft.com/office/drawing/2014/main" id="{830590F3-C809-4FF8-9738-CDBC35CCEC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1584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ID"/>
            </a:p>
          </p:txBody>
        </p:sp>
        <p:sp>
          <p:nvSpPr>
            <p:cNvPr id="18467" name="Line 7">
              <a:extLst>
                <a:ext uri="{FF2B5EF4-FFF2-40B4-BE49-F238E27FC236}">
                  <a16:creationId xmlns:a16="http://schemas.microsoft.com/office/drawing/2014/main" id="{9BB9DE07-266E-43FE-93E8-A53773ADB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1872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ID"/>
            </a:p>
          </p:txBody>
        </p:sp>
        <p:sp>
          <p:nvSpPr>
            <p:cNvPr id="18468" name="Line 8">
              <a:extLst>
                <a:ext uri="{FF2B5EF4-FFF2-40B4-BE49-F238E27FC236}">
                  <a16:creationId xmlns:a16="http://schemas.microsoft.com/office/drawing/2014/main" id="{10224B3A-4B5B-4872-B8AF-90A1308A2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160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ID"/>
            </a:p>
          </p:txBody>
        </p:sp>
        <p:sp>
          <p:nvSpPr>
            <p:cNvPr id="18469" name="Line 9">
              <a:extLst>
                <a:ext uri="{FF2B5EF4-FFF2-40B4-BE49-F238E27FC236}">
                  <a16:creationId xmlns:a16="http://schemas.microsoft.com/office/drawing/2014/main" id="{BCE225D1-DE34-44C3-A7CE-08CCB43742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44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ID"/>
            </a:p>
          </p:txBody>
        </p:sp>
        <p:sp>
          <p:nvSpPr>
            <p:cNvPr id="18470" name="Line 10">
              <a:extLst>
                <a:ext uri="{FF2B5EF4-FFF2-40B4-BE49-F238E27FC236}">
                  <a16:creationId xmlns:a16="http://schemas.microsoft.com/office/drawing/2014/main" id="{4D3C9750-8938-41AD-89BC-E0DD9865A2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736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ID"/>
            </a:p>
          </p:txBody>
        </p:sp>
      </p:grpSp>
      <p:sp>
        <p:nvSpPr>
          <p:cNvPr id="18435" name="Rectangle 11">
            <a:extLst>
              <a:ext uri="{FF2B5EF4-FFF2-40B4-BE49-F238E27FC236}">
                <a16:creationId xmlns:a16="http://schemas.microsoft.com/office/drawing/2014/main" id="{29148256-2824-4400-ACBC-79E54F638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344347"/>
            <a:ext cx="184731" cy="369332"/>
          </a:xfrm>
          <a:prstGeom prst="rect">
            <a:avLst/>
          </a:prstGeom>
          <a:solidFill>
            <a:srgbClr val="99FF80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13">
            <a:extLst>
              <a:ext uri="{FF2B5EF4-FFF2-40B4-BE49-F238E27FC236}">
                <a16:creationId xmlns:a16="http://schemas.microsoft.com/office/drawing/2014/main" id="{A74B2A4F-383E-4ECE-8488-BC5CF033BCA4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86215"/>
            <a:ext cx="1295400" cy="1833563"/>
            <a:chOff x="2976" y="1632"/>
            <a:chExt cx="816" cy="1155"/>
          </a:xfrm>
        </p:grpSpPr>
        <p:grpSp>
          <p:nvGrpSpPr>
            <p:cNvPr id="18459" name="Group 14">
              <a:extLst>
                <a:ext uri="{FF2B5EF4-FFF2-40B4-BE49-F238E27FC236}">
                  <a16:creationId xmlns:a16="http://schemas.microsoft.com/office/drawing/2014/main" id="{F2757427-77C9-471B-8952-967B57E152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8" y="1654"/>
              <a:ext cx="504" cy="1133"/>
              <a:chOff x="936" y="1654"/>
              <a:chExt cx="504" cy="1133"/>
            </a:xfrm>
          </p:grpSpPr>
          <p:sp>
            <p:nvSpPr>
              <p:cNvPr id="18461" name="Arc 15">
                <a:extLst>
                  <a:ext uri="{FF2B5EF4-FFF2-40B4-BE49-F238E27FC236}">
                    <a16:creationId xmlns:a16="http://schemas.microsoft.com/office/drawing/2014/main" id="{16951CC8-185B-4228-B5EF-86AC86F0842A}"/>
                  </a:ext>
                </a:extLst>
              </p:cNvPr>
              <p:cNvSpPr>
                <a:spLocks/>
              </p:cNvSpPr>
              <p:nvPr/>
            </p:nvSpPr>
            <p:spPr bwMode="auto">
              <a:xfrm rot="11562441">
                <a:off x="936" y="1654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62" name="Arc 16">
                <a:extLst>
                  <a:ext uri="{FF2B5EF4-FFF2-40B4-BE49-F238E27FC236}">
                    <a16:creationId xmlns:a16="http://schemas.microsoft.com/office/drawing/2014/main" id="{E1DCB552-93F3-44D7-8979-2881B80BFB22}"/>
                  </a:ext>
                </a:extLst>
              </p:cNvPr>
              <p:cNvSpPr>
                <a:spLocks/>
              </p:cNvSpPr>
              <p:nvPr/>
            </p:nvSpPr>
            <p:spPr bwMode="auto">
              <a:xfrm rot="11562441">
                <a:off x="960" y="1954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63" name="Arc 17">
                <a:extLst>
                  <a:ext uri="{FF2B5EF4-FFF2-40B4-BE49-F238E27FC236}">
                    <a16:creationId xmlns:a16="http://schemas.microsoft.com/office/drawing/2014/main" id="{C2D79667-7450-4906-9207-3EB71A3C65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1562441">
                <a:off x="960" y="2258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64" name="Arc 18">
                <a:extLst>
                  <a:ext uri="{FF2B5EF4-FFF2-40B4-BE49-F238E27FC236}">
                    <a16:creationId xmlns:a16="http://schemas.microsoft.com/office/drawing/2014/main" id="{B4447DB7-FA17-4A1A-AD13-C3D98A228FB4}"/>
                  </a:ext>
                </a:extLst>
              </p:cNvPr>
              <p:cNvSpPr>
                <a:spLocks/>
              </p:cNvSpPr>
              <p:nvPr/>
            </p:nvSpPr>
            <p:spPr bwMode="auto">
              <a:xfrm rot="11562441">
                <a:off x="960" y="2554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8460" name="Text Box 19">
              <a:extLst>
                <a:ext uri="{FF2B5EF4-FFF2-40B4-BE49-F238E27FC236}">
                  <a16:creationId xmlns:a16="http://schemas.microsoft.com/office/drawing/2014/main" id="{C3B1D3CB-C98D-4089-A3F2-C18255C7B7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632"/>
              <a:ext cx="300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+4</a:t>
              </a:r>
            </a:p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+4</a:t>
              </a:r>
            </a:p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+4</a:t>
              </a:r>
            </a:p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+4</a:t>
              </a:r>
            </a:p>
          </p:txBody>
        </p:sp>
      </p:grpSp>
      <p:grpSp>
        <p:nvGrpSpPr>
          <p:cNvPr id="5" name="Group 20">
            <a:extLst>
              <a:ext uri="{FF2B5EF4-FFF2-40B4-BE49-F238E27FC236}">
                <a16:creationId xmlns:a16="http://schemas.microsoft.com/office/drawing/2014/main" id="{6F0EC908-26B0-4A2E-B19B-45D27937AAEE}"/>
              </a:ext>
            </a:extLst>
          </p:cNvPr>
          <p:cNvGrpSpPr>
            <a:grpSpLocks/>
          </p:cNvGrpSpPr>
          <p:nvPr/>
        </p:nvGrpSpPr>
        <p:grpSpPr bwMode="auto">
          <a:xfrm>
            <a:off x="4114797" y="3944939"/>
            <a:ext cx="1162050" cy="1798638"/>
            <a:chOff x="4272" y="1606"/>
            <a:chExt cx="732" cy="1133"/>
          </a:xfrm>
        </p:grpSpPr>
        <p:grpSp>
          <p:nvGrpSpPr>
            <p:cNvPr id="18453" name="Group 21">
              <a:extLst>
                <a:ext uri="{FF2B5EF4-FFF2-40B4-BE49-F238E27FC236}">
                  <a16:creationId xmlns:a16="http://schemas.microsoft.com/office/drawing/2014/main" id="{36B087FD-3571-464C-9370-6BC5371A1C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1606"/>
              <a:ext cx="496" cy="1133"/>
              <a:chOff x="1920" y="1606"/>
              <a:chExt cx="496" cy="1133"/>
            </a:xfrm>
          </p:grpSpPr>
          <p:sp>
            <p:nvSpPr>
              <p:cNvPr id="18455" name="Arc 22">
                <a:extLst>
                  <a:ext uri="{FF2B5EF4-FFF2-40B4-BE49-F238E27FC236}">
                    <a16:creationId xmlns:a16="http://schemas.microsoft.com/office/drawing/2014/main" id="{6617C4B6-A55A-415D-A985-0C8532BEEB40}"/>
                  </a:ext>
                </a:extLst>
              </p:cNvPr>
              <p:cNvSpPr>
                <a:spLocks/>
              </p:cNvSpPr>
              <p:nvPr/>
            </p:nvSpPr>
            <p:spPr bwMode="auto">
              <a:xfrm rot="687525">
                <a:off x="1920" y="1902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56" name="Arc 23">
                <a:extLst>
                  <a:ext uri="{FF2B5EF4-FFF2-40B4-BE49-F238E27FC236}">
                    <a16:creationId xmlns:a16="http://schemas.microsoft.com/office/drawing/2014/main" id="{2002E00C-0EC3-4753-B4D8-9F85DC87754F}"/>
                  </a:ext>
                </a:extLst>
              </p:cNvPr>
              <p:cNvSpPr>
                <a:spLocks/>
              </p:cNvSpPr>
              <p:nvPr/>
            </p:nvSpPr>
            <p:spPr bwMode="auto">
              <a:xfrm rot="687525">
                <a:off x="1920" y="1606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57" name="Arc 24">
                <a:extLst>
                  <a:ext uri="{FF2B5EF4-FFF2-40B4-BE49-F238E27FC236}">
                    <a16:creationId xmlns:a16="http://schemas.microsoft.com/office/drawing/2014/main" id="{D2EFBBF8-1A70-4987-A939-B1B1FAD25DC2}"/>
                  </a:ext>
                </a:extLst>
              </p:cNvPr>
              <p:cNvSpPr>
                <a:spLocks/>
              </p:cNvSpPr>
              <p:nvPr/>
            </p:nvSpPr>
            <p:spPr bwMode="auto">
              <a:xfrm rot="687525">
                <a:off x="1928" y="2198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58" name="Arc 25">
                <a:extLst>
                  <a:ext uri="{FF2B5EF4-FFF2-40B4-BE49-F238E27FC236}">
                    <a16:creationId xmlns:a16="http://schemas.microsoft.com/office/drawing/2014/main" id="{E5C5EF93-AA32-431C-859E-FD2FD8ACF5D2}"/>
                  </a:ext>
                </a:extLst>
              </p:cNvPr>
              <p:cNvSpPr>
                <a:spLocks/>
              </p:cNvSpPr>
              <p:nvPr/>
            </p:nvSpPr>
            <p:spPr bwMode="auto">
              <a:xfrm rot="687525">
                <a:off x="1936" y="2506"/>
                <a:ext cx="480" cy="233"/>
              </a:xfrm>
              <a:custGeom>
                <a:avLst/>
                <a:gdLst>
                  <a:gd name="T0" fmla="*/ 7 w 21600"/>
                  <a:gd name="T1" fmla="*/ 0 h 29847"/>
                  <a:gd name="T2" fmla="*/ 8 w 21600"/>
                  <a:gd name="T3" fmla="*/ 3 h 29847"/>
                  <a:gd name="T4" fmla="*/ 0 w 21600"/>
                  <a:gd name="T5" fmla="*/ 1 h 2984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9847"/>
                  <a:gd name="T11" fmla="*/ 21600 w 21600"/>
                  <a:gd name="T12" fmla="*/ 29847 h 298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9847" fill="none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</a:path>
                  <a:path w="21600" h="29847" stroke="0" extrusionOk="0">
                    <a:moveTo>
                      <a:pt x="14364" y="0"/>
                    </a:moveTo>
                    <a:cubicBezTo>
                      <a:pt x="18967" y="4098"/>
                      <a:pt x="21600" y="9968"/>
                      <a:pt x="21600" y="16131"/>
                    </a:cubicBezTo>
                    <a:cubicBezTo>
                      <a:pt x="21600" y="21134"/>
                      <a:pt x="19863" y="25982"/>
                      <a:pt x="16686" y="29847"/>
                    </a:cubicBezTo>
                    <a:lnTo>
                      <a:pt x="0" y="16131"/>
                    </a:lnTo>
                    <a:close/>
                  </a:path>
                </a:pathLst>
              </a:custGeom>
              <a:noFill/>
              <a:ln w="12700">
                <a:solidFill>
                  <a:srgbClr val="3333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8454" name="Text Box 26">
              <a:extLst>
                <a:ext uri="{FF2B5EF4-FFF2-40B4-BE49-F238E27FC236}">
                  <a16:creationId xmlns:a16="http://schemas.microsoft.com/office/drawing/2014/main" id="{8B82870F-E311-48BB-9A16-E961285F97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1670"/>
              <a:ext cx="300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+3</a:t>
              </a:r>
            </a:p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+3</a:t>
              </a:r>
            </a:p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+3</a:t>
              </a:r>
            </a:p>
            <a:p>
              <a:pPr eaLnBrk="1" hangingPunct="1"/>
              <a:r>
                <a:rPr lang="en-US" altLang="en-US" sz="2000" b="1">
                  <a:solidFill>
                    <a:srgbClr val="3333FF"/>
                  </a:solidFill>
                </a:rPr>
                <a:t>+3</a:t>
              </a:r>
            </a:p>
          </p:txBody>
        </p:sp>
      </p:grpSp>
      <p:grpSp>
        <p:nvGrpSpPr>
          <p:cNvPr id="18438" name="Group 27">
            <a:extLst>
              <a:ext uri="{FF2B5EF4-FFF2-40B4-BE49-F238E27FC236}">
                <a16:creationId xmlns:a16="http://schemas.microsoft.com/office/drawing/2014/main" id="{90AC49C5-A0DE-423D-AA68-A60BE3E6A4F0}"/>
              </a:ext>
            </a:extLst>
          </p:cNvPr>
          <p:cNvGrpSpPr>
            <a:grpSpLocks/>
          </p:cNvGrpSpPr>
          <p:nvPr/>
        </p:nvGrpSpPr>
        <p:grpSpPr bwMode="auto">
          <a:xfrm>
            <a:off x="3146425" y="3300413"/>
            <a:ext cx="1174750" cy="400050"/>
            <a:chOff x="1310" y="1200"/>
            <a:chExt cx="740" cy="252"/>
          </a:xfrm>
        </p:grpSpPr>
        <p:sp>
          <p:nvSpPr>
            <p:cNvPr id="18451" name="Text Box 28">
              <a:extLst>
                <a:ext uri="{FF2B5EF4-FFF2-40B4-BE49-F238E27FC236}">
                  <a16:creationId xmlns:a16="http://schemas.microsoft.com/office/drawing/2014/main" id="{57A65564-23C9-4B18-8F4B-896F9C8DC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0" y="1200"/>
              <a:ext cx="2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 i="1"/>
                <a:t>x</a:t>
              </a:r>
            </a:p>
          </p:txBody>
        </p:sp>
        <p:sp>
          <p:nvSpPr>
            <p:cNvPr id="18452" name="Text Box 29">
              <a:extLst>
                <a:ext uri="{FF2B5EF4-FFF2-40B4-BE49-F238E27FC236}">
                  <a16:creationId xmlns:a16="http://schemas.microsoft.com/office/drawing/2014/main" id="{93BC5FF3-3DE7-4555-95F1-FCD8DC13A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4" y="1200"/>
              <a:ext cx="2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 i="1"/>
                <a:t>y</a:t>
              </a:r>
            </a:p>
          </p:txBody>
        </p:sp>
      </p:grpSp>
      <p:sp>
        <p:nvSpPr>
          <p:cNvPr id="18439" name="Line 30">
            <a:extLst>
              <a:ext uri="{FF2B5EF4-FFF2-40B4-BE49-F238E27FC236}">
                <a16:creationId xmlns:a16="http://schemas.microsoft.com/office/drawing/2014/main" id="{AB07A50D-E187-40E2-A437-39143E995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300413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8440" name="Line 31">
            <a:extLst>
              <a:ext uri="{FF2B5EF4-FFF2-40B4-BE49-F238E27FC236}">
                <a16:creationId xmlns:a16="http://schemas.microsoft.com/office/drawing/2014/main" id="{985DC40A-85C5-4BE1-9140-3D83F5FB9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757613"/>
            <a:ext cx="1828800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91168" name="Text Box 32">
            <a:extLst>
              <a:ext uri="{FF2B5EF4-FFF2-40B4-BE49-F238E27FC236}">
                <a16:creationId xmlns:a16="http://schemas.microsoft.com/office/drawing/2014/main" id="{36C0B7E3-7EAC-474B-9858-2E19F1065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783013"/>
            <a:ext cx="6096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 0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4</a:t>
            </a:r>
          </a:p>
          <a:p>
            <a:pPr eaLnBrk="1" hangingPunct="1"/>
            <a:r>
              <a:rPr lang="en-US" altLang="en-US" sz="2000" b="1"/>
              <a:t> 8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12</a:t>
            </a:r>
          </a:p>
          <a:p>
            <a:pPr eaLnBrk="1" hangingPunct="1"/>
            <a:r>
              <a:rPr lang="en-US" altLang="en-US" sz="2000" b="1"/>
              <a:t>16</a:t>
            </a:r>
          </a:p>
        </p:txBody>
      </p:sp>
      <p:sp>
        <p:nvSpPr>
          <p:cNvPr id="91169" name="Text Box 33">
            <a:extLst>
              <a:ext uri="{FF2B5EF4-FFF2-40B4-BE49-F238E27FC236}">
                <a16:creationId xmlns:a16="http://schemas.microsoft.com/office/drawing/2014/main" id="{01897B3C-2735-490E-B436-4CF90337D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808413"/>
            <a:ext cx="4699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–3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 0</a:t>
            </a:r>
          </a:p>
          <a:p>
            <a:pPr eaLnBrk="1" hangingPunct="1"/>
            <a:r>
              <a:rPr lang="en-US" altLang="en-US" sz="2000" b="1"/>
              <a:t>  3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 6</a:t>
            </a:r>
          </a:p>
          <a:p>
            <a:pPr eaLnBrk="1" hangingPunct="1"/>
            <a:r>
              <a:rPr lang="en-US" altLang="en-US" sz="2000" b="1"/>
              <a:t>  9</a:t>
            </a:r>
          </a:p>
        </p:txBody>
      </p:sp>
      <p:sp>
        <p:nvSpPr>
          <p:cNvPr id="18443" name="Text Box 34">
            <a:extLst>
              <a:ext uri="{FF2B5EF4-FFF2-40B4-BE49-F238E27FC236}">
                <a16:creationId xmlns:a16="http://schemas.microsoft.com/office/drawing/2014/main" id="{BAEC1079-34A6-4EE7-9E62-695D959C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1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400">
                <a:solidFill>
                  <a:srgbClr val="0066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Identifying a Linear Function by Using Ordered Pairs</a:t>
            </a:r>
          </a:p>
        </p:txBody>
      </p:sp>
      <p:sp>
        <p:nvSpPr>
          <p:cNvPr id="18444" name="Text Box 35">
            <a:extLst>
              <a:ext uri="{FF2B5EF4-FFF2-40B4-BE49-F238E27FC236}">
                <a16:creationId xmlns:a16="http://schemas.microsoft.com/office/drawing/2014/main" id="{1656D3D2-441C-416B-9291-E2E032FA1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6413"/>
            <a:ext cx="838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" indent="-53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Tell whether the set of ordered pairs satisfies a linear function. Explain.</a:t>
            </a:r>
          </a:p>
        </p:txBody>
      </p:sp>
      <p:sp>
        <p:nvSpPr>
          <p:cNvPr id="18445" name="Text Box 36">
            <a:extLst>
              <a:ext uri="{FF2B5EF4-FFF2-40B4-BE49-F238E27FC236}">
                <a16:creationId xmlns:a16="http://schemas.microsoft.com/office/drawing/2014/main" id="{9B040F16-2E8F-41F1-BDD7-EFBE09519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6" y="234156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b="1"/>
          </a:p>
        </p:txBody>
      </p:sp>
      <p:sp>
        <p:nvSpPr>
          <p:cNvPr id="18446" name="Text Box 37">
            <a:extLst>
              <a:ext uri="{FF2B5EF4-FFF2-40B4-BE49-F238E27FC236}">
                <a16:creationId xmlns:a16="http://schemas.microsoft.com/office/drawing/2014/main" id="{F02B3376-072D-4AE2-B6AE-5E45EAD7C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6" y="2690813"/>
            <a:ext cx="39549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{(0, –3), (4, 0), (8, 3), (12, 6), (16, 9)}</a:t>
            </a:r>
          </a:p>
        </p:txBody>
      </p:sp>
      <p:sp>
        <p:nvSpPr>
          <p:cNvPr id="91174" name="Text Box 38">
            <a:extLst>
              <a:ext uri="{FF2B5EF4-FFF2-40B4-BE49-F238E27FC236}">
                <a16:creationId xmlns:a16="http://schemas.microsoft.com/office/drawing/2014/main" id="{8E129526-8119-4310-8870-61DA7FD93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24213"/>
            <a:ext cx="472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3333FF"/>
                </a:solidFill>
                <a:cs typeface="Arial" panose="020B0604020202020204" pitchFamily="34" charset="0"/>
              </a:rPr>
              <a:t>Write the ordered pairs in a table.</a:t>
            </a:r>
          </a:p>
        </p:txBody>
      </p:sp>
      <p:sp>
        <p:nvSpPr>
          <p:cNvPr id="91175" name="Text Box 39">
            <a:extLst>
              <a:ext uri="{FF2B5EF4-FFF2-40B4-BE49-F238E27FC236}">
                <a16:creationId xmlns:a16="http://schemas.microsoft.com/office/drawing/2014/main" id="{3D4535BF-2092-4C6B-9341-24E3BB50E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3681413"/>
            <a:ext cx="20569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3333FF"/>
                </a:solidFill>
                <a:cs typeface="Arial" panose="020B0604020202020204" pitchFamily="34" charset="0"/>
              </a:rPr>
              <a:t>Look for a pattern.</a:t>
            </a:r>
          </a:p>
        </p:txBody>
      </p:sp>
      <p:sp>
        <p:nvSpPr>
          <p:cNvPr id="91176" name="Text Box 40">
            <a:extLst>
              <a:ext uri="{FF2B5EF4-FFF2-40B4-BE49-F238E27FC236}">
                <a16:creationId xmlns:a16="http://schemas.microsoft.com/office/drawing/2014/main" id="{39DBD80D-B2BD-4D74-A2E3-DB13D0E2E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4178301"/>
            <a:ext cx="4664075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i="1">
                <a:solidFill>
                  <a:srgbClr val="3333FF"/>
                </a:solidFill>
                <a:cs typeface="Arial" panose="020B0604020202020204" pitchFamily="34" charset="0"/>
              </a:rPr>
              <a:t>A constant change of  +4 in x corresponds to a constant change of  +3 in y.  </a:t>
            </a:r>
          </a:p>
        </p:txBody>
      </p:sp>
      <p:sp>
        <p:nvSpPr>
          <p:cNvPr id="91177" name="Text Box 41">
            <a:extLst>
              <a:ext uri="{FF2B5EF4-FFF2-40B4-BE49-F238E27FC236}">
                <a16:creationId xmlns:a16="http://schemas.microsoft.com/office/drawing/2014/main" id="{A956853A-63BE-488D-96EE-49DA927B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5578475"/>
            <a:ext cx="4549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These points satisfy a linear 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1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1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9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9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8" grpId="0"/>
      <p:bldP spid="91169" grpId="0"/>
      <p:bldP spid="91174" grpId="0"/>
      <p:bldP spid="91175" grpId="0"/>
      <p:bldP spid="91176" grpId="0"/>
      <p:bldP spid="911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B55B3208-B3CE-40BE-A67C-C6C9716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Pertidaksamaan Linear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FCBEA9B-9576-4C08-B3BE-04ADFF5DFE0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/>
              <a:t>Sebuah </a:t>
            </a:r>
            <a:r>
              <a:rPr lang="en-US" altLang="en-US" b="1"/>
              <a:t>Pertidaksamaan</a:t>
            </a:r>
            <a:r>
              <a:rPr lang="en-US" altLang="en-US"/>
              <a:t> adalah pernyataan bahwa dua kuantitas tidak setara nilainya.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  <a:p>
            <a:pPr eaLnBrk="1" hangingPunct="1"/>
            <a:r>
              <a:rPr lang="en-US" altLang="en-US" b="1"/>
              <a:t>Pertidaksamaan Linear</a:t>
            </a:r>
            <a:r>
              <a:rPr lang="en-US" altLang="en-US"/>
              <a:t> adalah pertidaksamaan yang linear, dimana </a:t>
            </a:r>
            <a:r>
              <a:rPr lang="en-US" altLang="en-US" i="1"/>
              <a:t>variabel</a:t>
            </a:r>
            <a:r>
              <a:rPr lang="en-US" altLang="en-US"/>
              <a:t>nya berpangkat satu.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Solusi sebuah pertidaksamaan </a:t>
            </a:r>
            <a:r>
              <a:rPr lang="en-US" altLang="en-US"/>
              <a:t>adalah gabungan dari semua nilai yang membuat pertidaksamaannya </a:t>
            </a:r>
            <a:r>
              <a:rPr lang="en-US" altLang="en-US" i="1"/>
              <a:t>benar</a:t>
            </a:r>
            <a:r>
              <a:rPr lang="en-US" altLang="en-US"/>
              <a:t>.</a:t>
            </a:r>
            <a:endParaRPr lang="en-US" alt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124751D-FB86-4CB9-B2FB-EC544179A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Tanda Pertidaksamaan Linear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7954EB73-A8DC-401C-B4C0-E480ED4DD1AE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800" y="2362200"/>
            <a:ext cx="5564188" cy="1447800"/>
          </a:xfrm>
          <a:noFill/>
        </p:spPr>
      </p:pic>
      <p:sp>
        <p:nvSpPr>
          <p:cNvPr id="20484" name="TextBox 5">
            <a:extLst>
              <a:ext uri="{FF2B5EF4-FFF2-40B4-BE49-F238E27FC236}">
                <a16:creationId xmlns:a16="http://schemas.microsoft.com/office/drawing/2014/main" id="{C8CF0A9F-4326-4772-A973-E638BD89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600200"/>
            <a:ext cx="88392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600">
                <a:latin typeface="Tw Cen MT" panose="020B0602020104020603" pitchFamily="34" charset="0"/>
              </a:rPr>
              <a:t> Pertidaksamaan menggunakan tanda-tanda berikut:</a:t>
            </a:r>
          </a:p>
          <a:p>
            <a:pPr eaLnBrk="1" hangingPunct="1"/>
            <a:endParaRPr lang="en-US" altLang="en-US" sz="2600">
              <a:latin typeface="Tw Cen MT" panose="020B0602020104020603" pitchFamily="34" charset="0"/>
            </a:endParaRPr>
          </a:p>
          <a:p>
            <a:pPr eaLnBrk="1" hangingPunct="1"/>
            <a:endParaRPr lang="en-US" altLang="en-US" sz="2600">
              <a:latin typeface="Tw Cen MT" panose="020B0602020104020603" pitchFamily="34" charset="0"/>
            </a:endParaRPr>
          </a:p>
          <a:p>
            <a:pPr eaLnBrk="1" hangingPunct="1"/>
            <a:endParaRPr lang="en-US" altLang="en-US" sz="2600">
              <a:latin typeface="Tw Cen MT" panose="020B0602020104020603" pitchFamily="34" charset="0"/>
            </a:endParaRPr>
          </a:p>
          <a:p>
            <a:pPr eaLnBrk="1" hangingPunct="1"/>
            <a:endParaRPr lang="en-US" altLang="en-US" sz="2600">
              <a:latin typeface="Tw Cen MT" panose="020B0602020104020603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600">
                <a:latin typeface="Tw Cen MT" panose="020B0602020104020603" pitchFamily="34" charset="0"/>
              </a:rPr>
              <a:t> Karena biasanya terdapat banyak solusi dari pertidaksamaan, biasanya solusi digambar pada sebuah garis bilangan.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>
                <a:latin typeface="Tw Cen MT" panose="020B0602020104020603" pitchFamily="34" charset="0"/>
              </a:rPr>
              <a:t> Pada gambar seperti itu, </a:t>
            </a:r>
            <a:r>
              <a:rPr lang="en-US" altLang="en-US" sz="2600" i="1">
                <a:latin typeface="Tw Cen MT" panose="020B0602020104020603" pitchFamily="34" charset="0"/>
              </a:rPr>
              <a:t>lingkaran penuh 	</a:t>
            </a:r>
            <a:r>
              <a:rPr lang="en-US" altLang="en-US" sz="2600">
                <a:latin typeface="Tw Cen MT" panose="020B0602020104020603" pitchFamily="34" charset="0"/>
              </a:rPr>
              <a:t>menandakan bahwa titik ujung juga merupakan 	</a:t>
            </a:r>
            <a:r>
              <a:rPr lang="en-US" altLang="en-US" sz="2600" i="1">
                <a:latin typeface="Tw Cen MT" panose="020B0602020104020603" pitchFamily="34" charset="0"/>
              </a:rPr>
              <a:t>solusi</a:t>
            </a:r>
            <a:r>
              <a:rPr lang="en-US" altLang="en-US" sz="2600">
                <a:latin typeface="Tw Cen MT" panose="020B0602020104020603" pitchFamily="34" charset="0"/>
              </a:rPr>
              <a:t>. Biasanya untuk tanda ≤ dan ≥.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>
                <a:latin typeface="Tw Cen MT" panose="020B0602020104020603" pitchFamily="34" charset="0"/>
              </a:rPr>
              <a:t> Sedangkan lingkaran kosong menandakan titik ujung 	bukan solusi. Untuk tanda &lt; dan &gt;.</a:t>
            </a:r>
            <a:r>
              <a:rPr lang="en-US" altLang="en-US" sz="2900">
                <a:latin typeface="Tw Cen MT" panose="020B0602020104020603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DA5E130-1B8C-4C16-AB9C-4064FD154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Contoh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6383F-2FC3-42C1-A3D2-DCA742788FF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en-US" i="1" dirty="0"/>
              <a:t>r</a:t>
            </a:r>
            <a:r>
              <a:rPr lang="en-US" dirty="0"/>
              <a:t> ≥ 2</a:t>
            </a:r>
          </a:p>
          <a:p>
            <a:pPr marL="320040" indent="-320040">
              <a:buNone/>
              <a:defRPr/>
            </a:pPr>
            <a:r>
              <a:rPr lang="en-US" dirty="0"/>
              <a:t>	</a:t>
            </a:r>
            <a:r>
              <a:rPr lang="en-US" dirty="0" err="1"/>
              <a:t>Pertidaksamaan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real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2. 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2.</a:t>
            </a:r>
          </a:p>
          <a:p>
            <a:pPr marL="320040" indent="-320040" algn="ctr">
              <a:buNone/>
              <a:defRPr/>
            </a:pPr>
            <a:endParaRPr lang="en-US" dirty="0"/>
          </a:p>
          <a:p>
            <a:pPr marL="320040" indent="-320040">
              <a:buFont typeface="Wingdings"/>
              <a:buChar char=""/>
              <a:defRPr/>
            </a:pPr>
            <a:r>
              <a:rPr lang="en-US" dirty="0"/>
              <a:t>b &lt; -1.5</a:t>
            </a:r>
          </a:p>
          <a:p>
            <a:pPr marL="320040" indent="-320040">
              <a:buNone/>
              <a:defRPr/>
            </a:pPr>
            <a:r>
              <a:rPr lang="en-US" dirty="0"/>
              <a:t>	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pertidaksamaan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real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-1.5. 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-1.5</a:t>
            </a:r>
          </a:p>
          <a:p>
            <a:pPr marL="320040" indent="-320040" algn="ctr">
              <a:buNone/>
              <a:defRPr/>
            </a:pPr>
            <a:endParaRPr lang="en-US" dirty="0"/>
          </a:p>
          <a:p>
            <a:pPr marL="320040" indent="-320040">
              <a:buFont typeface="Wingdings"/>
              <a:buChar char=""/>
              <a:defRPr/>
            </a:pPr>
            <a:endParaRPr lang="en-US" dirty="0"/>
          </a:p>
          <a:p>
            <a:pPr marL="320040" indent="-320040">
              <a:buNone/>
              <a:defRPr/>
            </a:pPr>
            <a:r>
              <a:rPr lang="en-US" dirty="0"/>
              <a:t>	</a:t>
            </a: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1EB44095-7C48-49B5-A262-CD2837766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33726"/>
            <a:ext cx="3937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3">
            <a:extLst>
              <a:ext uri="{FF2B5EF4-FFF2-40B4-BE49-F238E27FC236}">
                <a16:creationId xmlns:a16="http://schemas.microsoft.com/office/drawing/2014/main" id="{ADF7EC2D-7AAB-41C1-8463-F90A6A5E4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4876800"/>
            <a:ext cx="36147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D168CC2E-446E-4972-8F65-A04BB6501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Mencari Solusi dari Pertidaksamaan Linear (Cara 1)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4EFAA3AF-9247-4EA9-B127-21AE3D5D1D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r>
              <a:rPr lang="en-US" altLang="en-US"/>
              <a:t>Cari yang mana </a:t>
            </a:r>
            <a:r>
              <a:rPr lang="en-US" altLang="en-US" i="1"/>
              <a:t>variabel</a:t>
            </a:r>
            <a:r>
              <a:rPr lang="en-US" altLang="en-US"/>
              <a:t> dari Pertidaksamaan Linear tersebut.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Contoh: 5</a:t>
            </a:r>
            <a:r>
              <a:rPr lang="en-US" altLang="en-US" i="1"/>
              <a:t>x</a:t>
            </a:r>
            <a:r>
              <a:rPr lang="en-US" altLang="en-US"/>
              <a:t> – 2 &lt; 10, variabelnya </a:t>
            </a:r>
            <a:r>
              <a:rPr lang="en-US" altLang="en-US" i="1"/>
              <a:t>x.</a:t>
            </a:r>
            <a:endParaRPr lang="en-US" altLang="en-US"/>
          </a:p>
          <a:p>
            <a:r>
              <a:rPr lang="en-US" altLang="en-US"/>
              <a:t>Cek untuk angka-angka yang diberikan.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Contoh: Cek apakah -1, 10, dan 2 memenuhi pertidaksamaan 5</a:t>
            </a:r>
            <a:r>
              <a:rPr lang="en-US" altLang="en-US" i="1"/>
              <a:t>x</a:t>
            </a:r>
            <a:r>
              <a:rPr lang="en-US" altLang="en-US"/>
              <a:t> – 2 &lt; 10.</a:t>
            </a:r>
          </a:p>
          <a:p>
            <a:pPr lvl="1"/>
            <a:r>
              <a:rPr lang="en-US" altLang="en-US"/>
              <a:t>(5.-1) – 2 &lt; 10 </a:t>
            </a:r>
            <a:r>
              <a:rPr lang="en-US" altLang="en-US">
                <a:sym typeface="Wingdings" panose="05000000000000000000" pitchFamily="2" charset="2"/>
              </a:rPr>
              <a:t> -5-2&lt;10 -7&lt;10 (Benar)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(5.10) – 2 &lt;10 48 &lt; 10 (Salah)</a:t>
            </a:r>
          </a:p>
          <a:p>
            <a:pPr lvl="1"/>
            <a:r>
              <a:rPr lang="en-US" altLang="en-US">
                <a:sym typeface="Wingdings" panose="05000000000000000000" pitchFamily="2" charset="2"/>
              </a:rPr>
              <a:t>(5.2) – 2 &lt; 10 8 &lt; 10 (Benar)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989A104-EE1E-4910-9B2E-296A0AF7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Mencari Solusi dari Pertidaksamaan Linear (Cara 2)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8B1EDCA5-48E1-4BA3-8B53-36406E6228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/>
              <a:t>Sederhanakan Pertidaksamaannya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Contoh: 	5x – 2 &lt; 10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5x &lt; 10 + 2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5x &lt; 12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x &lt; 12/5</a:t>
            </a:r>
          </a:p>
          <a:p>
            <a:r>
              <a:rPr lang="en-US" altLang="en-US"/>
              <a:t>Hati-hati dengan pembagian bilangan negatif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Contoh:	-2x + 10 &gt; 18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-2x &gt; 18 – 10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-2x &gt; 8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		x &lt;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C5A098F-CD70-42E0-A710-32A0EAB17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Proses Pemodelan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DE30B26-BB2E-45F7-A285-5FA99CD966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Diagram pemodelan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06B9F8-9D1F-4821-B821-3445882FC834}"/>
              </a:ext>
            </a:extLst>
          </p:cNvPr>
          <p:cNvSpPr/>
          <p:nvPr/>
        </p:nvSpPr>
        <p:spPr>
          <a:xfrm>
            <a:off x="2667000" y="2438400"/>
            <a:ext cx="2362200" cy="12192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REAL WORLD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5EB134DB-0CDB-4604-B1FE-11AC31CB789E}"/>
              </a:ext>
            </a:extLst>
          </p:cNvPr>
          <p:cNvSpPr/>
          <p:nvPr/>
        </p:nvSpPr>
        <p:spPr>
          <a:xfrm>
            <a:off x="7162800" y="2438400"/>
            <a:ext cx="2286000" cy="1219200"/>
          </a:xfrm>
          <a:prstGeom prst="flowChart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MODEL</a:t>
            </a:r>
          </a:p>
        </p:txBody>
      </p:sp>
      <p:sp>
        <p:nvSpPr>
          <p:cNvPr id="6" name="Flowchart: Decision 5">
            <a:extLst>
              <a:ext uri="{FF2B5EF4-FFF2-40B4-BE49-F238E27FC236}">
                <a16:creationId xmlns:a16="http://schemas.microsoft.com/office/drawing/2014/main" id="{AE28B043-6AB1-4568-9DDD-D1182FEB2502}"/>
              </a:ext>
            </a:extLst>
          </p:cNvPr>
          <p:cNvSpPr/>
          <p:nvPr/>
        </p:nvSpPr>
        <p:spPr>
          <a:xfrm>
            <a:off x="4800600" y="4572000"/>
            <a:ext cx="2590800" cy="1295400"/>
          </a:xfrm>
          <a:prstGeom prst="flowChartDecision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RESUL</a:t>
            </a:r>
            <a:r>
              <a:rPr lang="en-US" dirty="0">
                <a:solidFill>
                  <a:srgbClr val="FFC000"/>
                </a:solidFill>
              </a:rPr>
              <a:t>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64B63A9-C22F-4E8E-B5C8-FDD4B8FDED1C}"/>
              </a:ext>
            </a:extLst>
          </p:cNvPr>
          <p:cNvCxnSpPr>
            <a:stCxn id="4" idx="3"/>
          </p:cNvCxnSpPr>
          <p:nvPr/>
        </p:nvCxnSpPr>
        <p:spPr>
          <a:xfrm>
            <a:off x="5029200" y="3048000"/>
            <a:ext cx="2362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56EDFA6-97FA-4EF4-9F34-A31A546A9D1E}"/>
              </a:ext>
            </a:extLst>
          </p:cNvPr>
          <p:cNvCxnSpPr>
            <a:stCxn id="5" idx="2"/>
          </p:cNvCxnSpPr>
          <p:nvPr/>
        </p:nvCxnSpPr>
        <p:spPr>
          <a:xfrm rot="5400000">
            <a:off x="6858000" y="3505200"/>
            <a:ext cx="1295400" cy="1600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E7F83E-31DC-4CCB-86D8-92F7AB125FEF}"/>
              </a:ext>
            </a:extLst>
          </p:cNvPr>
          <p:cNvCxnSpPr/>
          <p:nvPr/>
        </p:nvCxnSpPr>
        <p:spPr>
          <a:xfrm rot="10800000">
            <a:off x="3733800" y="3581400"/>
            <a:ext cx="1752600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348F612-C05D-406D-8816-263DF13B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Review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6FDAA-6042-470E-9091-F1FF1DA01BF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en-US" dirty="0" err="1"/>
              <a:t>Pemodelan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linear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pemodelan</a:t>
            </a:r>
            <a:r>
              <a:rPr lang="en-US" dirty="0"/>
              <a:t> yang paling </a:t>
            </a:r>
            <a:r>
              <a:rPr lang="en-US" dirty="0" err="1"/>
              <a:t>sederhana</a:t>
            </a:r>
            <a:r>
              <a:rPr lang="en-US" dirty="0"/>
              <a:t>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en-US" i="1" dirty="0" err="1"/>
              <a:t>Variabel</a:t>
            </a:r>
            <a:r>
              <a:rPr lang="en-US" i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i="1" dirty="0" err="1"/>
              <a:t>berubah-ubah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pemodelan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en-US" i="1" dirty="0" err="1"/>
              <a:t>Konstanta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nilainya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/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model </a:t>
            </a:r>
            <a:r>
              <a:rPr lang="en-US" dirty="0" err="1"/>
              <a:t>kita</a:t>
            </a:r>
            <a:r>
              <a:rPr lang="en-US" dirty="0"/>
              <a:t>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en-US" i="1" dirty="0" err="1"/>
              <a:t>Ekspresi</a:t>
            </a:r>
            <a:r>
              <a:rPr lang="en-US" i="1" dirty="0"/>
              <a:t> </a:t>
            </a:r>
            <a:r>
              <a:rPr lang="en-US" i="1" dirty="0" err="1"/>
              <a:t>Aljabar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matematis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i="1" dirty="0" err="1"/>
              <a:t>variabel</a:t>
            </a:r>
            <a:r>
              <a:rPr lang="en-US" dirty="0"/>
              <a:t>.</a:t>
            </a:r>
            <a:endParaRPr lang="en-US" i="1" dirty="0"/>
          </a:p>
          <a:p>
            <a:pPr marL="320040" indent="-320040">
              <a:buFont typeface="Wingdings"/>
              <a:buChar char=""/>
              <a:defRPr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menerjemahkan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matematis</a:t>
            </a:r>
            <a:r>
              <a:rPr lang="en-US" dirty="0"/>
              <a:t>,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kuncinya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34FD993-AA58-4516-BF8F-2ED44B56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Mengenali Persamaan Linear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D698EFA-65B3-4AC8-AF72-0D231ED450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6" y="1600200"/>
            <a:ext cx="4416425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Diagram disamping menyatakan gambar dari sebuah </a:t>
            </a:r>
            <a:r>
              <a:rPr lang="en-US" altLang="en-US" i="1"/>
              <a:t>fungsi, </a:t>
            </a:r>
            <a:r>
              <a:rPr lang="en-US" altLang="en-US"/>
              <a:t>karena setiap titik di sumbu x terpasangkan dengan tepat satu titik di sumbu y</a:t>
            </a:r>
            <a:r>
              <a:rPr lang="en-US" altLang="en-US" i="1"/>
              <a:t>. </a:t>
            </a:r>
            <a:r>
              <a:rPr lang="en-US" altLang="en-US"/>
              <a:t>Grafiknya berupa </a:t>
            </a:r>
            <a:r>
              <a:rPr lang="en-US" altLang="en-US" i="1"/>
              <a:t>garis lurus</a:t>
            </a:r>
            <a:r>
              <a:rPr lang="en-US" altLang="en-US"/>
              <a:t>. Fungsi yang grafiknya merupakan garis lurus disebut </a:t>
            </a:r>
            <a:r>
              <a:rPr lang="en-US" altLang="en-US" b="1"/>
              <a:t>fungsi linear</a:t>
            </a:r>
            <a:r>
              <a:rPr lang="en-US" altLang="en-US"/>
              <a:t>.</a:t>
            </a:r>
          </a:p>
        </p:txBody>
      </p:sp>
      <p:pic>
        <p:nvPicPr>
          <p:cNvPr id="12292" name="Picture 15">
            <a:extLst>
              <a:ext uri="{FF2B5EF4-FFF2-40B4-BE49-F238E27FC236}">
                <a16:creationId xmlns:a16="http://schemas.microsoft.com/office/drawing/2014/main" id="{BBB982C7-4E7E-4A7B-AEFD-76F31EEA4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133601"/>
            <a:ext cx="35814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12725E75-94DB-4329-B866-670E9AAFF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Contoh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0179B6E-4C8F-40D4-BBEB-7E874BCBCDE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>
                <a:sym typeface="Symbol" panose="05050102010706020507" pitchFamily="18" charset="2"/>
              </a:rPr>
              <a:t>Graph y = (1/5)x + 1 for</a:t>
            </a:r>
            <a:r>
              <a:rPr lang="en-US" altLang="en-US" b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D:</a:t>
            </a:r>
            <a:r>
              <a:rPr lang="en-US" altLang="en-US" b="1">
                <a:sym typeface="Symbol" panose="05050102010706020507" pitchFamily="18" charset="2"/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{–10, –5, 0, 5, 10}.</a:t>
            </a:r>
            <a:endParaRPr lang="en-US" altLang="en-US"/>
          </a:p>
        </p:txBody>
      </p:sp>
      <p:pic>
        <p:nvPicPr>
          <p:cNvPr id="5" name="Picture 50">
            <a:extLst>
              <a:ext uri="{FF2B5EF4-FFF2-40B4-BE49-F238E27FC236}">
                <a16:creationId xmlns:a16="http://schemas.microsoft.com/office/drawing/2014/main" id="{B4C0A6C6-B763-40F3-8919-BC5AA562E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00276"/>
            <a:ext cx="23241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2">
            <a:extLst>
              <a:ext uri="{FF2B5EF4-FFF2-40B4-BE49-F238E27FC236}">
                <a16:creationId xmlns:a16="http://schemas.microsoft.com/office/drawing/2014/main" id="{B08B3265-44BE-4585-8452-C40668152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34534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3300"/>
                </a:solidFill>
                <a:latin typeface="Arial Black" panose="020B0A04020102020204" pitchFamily="34" charset="0"/>
              </a:rPr>
              <a:t>Check It Out!</a:t>
            </a:r>
            <a:r>
              <a:rPr lang="en-US" altLang="en-US">
                <a:solidFill>
                  <a:srgbClr val="006699"/>
                </a:solidFill>
                <a:latin typeface="Arial Black" panose="020B0A04020102020204" pitchFamily="34" charset="0"/>
              </a:rPr>
              <a:t> Example 1a</a:t>
            </a:r>
            <a:endParaRPr lang="en-US" altLang="en-US" sz="2600">
              <a:solidFill>
                <a:schemeClr val="accent2"/>
              </a:solidFill>
              <a:latin typeface="Arial MT Bl"/>
            </a:endParaRPr>
          </a:p>
        </p:txBody>
      </p:sp>
      <p:sp>
        <p:nvSpPr>
          <p:cNvPr id="14339" name="Text Box 23">
            <a:extLst>
              <a:ext uri="{FF2B5EF4-FFF2-40B4-BE49-F238E27FC236}">
                <a16:creationId xmlns:a16="http://schemas.microsoft.com/office/drawing/2014/main" id="{F19069AB-CF20-45F0-82CC-D589890AE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14475"/>
            <a:ext cx="8991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1">
                <a:cs typeface="Arial" panose="020B0604020202020204" pitchFamily="34" charset="0"/>
              </a:rPr>
              <a:t>Cek apakah grafik ini menggambarkan sebuah fungsi? Mengapa? Apabila grafik ini menggambarkan sebuah fungsi, apakah fungsinya linear?</a:t>
            </a:r>
          </a:p>
        </p:txBody>
      </p:sp>
      <p:sp>
        <p:nvSpPr>
          <p:cNvPr id="87078" name="Text Box 38">
            <a:extLst>
              <a:ext uri="{FF2B5EF4-FFF2-40B4-BE49-F238E27FC236}">
                <a16:creationId xmlns:a16="http://schemas.microsoft.com/office/drawing/2014/main" id="{C6F5B40A-51D6-4277-A130-6FA09B2BA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114675"/>
            <a:ext cx="3581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3333FF"/>
                </a:solidFill>
              </a:rPr>
              <a:t>Setiap titik di sumbu x terpasangkan dengan tepat satu titik di sumbu y. Gambarnya membentuk garis lurus.</a:t>
            </a:r>
          </a:p>
        </p:txBody>
      </p:sp>
      <p:sp>
        <p:nvSpPr>
          <p:cNvPr id="87079" name="Text Box 39">
            <a:extLst>
              <a:ext uri="{FF2B5EF4-FFF2-40B4-BE49-F238E27FC236}">
                <a16:creationId xmlns:a16="http://schemas.microsoft.com/office/drawing/2014/main" id="{2C076E51-C634-43D3-8E38-3E1609C6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791075"/>
            <a:ext cx="350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linear function</a:t>
            </a:r>
          </a:p>
        </p:txBody>
      </p:sp>
      <p:pic>
        <p:nvPicPr>
          <p:cNvPr id="14342" name="Picture 40">
            <a:extLst>
              <a:ext uri="{FF2B5EF4-FFF2-40B4-BE49-F238E27FC236}">
                <a16:creationId xmlns:a16="http://schemas.microsoft.com/office/drawing/2014/main" id="{873EBB10-8FC3-48ED-9A8F-7A316D704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3038476"/>
            <a:ext cx="23717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78" grpId="0"/>
      <p:bldP spid="870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>
            <a:extLst>
              <a:ext uri="{FF2B5EF4-FFF2-40B4-BE49-F238E27FC236}">
                <a16:creationId xmlns:a16="http://schemas.microsoft.com/office/drawing/2014/main" id="{E6ED22C2-8CD5-423F-B7D4-3F3E765A9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34534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3300"/>
                </a:solidFill>
                <a:latin typeface="Arial Black" panose="020B0A04020102020204" pitchFamily="34" charset="0"/>
              </a:rPr>
              <a:t>Check It Out!</a:t>
            </a:r>
            <a:r>
              <a:rPr lang="en-US" altLang="en-US">
                <a:solidFill>
                  <a:srgbClr val="006699"/>
                </a:solidFill>
                <a:latin typeface="Arial Black" panose="020B0A04020102020204" pitchFamily="34" charset="0"/>
              </a:rPr>
              <a:t> Example 1b</a:t>
            </a:r>
            <a:endParaRPr lang="en-US" altLang="en-US" sz="2600">
              <a:solidFill>
                <a:schemeClr val="accent2"/>
              </a:solidFill>
              <a:latin typeface="Arial MT Bl"/>
            </a:endParaRPr>
          </a:p>
        </p:txBody>
      </p:sp>
      <p:sp>
        <p:nvSpPr>
          <p:cNvPr id="15363" name="Text Box 9">
            <a:extLst>
              <a:ext uri="{FF2B5EF4-FFF2-40B4-BE49-F238E27FC236}">
                <a16:creationId xmlns:a16="http://schemas.microsoft.com/office/drawing/2014/main" id="{F9D635E8-AE7D-44B9-80C1-2E42A5159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43050"/>
            <a:ext cx="8991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1">
                <a:cs typeface="Arial" panose="020B0604020202020204" pitchFamily="34" charset="0"/>
              </a:rPr>
              <a:t>Cek apakah grafik ini menggambarkan sebuah fungsi? Mengapa? Apabila grafik ini menggambarkan sebuah fungsi, apakah fungsinya linear?</a:t>
            </a:r>
          </a:p>
        </p:txBody>
      </p:sp>
      <p:sp>
        <p:nvSpPr>
          <p:cNvPr id="115733" name="Text Box 21">
            <a:extLst>
              <a:ext uri="{FF2B5EF4-FFF2-40B4-BE49-F238E27FC236}">
                <a16:creationId xmlns:a16="http://schemas.microsoft.com/office/drawing/2014/main" id="{2769C6A4-CAE0-42ED-9590-3311396DF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143251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3333FF"/>
                </a:solidFill>
              </a:rPr>
              <a:t>Setiap titik di sumbu x terpasangkan dengan tepat satu titik di sumbu y. Gambarnya membentuk garis lurus.</a:t>
            </a:r>
          </a:p>
        </p:txBody>
      </p:sp>
      <p:sp>
        <p:nvSpPr>
          <p:cNvPr id="115734" name="Text Box 22">
            <a:extLst>
              <a:ext uri="{FF2B5EF4-FFF2-40B4-BE49-F238E27FC236}">
                <a16:creationId xmlns:a16="http://schemas.microsoft.com/office/drawing/2014/main" id="{4663CAE8-72A3-40B4-B02F-4758FD49D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819650"/>
            <a:ext cx="350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linear function</a:t>
            </a:r>
          </a:p>
        </p:txBody>
      </p:sp>
      <p:pic>
        <p:nvPicPr>
          <p:cNvPr id="15366" name="Picture 23">
            <a:extLst>
              <a:ext uri="{FF2B5EF4-FFF2-40B4-BE49-F238E27FC236}">
                <a16:creationId xmlns:a16="http://schemas.microsoft.com/office/drawing/2014/main" id="{D31AD652-BCDC-43FE-80F4-E0F56518B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90850"/>
            <a:ext cx="22860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3" grpId="0"/>
      <p:bldP spid="1157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>
            <a:extLst>
              <a:ext uri="{FF2B5EF4-FFF2-40B4-BE49-F238E27FC236}">
                <a16:creationId xmlns:a16="http://schemas.microsoft.com/office/drawing/2014/main" id="{856378B8-C784-4017-B3B5-C0CD8AC55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34534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FF3300"/>
                </a:solidFill>
                <a:latin typeface="Arial Black" panose="020B0A04020102020204" pitchFamily="34" charset="0"/>
              </a:rPr>
              <a:t>Check It Out!</a:t>
            </a:r>
            <a:r>
              <a:rPr lang="en-US" altLang="en-US">
                <a:solidFill>
                  <a:srgbClr val="006699"/>
                </a:solidFill>
                <a:latin typeface="Arial Black" panose="020B0A04020102020204" pitchFamily="34" charset="0"/>
              </a:rPr>
              <a:t> Example 1c</a:t>
            </a:r>
            <a:endParaRPr lang="en-US" altLang="en-US" sz="2600">
              <a:solidFill>
                <a:schemeClr val="accent2"/>
              </a:solidFill>
              <a:latin typeface="Arial MT Bl"/>
            </a:endParaRPr>
          </a:p>
        </p:txBody>
      </p:sp>
      <p:sp>
        <p:nvSpPr>
          <p:cNvPr id="16387" name="Text Box 21">
            <a:extLst>
              <a:ext uri="{FF2B5EF4-FFF2-40B4-BE49-F238E27FC236}">
                <a16:creationId xmlns:a16="http://schemas.microsoft.com/office/drawing/2014/main" id="{650CEF0B-03D9-43D2-BA8A-7AAC3EB2E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33525"/>
            <a:ext cx="8991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b="1">
                <a:cs typeface="Arial" panose="020B0604020202020204" pitchFamily="34" charset="0"/>
              </a:rPr>
              <a:t>Cek apakah grafik ini menggambarkan sebuah fungsi? Mengapa? Apabila grafik ini menggambarkan sebuah fungsi, apakah fungsinya linear?</a:t>
            </a:r>
          </a:p>
        </p:txBody>
      </p:sp>
      <p:sp>
        <p:nvSpPr>
          <p:cNvPr id="114710" name="Text Box 22">
            <a:extLst>
              <a:ext uri="{FF2B5EF4-FFF2-40B4-BE49-F238E27FC236}">
                <a16:creationId xmlns:a16="http://schemas.microsoft.com/office/drawing/2014/main" id="{C55F0DC7-BF03-4C5C-835E-22023A90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133726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3333FF"/>
                </a:solidFill>
              </a:rPr>
              <a:t>Titik di sumbu x tidak terpasang dengan satu titik di sumbu y. Tetapi lebih dari satu. Bukan fungsi. </a:t>
            </a:r>
          </a:p>
        </p:txBody>
      </p:sp>
      <p:sp>
        <p:nvSpPr>
          <p:cNvPr id="114711" name="Text Box 23">
            <a:extLst>
              <a:ext uri="{FF2B5EF4-FFF2-40B4-BE49-F238E27FC236}">
                <a16:creationId xmlns:a16="http://schemas.microsoft.com/office/drawing/2014/main" id="{FBACF328-CFD3-4EEF-955A-973CFFD30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810125"/>
            <a:ext cx="350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not a function</a:t>
            </a:r>
          </a:p>
        </p:txBody>
      </p:sp>
      <p:pic>
        <p:nvPicPr>
          <p:cNvPr id="16390" name="Picture 24">
            <a:extLst>
              <a:ext uri="{FF2B5EF4-FFF2-40B4-BE49-F238E27FC236}">
                <a16:creationId xmlns:a16="http://schemas.microsoft.com/office/drawing/2014/main" id="{A44AA9E3-24AB-4F42-946B-E659DEC36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3057526"/>
            <a:ext cx="23526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10" grpId="0"/>
      <p:bldP spid="1147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8E11520-5DAD-43F3-83D2-DBBE49EAC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Mengenali Fungsi Linear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1E47FDF-710F-4013-9839-F42440D28C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Kamu dapat juga mengetahui sebuah fungsi linear atau tidak dengan tabel. Pada tabel fungsi linear, sebuah perubahan tetap di sumbu </a:t>
            </a:r>
            <a:r>
              <a:rPr lang="en-US" altLang="en-US" i="1"/>
              <a:t>x </a:t>
            </a:r>
            <a:r>
              <a:rPr lang="en-US" altLang="en-US"/>
              <a:t>berkorespondensi dengan perubahan tetap di sumbu </a:t>
            </a:r>
            <a:r>
              <a:rPr lang="en-US" altLang="en-US" i="1"/>
              <a:t>y. 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795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Arial MT Bl</vt:lpstr>
      <vt:lpstr>Calibri</vt:lpstr>
      <vt:lpstr>Calibri Light</vt:lpstr>
      <vt:lpstr>Tw Cen MT</vt:lpstr>
      <vt:lpstr>Wingdings</vt:lpstr>
      <vt:lpstr>Office Theme</vt:lpstr>
      <vt:lpstr>Persamaan dan Pertidaksamaan Linear</vt:lpstr>
      <vt:lpstr>Proses Pemodelan</vt:lpstr>
      <vt:lpstr>Review Concept</vt:lpstr>
      <vt:lpstr>Mengenali Persamaan Linear</vt:lpstr>
      <vt:lpstr>Contoh</vt:lpstr>
      <vt:lpstr>PowerPoint Presentation</vt:lpstr>
      <vt:lpstr>PowerPoint Presentation</vt:lpstr>
      <vt:lpstr>PowerPoint Presentation</vt:lpstr>
      <vt:lpstr>Mengenali Fungsi Linear</vt:lpstr>
      <vt:lpstr>PowerPoint Presentation</vt:lpstr>
      <vt:lpstr>Pertidaksamaan Linear</vt:lpstr>
      <vt:lpstr>Tanda Pertidaksamaan Linear</vt:lpstr>
      <vt:lpstr>Contoh</vt:lpstr>
      <vt:lpstr>Mencari Solusi dari Pertidaksamaan Linear (Cara 1)</vt:lpstr>
      <vt:lpstr>Mencari Solusi dari Pertidaksamaan Linear (Cara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Persamaan dan Pertidaksamaan Linear</dc:title>
  <dc:creator>Ghufran Ghozali</dc:creator>
  <cp:lastModifiedBy>Ghufran Ghozali</cp:lastModifiedBy>
  <cp:revision>1</cp:revision>
  <dcterms:created xsi:type="dcterms:W3CDTF">2020-08-27T22:20:25Z</dcterms:created>
  <dcterms:modified xsi:type="dcterms:W3CDTF">2020-08-27T22:21:47Z</dcterms:modified>
</cp:coreProperties>
</file>