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3" r:id="rId2"/>
    <p:sldId id="257" r:id="rId3"/>
    <p:sldId id="259" r:id="rId4"/>
    <p:sldId id="260" r:id="rId5"/>
    <p:sldId id="261" r:id="rId6"/>
    <p:sldId id="262" r:id="rId7"/>
    <p:sldId id="263" r:id="rId8"/>
    <p:sldId id="264" r:id="rId9"/>
    <p:sldId id="266" r:id="rId10"/>
    <p:sldId id="265" r:id="rId11"/>
    <p:sldId id="258" r:id="rId12"/>
    <p:sldId id="270" r:id="rId13"/>
    <p:sldId id="267" r:id="rId14"/>
    <p:sldId id="26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8" autoAdjust="0"/>
    <p:restoredTop sz="94660"/>
  </p:normalViewPr>
  <p:slideViewPr>
    <p:cSldViewPr snapToGrid="0">
      <p:cViewPr varScale="1">
        <p:scale>
          <a:sx n="30" d="100"/>
          <a:sy n="30" d="100"/>
        </p:scale>
        <p:origin x="7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BE5167-FA85-45B4-A940-59561B5172DA}" type="datetimeFigureOut">
              <a:rPr lang="en-ID" smtClean="0"/>
              <a:t>23/08/2020</a:t>
            </a:fld>
            <a:endParaRPr lang="en-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167EEF-A9B7-4485-B901-A32027D6A342}" type="slidenum">
              <a:rPr lang="en-ID" smtClean="0"/>
              <a:t>‹#›</a:t>
            </a:fld>
            <a:endParaRPr lang="en-ID"/>
          </a:p>
        </p:txBody>
      </p:sp>
    </p:spTree>
    <p:extLst>
      <p:ext uri="{BB962C8B-B14F-4D97-AF65-F5344CB8AC3E}">
        <p14:creationId xmlns:p14="http://schemas.microsoft.com/office/powerpoint/2010/main" val="2907722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DB2EE702-61A4-4F84-B038-061A1CCCFE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803E2905-F08C-4930-81F6-2A5AA24469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d-ID" altLang="en-US"/>
          </a:p>
        </p:txBody>
      </p:sp>
      <p:sp>
        <p:nvSpPr>
          <p:cNvPr id="5124" name="Date Placeholder 3">
            <a:extLst>
              <a:ext uri="{FF2B5EF4-FFF2-40B4-BE49-F238E27FC236}">
                <a16:creationId xmlns:a16="http://schemas.microsoft.com/office/drawing/2014/main" id="{9BC5FDCE-91EE-4751-B5E9-10D3FB7B4D0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1D179BA-93D9-4757-8CE1-EBC667BD76B9}" type="datetime1">
              <a:rPr lang="en-US" altLang="en-US" smtClean="0">
                <a:latin typeface="Arial" panose="020B0604020202020204" pitchFamily="34" charset="0"/>
              </a:rPr>
              <a:pPr fontAlgn="base">
                <a:spcBef>
                  <a:spcPct val="0"/>
                </a:spcBef>
                <a:spcAft>
                  <a:spcPct val="0"/>
                </a:spcAft>
              </a:pPr>
              <a:t>8/23/2020</a:t>
            </a:fld>
            <a:endParaRPr lang="en-US" altLang="en-US">
              <a:latin typeface="Arial" panose="020B0604020202020204" pitchFamily="34" charset="0"/>
            </a:endParaRPr>
          </a:p>
        </p:txBody>
      </p:sp>
      <p:sp>
        <p:nvSpPr>
          <p:cNvPr id="5125" name="Slide Number Placeholder 4">
            <a:extLst>
              <a:ext uri="{FF2B5EF4-FFF2-40B4-BE49-F238E27FC236}">
                <a16:creationId xmlns:a16="http://schemas.microsoft.com/office/drawing/2014/main" id="{1A71DBCD-7CB0-4FF8-9B93-196C16E42D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67D07EF-1136-49AC-BA63-8CFEFF9971A3}" type="slidenum">
              <a:rPr lang="en-US" altLang="en-US">
                <a:latin typeface="Arial" panose="020B0604020202020204" pitchFamily="34" charset="0"/>
              </a:rPr>
              <a:pPr/>
              <a:t>1</a:t>
            </a:fld>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B42B9-1E24-4064-992E-CA2F2363EA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a16="http://schemas.microsoft.com/office/drawing/2014/main" id="{F171CC6E-F800-42B6-9842-E27046131D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a16="http://schemas.microsoft.com/office/drawing/2014/main" id="{2579CFC2-BBEC-41D4-9E99-45AC7A967C2B}"/>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4B893556-3866-420A-8748-2762DE7E90B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D709E18B-D7A6-4B5E-A682-4A0C8C0A6E01}"/>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4146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902AA-AB2D-42BB-A633-3095A23AE9A7}"/>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CA0D3DEA-7AE9-4B5D-BAFB-47459DADAD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FD1EB78-E406-4EFD-A8B3-8BE2041895FE}"/>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7FD1FC4A-65BC-4A4F-8606-86B85C3E9752}"/>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319C9027-F7E2-457D-BA61-7FBF664FA33A}"/>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3395620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668E7A-64FB-448A-BDAB-09996C7732D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a16="http://schemas.microsoft.com/office/drawing/2014/main" id="{646DF20E-7F72-47DC-AE34-E441A96E9B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59CBD297-8F20-45FF-BD12-2C1ED8F0886E}"/>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844C6130-40DC-4069-B4A6-D4E69E738EEC}"/>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B7A834BD-F2BB-4FD2-8F2B-D8B87794ACEA}"/>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1757168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6">
            <a:extLst>
              <a:ext uri="{FF2B5EF4-FFF2-40B4-BE49-F238E27FC236}">
                <a16:creationId xmlns:a16="http://schemas.microsoft.com/office/drawing/2014/main" id="{088757C4-0C82-486C-909E-C56C2DDD0235}"/>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7">
            <a:extLst>
              <a:ext uri="{FF2B5EF4-FFF2-40B4-BE49-F238E27FC236}">
                <a16:creationId xmlns:a16="http://schemas.microsoft.com/office/drawing/2014/main" id="{114916A7-AC95-4838-82AF-0174E9358D83}"/>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8">
            <a:extLst>
              <a:ext uri="{FF2B5EF4-FFF2-40B4-BE49-F238E27FC236}">
                <a16:creationId xmlns:a16="http://schemas.microsoft.com/office/drawing/2014/main" id="{A0E1CC26-EC6F-44E4-BF2B-4A90260E78C7}"/>
              </a:ext>
            </a:extLst>
          </p:cNvPr>
          <p:cNvSpPr>
            <a:spLocks noGrp="1" noChangeArrowheads="1"/>
          </p:cNvSpPr>
          <p:nvPr>
            <p:ph type="sldNum" sz="quarter" idx="12"/>
          </p:nvPr>
        </p:nvSpPr>
        <p:spPr/>
        <p:txBody>
          <a:bodyPr/>
          <a:lstStyle>
            <a:lvl1pPr>
              <a:defRPr/>
            </a:lvl1pPr>
          </a:lstStyle>
          <a:p>
            <a:fld id="{E7343633-E02D-44FB-A058-BFA4A10BB38A}" type="slidenum">
              <a:rPr lang="en-US" altLang="en-US"/>
              <a:pPr/>
              <a:t>‹#›</a:t>
            </a:fld>
            <a:endParaRPr lang="en-US" altLang="en-US"/>
          </a:p>
        </p:txBody>
      </p:sp>
    </p:spTree>
    <p:extLst>
      <p:ext uri="{BB962C8B-B14F-4D97-AF65-F5344CB8AC3E}">
        <p14:creationId xmlns:p14="http://schemas.microsoft.com/office/powerpoint/2010/main" val="281708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3D00E-4462-4751-95A7-76CE2E3847F9}"/>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BD9FC65-63A4-452A-B5A8-3F2E0DEDF5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0BB2C885-C7DE-4396-BC8E-BEF7B8AC5E9A}"/>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DE213CA3-3B3E-479A-BA6A-4DA9B47E09F6}"/>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6F5EA36D-7BEF-4D9D-9704-ABC5ECE08D27}"/>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667472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EDCBF-A34D-4F55-BF5E-7FF69A88C4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E812A6B7-A9E3-4342-86E8-F0EE531CD9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9F4047-4825-4ACC-9E0F-F3AAF51D6B38}"/>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3D4F9B4C-C5BA-4317-9AFE-19595120296B}"/>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4BA0440D-54C7-494D-9529-C88A7635807A}"/>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71633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7790E-A2F6-4405-9FE7-6DF4C4190FA8}"/>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C11147FC-5800-4235-9DB5-FF24FF66B8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a16="http://schemas.microsoft.com/office/drawing/2014/main" id="{756D9326-5320-446B-9C2B-76DCD9A0D4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a16="http://schemas.microsoft.com/office/drawing/2014/main" id="{320DF640-C58E-4265-97FB-7F2006474A99}"/>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6" name="Footer Placeholder 5">
            <a:extLst>
              <a:ext uri="{FF2B5EF4-FFF2-40B4-BE49-F238E27FC236}">
                <a16:creationId xmlns:a16="http://schemas.microsoft.com/office/drawing/2014/main" id="{B6FE9898-5B46-4E24-BE74-7E5AFD8DC99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E2D60339-743B-4D08-9D57-1CC3CD04C6C8}"/>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359662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A6E11-8C8F-46DA-975F-1557464A736F}"/>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a16="http://schemas.microsoft.com/office/drawing/2014/main" id="{15D88A6F-3281-4C7B-8C48-14D7597573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FF2321-50E4-4B03-B1CB-6F0DCF3749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a16="http://schemas.microsoft.com/office/drawing/2014/main" id="{A433FB2D-28BC-498D-AAD1-4CCE8F568A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6874BB-029A-446F-83E9-FF62F99CF4E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a16="http://schemas.microsoft.com/office/drawing/2014/main" id="{E9B9F4DD-712D-49D7-82DC-6DE300DC48B1}"/>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8" name="Footer Placeholder 7">
            <a:extLst>
              <a:ext uri="{FF2B5EF4-FFF2-40B4-BE49-F238E27FC236}">
                <a16:creationId xmlns:a16="http://schemas.microsoft.com/office/drawing/2014/main" id="{D069771A-8353-4DBC-8F78-82A60188A1B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a16="http://schemas.microsoft.com/office/drawing/2014/main" id="{2F72CEB8-D9E8-46DA-B512-C309DD1574AB}"/>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2179712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E4F5-4DE5-4AAB-A215-AC743D7A8CF4}"/>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DB27B13C-0A4F-4C87-BE73-BAC2DEACCFAD}"/>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4" name="Footer Placeholder 3">
            <a:extLst>
              <a:ext uri="{FF2B5EF4-FFF2-40B4-BE49-F238E27FC236}">
                <a16:creationId xmlns:a16="http://schemas.microsoft.com/office/drawing/2014/main" id="{4DAA70F5-7F24-44F4-945C-21609BA57ABC}"/>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6022D6BB-760D-450F-8BDB-5C0237837007}"/>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3715466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2B1E52-1797-4F96-BF1D-6640AE893ED1}"/>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3" name="Footer Placeholder 2">
            <a:extLst>
              <a:ext uri="{FF2B5EF4-FFF2-40B4-BE49-F238E27FC236}">
                <a16:creationId xmlns:a16="http://schemas.microsoft.com/office/drawing/2014/main" id="{CFDDFADE-B4B8-4105-8B32-62E2FAED9ED0}"/>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BEC2D03C-E411-476E-8FFC-427BADD88726}"/>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14786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DCF53-5ACB-4461-A938-15A0F36C61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a16="http://schemas.microsoft.com/office/drawing/2014/main" id="{D1449F01-CFDA-4F44-A4E9-189FF212C0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a16="http://schemas.microsoft.com/office/drawing/2014/main" id="{91450AA5-0611-4A07-BBC6-BA39AED08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E2CA74-727B-4D69-B2DB-54041AD10D09}"/>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6" name="Footer Placeholder 5">
            <a:extLst>
              <a:ext uri="{FF2B5EF4-FFF2-40B4-BE49-F238E27FC236}">
                <a16:creationId xmlns:a16="http://schemas.microsoft.com/office/drawing/2014/main" id="{B404521A-7907-43D0-B308-1A60EC414694}"/>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2F660172-C6BB-4D3C-BF1F-91F127132816}"/>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2547706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CAA89-7397-4A0D-ACC9-93FDC4D0F6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a16="http://schemas.microsoft.com/office/drawing/2014/main" id="{CC1FFFC1-9466-4D45-937F-546BFB5354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a16="http://schemas.microsoft.com/office/drawing/2014/main" id="{5370B4CC-F029-4B2A-9F82-F383CBF2C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CF692C-DA7D-42E4-908B-F3333A175EC1}"/>
              </a:ext>
            </a:extLst>
          </p:cNvPr>
          <p:cNvSpPr>
            <a:spLocks noGrp="1"/>
          </p:cNvSpPr>
          <p:nvPr>
            <p:ph type="dt" sz="half" idx="10"/>
          </p:nvPr>
        </p:nvSpPr>
        <p:spPr/>
        <p:txBody>
          <a:bodyPr/>
          <a:lstStyle/>
          <a:p>
            <a:fld id="{58831848-2E5B-4E69-A781-88A0529C241D}" type="datetimeFigureOut">
              <a:rPr lang="en-ID" smtClean="0"/>
              <a:t>23/08/2020</a:t>
            </a:fld>
            <a:endParaRPr lang="en-ID"/>
          </a:p>
        </p:txBody>
      </p:sp>
      <p:sp>
        <p:nvSpPr>
          <p:cNvPr id="6" name="Footer Placeholder 5">
            <a:extLst>
              <a:ext uri="{FF2B5EF4-FFF2-40B4-BE49-F238E27FC236}">
                <a16:creationId xmlns:a16="http://schemas.microsoft.com/office/drawing/2014/main" id="{C59168FB-1F75-448A-B01C-7B788647856C}"/>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a16="http://schemas.microsoft.com/office/drawing/2014/main" id="{8AD73E3A-1CCC-4972-9A72-B60891106809}"/>
              </a:ext>
            </a:extLst>
          </p:cNvPr>
          <p:cNvSpPr>
            <a:spLocks noGrp="1"/>
          </p:cNvSpPr>
          <p:nvPr>
            <p:ph type="sldNum" sz="quarter" idx="12"/>
          </p:nvPr>
        </p:nvSpPr>
        <p:spPr/>
        <p:txBody>
          <a:bodyPr/>
          <a:lstStyle/>
          <a:p>
            <a:fld id="{8D2B4014-7693-4018-AD3B-1BA01B3ACB34}" type="slidenum">
              <a:rPr lang="en-ID" smtClean="0"/>
              <a:t>‹#›</a:t>
            </a:fld>
            <a:endParaRPr lang="en-ID"/>
          </a:p>
        </p:txBody>
      </p:sp>
    </p:spTree>
    <p:extLst>
      <p:ext uri="{BB962C8B-B14F-4D97-AF65-F5344CB8AC3E}">
        <p14:creationId xmlns:p14="http://schemas.microsoft.com/office/powerpoint/2010/main" val="306882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8B868E-DCA4-484B-A217-910835B58D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F0EBB35C-C5E5-4DA9-84C4-B00323153C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E9828508-0E5E-4C65-9EF8-91E3D0D123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831848-2E5B-4E69-A781-88A0529C241D}" type="datetimeFigureOut">
              <a:rPr lang="en-ID" smtClean="0"/>
              <a:t>23/08/2020</a:t>
            </a:fld>
            <a:endParaRPr lang="en-ID"/>
          </a:p>
        </p:txBody>
      </p:sp>
      <p:sp>
        <p:nvSpPr>
          <p:cNvPr id="5" name="Footer Placeholder 4">
            <a:extLst>
              <a:ext uri="{FF2B5EF4-FFF2-40B4-BE49-F238E27FC236}">
                <a16:creationId xmlns:a16="http://schemas.microsoft.com/office/drawing/2014/main" id="{71EFB4E3-DD8B-4A1B-BE49-C5C5AB3A2C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a16="http://schemas.microsoft.com/office/drawing/2014/main" id="{B795C33D-58FB-422F-8324-BCD8B18B5B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2B4014-7693-4018-AD3B-1BA01B3ACB34}" type="slidenum">
              <a:rPr lang="en-ID" smtClean="0"/>
              <a:t>‹#›</a:t>
            </a:fld>
            <a:endParaRPr lang="en-ID"/>
          </a:p>
        </p:txBody>
      </p:sp>
    </p:spTree>
    <p:extLst>
      <p:ext uri="{BB962C8B-B14F-4D97-AF65-F5344CB8AC3E}">
        <p14:creationId xmlns:p14="http://schemas.microsoft.com/office/powerpoint/2010/main" val="4098448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id.wikipedia.org/wiki/Berkas:Flag_of_the_Soviet_Union.svg" TargetMode="External"/><Relationship Id="rId5" Type="http://schemas.openxmlformats.org/officeDocument/2006/relationships/image" Target="../media/image2.png"/><Relationship Id="rId4" Type="http://schemas.openxmlformats.org/officeDocument/2006/relationships/hyperlink" Target="http://id.wikipedia.org/wiki/Berkas:US_flag_48_stars.sv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a:extLst>
              <a:ext uri="{FF2B5EF4-FFF2-40B4-BE49-F238E27FC236}">
                <a16:creationId xmlns:a16="http://schemas.microsoft.com/office/drawing/2014/main" id="{C3D21AC4-AD0D-40FB-8856-2D91F5FA2A13}"/>
              </a:ext>
            </a:extLst>
          </p:cNvPr>
          <p:cNvSpPr>
            <a:spLocks noGrp="1" noChangeArrowheads="1"/>
          </p:cNvSpPr>
          <p:nvPr>
            <p:ph type="body" sz="half" idx="1"/>
          </p:nvPr>
        </p:nvSpPr>
        <p:spPr bwMode="auto">
          <a:xfrm>
            <a:off x="2286000" y="228600"/>
            <a:ext cx="7924800" cy="1219200"/>
          </a:xfrm>
          <a:solidFill>
            <a:schemeClr val="bg1"/>
          </a:solidFill>
          <a:ln>
            <a:solidFill>
              <a:schemeClr val="tx1"/>
            </a:solidFill>
            <a:miter lim="800000"/>
            <a:headEnd/>
            <a:tailEnd/>
          </a:ln>
          <a:effectLst>
            <a:outerShdw dist="107763" dir="2700000" algn="ctr" rotWithShape="0">
              <a:schemeClr val="bg2">
                <a:alpha val="50000"/>
              </a:schemeClr>
            </a:outerShdw>
          </a:effectLst>
        </p:spPr>
        <p:txBody>
          <a:bodyPr wrap="square" numCol="1" anchor="t" anchorCtr="0" compatLnSpc="1">
            <a:prstTxWarp prst="textNoShape">
              <a:avLst/>
            </a:prstTxWarp>
          </a:bodyPr>
          <a:lstStyle/>
          <a:p>
            <a:pPr marL="0" indent="0" algn="ctr">
              <a:buNone/>
            </a:pPr>
            <a:r>
              <a:rPr lang="en-US" altLang="en-US" b="1" dirty="0">
                <a:solidFill>
                  <a:srgbClr val="0066FF"/>
                </a:solidFill>
              </a:rPr>
              <a:t>SISTEM EKONOMI DUNIA</a:t>
            </a:r>
          </a:p>
          <a:p>
            <a:pPr marL="609600" indent="-609600">
              <a:buNone/>
            </a:pPr>
            <a:r>
              <a:rPr lang="en-US" altLang="en-US" b="1" dirty="0">
                <a:solidFill>
                  <a:schemeClr val="hlink"/>
                </a:solidFill>
              </a:rPr>
              <a:t>      </a:t>
            </a:r>
            <a:r>
              <a:rPr lang="en-US" altLang="en-US" b="1" dirty="0" err="1">
                <a:latin typeface="Verdana" panose="020B0604030504040204" pitchFamily="34" charset="0"/>
              </a:rPr>
              <a:t>Muncul</a:t>
            </a:r>
            <a:r>
              <a:rPr lang="en-US" altLang="en-US" b="1" dirty="0">
                <a:latin typeface="Verdana" panose="020B0604030504040204" pitchFamily="34" charset="0"/>
              </a:rPr>
              <a:t> </a:t>
            </a:r>
            <a:r>
              <a:rPr lang="en-US" altLang="en-US" b="1" dirty="0" err="1">
                <a:latin typeface="Verdana" panose="020B0604030504040204" pitchFamily="34" charset="0"/>
              </a:rPr>
              <a:t>dua</a:t>
            </a:r>
            <a:r>
              <a:rPr lang="en-US" altLang="en-US" b="1" dirty="0">
                <a:latin typeface="Verdana" panose="020B0604030504040204" pitchFamily="34" charset="0"/>
              </a:rPr>
              <a:t> </a:t>
            </a:r>
            <a:r>
              <a:rPr lang="en-US" altLang="en-US" b="1" dirty="0" err="1">
                <a:latin typeface="Verdana" panose="020B0604030504040204" pitchFamily="34" charset="0"/>
              </a:rPr>
              <a:t>sistem</a:t>
            </a:r>
            <a:r>
              <a:rPr lang="en-US" altLang="en-US" b="1" dirty="0">
                <a:latin typeface="Verdana" panose="020B0604030504040204" pitchFamily="34" charset="0"/>
              </a:rPr>
              <a:t> </a:t>
            </a:r>
            <a:r>
              <a:rPr lang="en-US" altLang="en-US" b="1" dirty="0" err="1">
                <a:latin typeface="Verdana" panose="020B0604030504040204" pitchFamily="34" charset="0"/>
              </a:rPr>
              <a:t>ekonomi</a:t>
            </a:r>
            <a:r>
              <a:rPr lang="en-US" altLang="en-US" b="1" dirty="0">
                <a:latin typeface="Verdana" panose="020B0604030504040204" pitchFamily="34" charset="0"/>
              </a:rPr>
              <a:t> </a:t>
            </a:r>
            <a:r>
              <a:rPr lang="en-US" altLang="en-US" b="1" dirty="0" err="1">
                <a:latin typeface="Verdana" panose="020B0604030504040204" pitchFamily="34" charset="0"/>
              </a:rPr>
              <a:t>yaitu</a:t>
            </a:r>
            <a:r>
              <a:rPr lang="en-US" altLang="en-US" b="1" dirty="0">
                <a:latin typeface="Verdana" panose="020B0604030504040204" pitchFamily="34" charset="0"/>
              </a:rPr>
              <a:t> :</a:t>
            </a:r>
          </a:p>
          <a:p>
            <a:pPr marL="609600" indent="-609600">
              <a:buNone/>
            </a:pPr>
            <a:endParaRPr lang="en-US" altLang="en-US" dirty="0">
              <a:solidFill>
                <a:schemeClr val="hlink"/>
              </a:solidFill>
              <a:latin typeface="Verdana" panose="020B0604030504040204" pitchFamily="34" charset="0"/>
            </a:endParaRPr>
          </a:p>
        </p:txBody>
      </p:sp>
      <p:graphicFrame>
        <p:nvGraphicFramePr>
          <p:cNvPr id="2451524" name="Group 68">
            <a:extLst>
              <a:ext uri="{FF2B5EF4-FFF2-40B4-BE49-F238E27FC236}">
                <a16:creationId xmlns:a16="http://schemas.microsoft.com/office/drawing/2014/main" id="{DE22BBBD-4423-4517-B1EC-80CE2BFF965D}"/>
              </a:ext>
            </a:extLst>
          </p:cNvPr>
          <p:cNvGraphicFramePr>
            <a:graphicFrameLocks noGrp="1"/>
          </p:cNvGraphicFramePr>
          <p:nvPr>
            <p:ph sz="half" idx="2"/>
          </p:nvPr>
        </p:nvGraphicFramePr>
        <p:xfrm>
          <a:off x="1905000" y="1676400"/>
          <a:ext cx="8458200" cy="4267200"/>
        </p:xfrm>
        <a:graphic>
          <a:graphicData uri="http://schemas.openxmlformats.org/drawingml/2006/table">
            <a:tbl>
              <a:tblPr/>
              <a:tblGrid>
                <a:gridCol w="41148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tblGrid>
              <a:tr h="1371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57150" cap="flat" cmpd="sng" algn="ctr">
                      <a:solidFill>
                        <a:schemeClr val="accent2"/>
                      </a:solidFill>
                      <a:prstDash val="solid"/>
                      <a:round/>
                      <a:headEnd type="none" w="med" len="med"/>
                      <a:tailEnd type="none" w="med" len="med"/>
                    </a:lnL>
                    <a:lnR w="57150" cap="flat" cmpd="sng" algn="ctr">
                      <a:solidFill>
                        <a:schemeClr val="accent2"/>
                      </a:solidFill>
                      <a:prstDash val="solid"/>
                      <a:round/>
                      <a:headEnd type="none" w="med" len="med"/>
                      <a:tailEnd type="none" w="med" len="med"/>
                    </a:lnR>
                    <a:lnT w="57150" cap="flat" cmpd="sng" algn="ctr">
                      <a:solidFill>
                        <a:schemeClr val="accent2"/>
                      </a:solidFill>
                      <a:prstDash val="solid"/>
                      <a:round/>
                      <a:headEnd type="none" w="med" len="med"/>
                      <a:tailEnd type="none" w="med" len="med"/>
                    </a:lnT>
                    <a:lnB w="571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57150" cap="flat" cmpd="sng" algn="ctr">
                      <a:solidFill>
                        <a:schemeClr val="accent2"/>
                      </a:solidFill>
                      <a:prstDash val="solid"/>
                      <a:round/>
                      <a:headEnd type="none" w="med" len="med"/>
                      <a:tailEnd type="none" w="med" len="med"/>
                    </a:lnL>
                    <a:lnR w="57150" cap="flat" cmpd="sng" algn="ctr">
                      <a:solidFill>
                        <a:schemeClr val="accent2"/>
                      </a:solidFill>
                      <a:prstDash val="solid"/>
                      <a:round/>
                      <a:headEnd type="none" w="med" len="med"/>
                      <a:tailEnd type="none" w="med" len="med"/>
                    </a:lnR>
                    <a:lnT w="57150" cap="flat" cmpd="sng" algn="ctr">
                      <a:solidFill>
                        <a:schemeClr val="accent2"/>
                      </a:solidFill>
                      <a:prstDash val="solid"/>
                      <a:round/>
                      <a:headEnd type="none" w="med" len="med"/>
                      <a:tailEnd type="none" w="med" len="med"/>
                    </a:lnT>
                    <a:lnB w="571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62188">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2400" b="0" i="0" u="none" strike="noStrike" cap="none" normalizeH="0" baseline="0">
                          <a:ln>
                            <a:noFill/>
                          </a:ln>
                          <a:solidFill>
                            <a:schemeClr val="tx1"/>
                          </a:solidFill>
                          <a:effectLst/>
                          <a:latin typeface="Arial" charset="0"/>
                        </a:rPr>
                        <a:t> Sistem </a:t>
                      </a:r>
                      <a:r>
                        <a:rPr kumimoji="0" lang="en-US" sz="2400" b="1" i="0" u="none" strike="noStrike" cap="none" normalizeH="0" baseline="0">
                          <a:ln>
                            <a:noFill/>
                          </a:ln>
                          <a:solidFill>
                            <a:srgbClr val="0066FF"/>
                          </a:solidFill>
                          <a:effectLst/>
                          <a:latin typeface="Arial" charset="0"/>
                        </a:rPr>
                        <a:t>liberal – kapitalis</a:t>
                      </a: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endParaRPr kumimoji="0" lang="en-US" sz="2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2400" b="0" i="0" u="none" strike="noStrike" cap="none" normalizeH="0" baseline="0">
                          <a:ln>
                            <a:noFill/>
                          </a:ln>
                          <a:solidFill>
                            <a:schemeClr val="tx1"/>
                          </a:solidFill>
                          <a:effectLst/>
                          <a:latin typeface="Arial" charset="0"/>
                        </a:rPr>
                        <a:t> Kegiatan ekonomi</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0" i="0" u="none" strike="noStrike" cap="none" normalizeH="0" baseline="0">
                          <a:ln>
                            <a:noFill/>
                          </a:ln>
                          <a:solidFill>
                            <a:schemeClr val="tx1"/>
                          </a:solidFill>
                          <a:effectLst/>
                          <a:latin typeface="Arial" charset="0"/>
                        </a:rPr>
                        <a:t>    ditentukan oleh </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0" i="0" u="none" strike="noStrike" cap="none" normalizeH="0" baseline="0">
                          <a:ln>
                            <a:noFill/>
                          </a:ln>
                          <a:solidFill>
                            <a:schemeClr val="tx1"/>
                          </a:solidFill>
                          <a:effectLst/>
                          <a:latin typeface="Arial" charset="0"/>
                        </a:rPr>
                        <a:t>    </a:t>
                      </a:r>
                      <a:r>
                        <a:rPr kumimoji="0" lang="en-US" sz="2400" b="1" i="0" u="none" strike="noStrike" cap="none" normalizeH="0" baseline="0">
                          <a:ln>
                            <a:noFill/>
                          </a:ln>
                          <a:solidFill>
                            <a:srgbClr val="FF3300"/>
                          </a:solidFill>
                          <a:effectLst/>
                          <a:latin typeface="Arial" charset="0"/>
                        </a:rPr>
                        <a:t>pasar / masyarakat</a:t>
                      </a:r>
                    </a:p>
                  </a:txBody>
                  <a:tcPr horzOverflow="overflow">
                    <a:lnL w="57150" cap="flat" cmpd="sng" algn="ctr">
                      <a:solidFill>
                        <a:schemeClr val="accent2"/>
                      </a:solidFill>
                      <a:prstDash val="solid"/>
                      <a:round/>
                      <a:headEnd type="none" w="med" len="med"/>
                      <a:tailEnd type="none" w="med" len="med"/>
                    </a:lnL>
                    <a:lnR w="57150" cap="flat" cmpd="sng" algn="ctr">
                      <a:solidFill>
                        <a:schemeClr val="accent2"/>
                      </a:solidFill>
                      <a:prstDash val="solid"/>
                      <a:round/>
                      <a:headEnd type="none" w="med" len="med"/>
                      <a:tailEnd type="none" w="med" len="med"/>
                    </a:lnR>
                    <a:lnT w="57150" cap="flat" cmpd="sng" algn="ctr">
                      <a:solidFill>
                        <a:schemeClr val="accent2"/>
                      </a:solidFill>
                      <a:prstDash val="solid"/>
                      <a:round/>
                      <a:headEnd type="none" w="med" len="med"/>
                      <a:tailEnd type="none" w="med" len="med"/>
                    </a:lnT>
                    <a:lnB w="571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2400" b="0" i="0" u="none" strike="noStrike" cap="none" normalizeH="0" baseline="0">
                          <a:ln>
                            <a:noFill/>
                          </a:ln>
                          <a:solidFill>
                            <a:schemeClr val="tx1"/>
                          </a:solidFill>
                          <a:effectLst/>
                          <a:latin typeface="Arial" charset="0"/>
                        </a:rPr>
                        <a:t> Sistem </a:t>
                      </a:r>
                      <a:r>
                        <a:rPr kumimoji="0" lang="en-US" sz="2400" b="1" i="0" u="none" strike="noStrike" cap="none" normalizeH="0" baseline="0">
                          <a:ln>
                            <a:noFill/>
                          </a:ln>
                          <a:solidFill>
                            <a:srgbClr val="0066FF"/>
                          </a:solidFill>
                          <a:effectLst/>
                          <a:latin typeface="Arial" charset="0"/>
                        </a:rPr>
                        <a:t>sosialis – komunis</a:t>
                      </a: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endParaRPr kumimoji="0" lang="en-US" sz="2400" b="0" i="0" u="none" strike="noStrike" cap="none" normalizeH="0" baseline="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 typeface="Wingdings" pitchFamily="2" charset="2"/>
                        <a:buChar char="q"/>
                        <a:tabLst/>
                      </a:pPr>
                      <a:r>
                        <a:rPr kumimoji="0" lang="en-US" sz="2400" b="0" i="0" u="none" strike="noStrike" cap="none" normalizeH="0" baseline="0">
                          <a:ln>
                            <a:noFill/>
                          </a:ln>
                          <a:solidFill>
                            <a:schemeClr val="tx1"/>
                          </a:solidFill>
                          <a:effectLst/>
                          <a:latin typeface="Arial" charset="0"/>
                        </a:rPr>
                        <a:t>  Kegiatan ekonomi diatur</a:t>
                      </a:r>
                    </a:p>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r>
                        <a:rPr kumimoji="0" lang="en-US" sz="2400" b="0" i="0" u="none" strike="noStrike" cap="none" normalizeH="0" baseline="0">
                          <a:ln>
                            <a:noFill/>
                          </a:ln>
                          <a:solidFill>
                            <a:schemeClr val="tx1"/>
                          </a:solidFill>
                          <a:effectLst/>
                          <a:latin typeface="Arial" charset="0"/>
                        </a:rPr>
                        <a:t>     oleh </a:t>
                      </a:r>
                      <a:r>
                        <a:rPr kumimoji="0" lang="en-US" sz="2400" b="1" i="0" u="none" strike="noStrike" cap="none" normalizeH="0" baseline="0">
                          <a:ln>
                            <a:noFill/>
                          </a:ln>
                          <a:solidFill>
                            <a:srgbClr val="FF3300"/>
                          </a:solidFill>
                          <a:effectLst/>
                          <a:latin typeface="Arial" charset="0"/>
                        </a:rPr>
                        <a:t>negara</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a:ln>
                          <a:noFill/>
                        </a:ln>
                        <a:solidFill>
                          <a:srgbClr val="FF3300"/>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Arial" charset="0"/>
                      </a:endParaRPr>
                    </a:p>
                  </a:txBody>
                  <a:tcPr horzOverflow="overflow">
                    <a:lnL w="57150" cap="flat" cmpd="sng" algn="ctr">
                      <a:solidFill>
                        <a:schemeClr val="accent2"/>
                      </a:solidFill>
                      <a:prstDash val="solid"/>
                      <a:round/>
                      <a:headEnd type="none" w="med" len="med"/>
                      <a:tailEnd type="none" w="med" len="med"/>
                    </a:lnL>
                    <a:lnR w="57150" cap="flat" cmpd="sng" algn="ctr">
                      <a:solidFill>
                        <a:schemeClr val="accent2"/>
                      </a:solidFill>
                      <a:prstDash val="solid"/>
                      <a:round/>
                      <a:headEnd type="none" w="med" len="med"/>
                      <a:tailEnd type="none" w="med" len="med"/>
                    </a:lnR>
                    <a:lnT w="57150" cap="flat" cmpd="sng" algn="ctr">
                      <a:solidFill>
                        <a:schemeClr val="accent2"/>
                      </a:solidFill>
                      <a:prstDash val="solid"/>
                      <a:round/>
                      <a:headEnd type="none" w="med" len="med"/>
                      <a:tailEnd type="none" w="med" len="med"/>
                    </a:lnT>
                    <a:lnB w="571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pic>
        <p:nvPicPr>
          <p:cNvPr id="2451477" name="Picture 21" descr="22px-US_flag_48_stars">
            <a:hlinkClick r:id="rId4" tooltip="&quot;&quot;"/>
            <a:extLst>
              <a:ext uri="{FF2B5EF4-FFF2-40B4-BE49-F238E27FC236}">
                <a16:creationId xmlns:a16="http://schemas.microsoft.com/office/drawing/2014/main" id="{2D550511-9A9B-47E0-B3BB-5E22CB80D778}"/>
              </a:ext>
            </a:extLst>
          </p:cNvPr>
          <p:cNvPicPr>
            <a:picLocks noChangeAspect="1" noChangeArrowheads="1"/>
          </p:cNvPicPr>
          <p:nvPr/>
        </p:nvPicPr>
        <p:blipFill>
          <a:blip r:embed="rId5">
            <a:lum bright="6000" contrast="-24000"/>
            <a:extLst>
              <a:ext uri="{28A0092B-C50C-407E-A947-70E740481C1C}">
                <a14:useLocalDpi xmlns:a14="http://schemas.microsoft.com/office/drawing/2010/main" val="0"/>
              </a:ext>
            </a:extLst>
          </a:blip>
          <a:srcRect/>
          <a:stretch>
            <a:fillRect/>
          </a:stretch>
        </p:blipFill>
        <p:spPr bwMode="auto">
          <a:xfrm>
            <a:off x="3124200" y="1905000"/>
            <a:ext cx="1981200" cy="1066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2451480" name="Picture 24" descr="25px-Flag_of_the_Soviet_Union">
            <a:hlinkClick r:id="rId6" tooltip="&quot;&quot;"/>
            <a:extLst>
              <a:ext uri="{FF2B5EF4-FFF2-40B4-BE49-F238E27FC236}">
                <a16:creationId xmlns:a16="http://schemas.microsoft.com/office/drawing/2014/main" id="{A8CAD89B-105E-47D4-8DAC-F2B3E62BF482}"/>
              </a:ext>
            </a:extLst>
          </p:cNvPr>
          <p:cNvPicPr>
            <a:picLocks noChangeAspect="1" noChangeArrowheads="1"/>
          </p:cNvPicPr>
          <p:nvPr/>
        </p:nvPicPr>
        <p:blipFill>
          <a:blip r:embed="rId7">
            <a:lum bright="42000" contrast="42000"/>
            <a:extLst>
              <a:ext uri="{28A0092B-C50C-407E-A947-70E740481C1C}">
                <a14:useLocalDpi xmlns:a14="http://schemas.microsoft.com/office/drawing/2010/main" val="0"/>
              </a:ext>
            </a:extLst>
          </a:blip>
          <a:srcRect/>
          <a:stretch>
            <a:fillRect/>
          </a:stretch>
        </p:blipFill>
        <p:spPr bwMode="auto">
          <a:xfrm>
            <a:off x="7239000" y="1905000"/>
            <a:ext cx="1981200" cy="1066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113" name="WordArt 69">
            <a:extLst>
              <a:ext uri="{FF2B5EF4-FFF2-40B4-BE49-F238E27FC236}">
                <a16:creationId xmlns:a16="http://schemas.microsoft.com/office/drawing/2014/main" id="{51604368-A674-4A3F-B150-17A2CC7D5940}"/>
              </a:ext>
            </a:extLst>
          </p:cNvPr>
          <p:cNvSpPr>
            <a:spLocks noChangeArrowheads="1" noChangeShapeType="1" noTextEdit="1"/>
          </p:cNvSpPr>
          <p:nvPr/>
        </p:nvSpPr>
        <p:spPr bwMode="auto">
          <a:xfrm>
            <a:off x="8343900" y="6172200"/>
            <a:ext cx="1485900" cy="304800"/>
          </a:xfrm>
          <a:prstGeom prst="rect">
            <a:avLst/>
          </a:prstGeom>
        </p:spPr>
        <p:txBody>
          <a:bodyPr wrap="none" fromWordArt="1">
            <a:prstTxWarp prst="textPlain">
              <a:avLst>
                <a:gd name="adj" fmla="val 50000"/>
              </a:avLst>
            </a:prstTxWarp>
          </a:bodyPr>
          <a:lstStyle/>
          <a:p>
            <a:pPr algn="ctr"/>
            <a:r>
              <a:rPr lang="en-ID" sz="3600" kern="10">
                <a:ln w="9525">
                  <a:solidFill>
                    <a:srgbClr val="000000"/>
                  </a:solidFill>
                  <a:round/>
                  <a:headEnd/>
                  <a:tailEnd/>
                </a:ln>
                <a:solidFill>
                  <a:srgbClr val="FFFFFF"/>
                </a:solidFill>
                <a:latin typeface="Arial Black" panose="020B0A04020102020204" pitchFamily="34" charset="0"/>
              </a:rPr>
              <a:t>Lanjut....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nodeType="withEffect">
                                  <p:stCondLst>
                                    <p:cond delay="0"/>
                                  </p:stCondLst>
                                  <p:childTnLst>
                                    <p:set>
                                      <p:cBhvr>
                                        <p:cTn id="6" dur="1" fill="hold">
                                          <p:stCondLst>
                                            <p:cond delay="0"/>
                                          </p:stCondLst>
                                        </p:cTn>
                                        <p:tgtEl>
                                          <p:spTgt spid="2451524"/>
                                        </p:tgtEl>
                                        <p:attrNameLst>
                                          <p:attrName>style.visibility</p:attrName>
                                        </p:attrNameLst>
                                      </p:cBhvr>
                                      <p:to>
                                        <p:strVal val="visible"/>
                                      </p:to>
                                    </p:set>
                                    <p:animEffect transition="in" filter="wipe(up)">
                                      <p:cBhvr>
                                        <p:cTn id="7" dur="1000"/>
                                        <p:tgtEl>
                                          <p:spTgt spid="24515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16" fill="hold" nodeType="clickEffect">
                                  <p:stCondLst>
                                    <p:cond delay="0"/>
                                  </p:stCondLst>
                                  <p:childTnLst>
                                    <p:set>
                                      <p:cBhvr>
                                        <p:cTn id="11" dur="1" fill="hold">
                                          <p:stCondLst>
                                            <p:cond delay="0"/>
                                          </p:stCondLst>
                                        </p:cTn>
                                        <p:tgtEl>
                                          <p:spTgt spid="2451477"/>
                                        </p:tgtEl>
                                        <p:attrNameLst>
                                          <p:attrName>style.visibility</p:attrName>
                                        </p:attrNameLst>
                                      </p:cBhvr>
                                      <p:to>
                                        <p:strVal val="visible"/>
                                      </p:to>
                                    </p:set>
                                    <p:animEffect transition="in" filter="plus(in)">
                                      <p:cBhvr>
                                        <p:cTn id="12" dur="500"/>
                                        <p:tgtEl>
                                          <p:spTgt spid="2451477"/>
                                        </p:tgtEl>
                                      </p:cBhvr>
                                    </p:animEffect>
                                  </p:childTnLst>
                                  <p:subTnLst>
                                    <p:audio>
                                      <p:cMediaNode>
                                        <p:cTn display="0" masterRel="sameClick">
                                          <p:stCondLst>
                                            <p:cond evt="begin" delay="0">
                                              <p:tn val="10"/>
                                            </p:cond>
                                          </p:stCondLst>
                                          <p:endCondLst>
                                            <p:cond evt="onStopAudio" delay="0">
                                              <p:tgtEl>
                                                <p:sldTgt/>
                                              </p:tgtEl>
                                            </p:cond>
                                          </p:endCondLst>
                                        </p:cTn>
                                        <p:tgtEl>
                                          <p:sndTgt r:embed="rId3" name="cached_explosion4.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nodeType="clickEffect">
                                  <p:stCondLst>
                                    <p:cond delay="0"/>
                                  </p:stCondLst>
                                  <p:childTnLst>
                                    <p:set>
                                      <p:cBhvr>
                                        <p:cTn id="16" dur="1" fill="hold">
                                          <p:stCondLst>
                                            <p:cond delay="0"/>
                                          </p:stCondLst>
                                        </p:cTn>
                                        <p:tgtEl>
                                          <p:spTgt spid="2451480"/>
                                        </p:tgtEl>
                                        <p:attrNameLst>
                                          <p:attrName>style.visibility</p:attrName>
                                        </p:attrNameLst>
                                      </p:cBhvr>
                                      <p:to>
                                        <p:strVal val="visible"/>
                                      </p:to>
                                    </p:set>
                                    <p:animEffect transition="in" filter="plus(in)">
                                      <p:cBhvr>
                                        <p:cTn id="17" dur="500"/>
                                        <p:tgtEl>
                                          <p:spTgt spid="2451480"/>
                                        </p:tgtEl>
                                      </p:cBhvr>
                                    </p:animEffect>
                                  </p:childTnLst>
                                  <p:subTnLst>
                                    <p:audio>
                                      <p:cMediaNode>
                                        <p:cTn display="0" masterRel="sameClick">
                                          <p:stCondLst>
                                            <p:cond evt="begin" delay="0">
                                              <p:tn val="15"/>
                                            </p:cond>
                                          </p:stCondLst>
                                          <p:endCondLst>
                                            <p:cond evt="onStopAudio" delay="0">
                                              <p:tgtEl>
                                                <p:sldTgt/>
                                              </p:tgtEl>
                                            </p:cond>
                                          </p:endCondLst>
                                        </p:cTn>
                                        <p:tgtEl>
                                          <p:sndTgt r:embed="rId3" name="cached_explosion4.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78041B4A-BCEF-4DEF-8025-16DF5D68256B}"/>
              </a:ext>
            </a:extLst>
          </p:cNvPr>
          <p:cNvSpPr>
            <a:spLocks noGrp="1" noChangeArrowheads="1"/>
          </p:cNvSpPr>
          <p:nvPr>
            <p:ph type="title"/>
          </p:nvPr>
        </p:nvSpPr>
        <p:spPr>
          <a:xfrm>
            <a:off x="1981200" y="260351"/>
            <a:ext cx="8229600" cy="936625"/>
          </a:xfrm>
          <a:ln>
            <a:solidFill>
              <a:srgbClr val="006600"/>
            </a:solidFill>
            <a:miter lim="800000"/>
            <a:headEnd/>
            <a:tailEnd/>
          </a:ln>
        </p:spPr>
        <p:txBody>
          <a:bodyPr rtlCol="0">
            <a:normAutofit/>
          </a:bodyPr>
          <a:lstStyle/>
          <a:p>
            <a:pPr algn="r">
              <a:defRPr/>
            </a:pPr>
            <a:r>
              <a:rPr lang="id-ID" altLang="en-US" sz="3200" b="1">
                <a:solidFill>
                  <a:srgbClr val="CC3300"/>
                </a:solidFill>
                <a:latin typeface="Broadway BT" panose="04040905080B02020502" pitchFamily="82" charset="0"/>
              </a:rPr>
              <a:t>Nasionalisme dan Dekolonisasi di Asia dan Afrika</a:t>
            </a:r>
            <a:endParaRPr lang="en-US" altLang="en-US" sz="3200" b="1">
              <a:solidFill>
                <a:srgbClr val="CC3300"/>
              </a:solidFill>
              <a:latin typeface="Broadway BT" panose="04040905080B02020502" pitchFamily="82" charset="0"/>
            </a:endParaRPr>
          </a:p>
        </p:txBody>
      </p:sp>
      <p:sp>
        <p:nvSpPr>
          <p:cNvPr id="14340" name="Rectangle 3">
            <a:extLst>
              <a:ext uri="{FF2B5EF4-FFF2-40B4-BE49-F238E27FC236}">
                <a16:creationId xmlns:a16="http://schemas.microsoft.com/office/drawing/2014/main" id="{CF861D03-707A-4829-B5E7-DFBE2FF3031E}"/>
              </a:ext>
            </a:extLst>
          </p:cNvPr>
          <p:cNvSpPr>
            <a:spLocks noGrp="1" noChangeArrowheads="1"/>
          </p:cNvSpPr>
          <p:nvPr>
            <p:ph idx="1"/>
          </p:nvPr>
        </p:nvSpPr>
        <p:spPr bwMode="auto">
          <a:xfrm>
            <a:off x="1774826" y="1412876"/>
            <a:ext cx="8893175" cy="5445125"/>
          </a:xfrm>
        </p:spPr>
        <p:txBody>
          <a:bodyPr wrap="square" numCol="1" anchor="t" anchorCtr="0" compatLnSpc="1">
            <a:prstTxWarp prst="textNoShape">
              <a:avLst/>
            </a:prstTxWarp>
          </a:bodyPr>
          <a:lstStyle/>
          <a:p>
            <a:pPr algn="ctr">
              <a:lnSpc>
                <a:spcPct val="80000"/>
              </a:lnSpc>
              <a:buFontTx/>
              <a:buNone/>
            </a:pPr>
            <a:r>
              <a:rPr lang="id-ID" altLang="en-US" b="1" u="sng" dirty="0"/>
              <a:t>Gerakan Nasionalisme di </a:t>
            </a:r>
            <a:r>
              <a:rPr lang="id-ID" altLang="en-US" b="1" u="sng" dirty="0" err="1"/>
              <a:t>Birma</a:t>
            </a:r>
            <a:r>
              <a:rPr lang="id-ID" altLang="en-US" b="1" u="sng" dirty="0"/>
              <a:t> / Myanmar</a:t>
            </a:r>
          </a:p>
          <a:p>
            <a:pPr algn="ctr">
              <a:lnSpc>
                <a:spcPct val="80000"/>
              </a:lnSpc>
              <a:buFontTx/>
              <a:buNone/>
            </a:pPr>
            <a:endParaRPr lang="id-ID" altLang="en-US" sz="1400" b="1" u="sng" dirty="0"/>
          </a:p>
          <a:p>
            <a:pPr>
              <a:lnSpc>
                <a:spcPct val="80000"/>
              </a:lnSpc>
            </a:pPr>
            <a:r>
              <a:rPr lang="id-ID" altLang="en-US" sz="2400" b="1" dirty="0">
                <a:latin typeface="Times New Roman" panose="02020603050405020304" pitchFamily="18" charset="0"/>
              </a:rPr>
              <a:t>Meningkatnya nasionalisme rakyat </a:t>
            </a:r>
            <a:r>
              <a:rPr lang="id-ID" altLang="en-US" sz="2400" b="1" dirty="0" err="1">
                <a:latin typeface="Times New Roman" panose="02020603050405020304" pitchFamily="18" charset="0"/>
              </a:rPr>
              <a:t>Birma</a:t>
            </a:r>
            <a:r>
              <a:rPr lang="id-ID" altLang="en-US" sz="2400" b="1" dirty="0">
                <a:latin typeface="Times New Roman" panose="02020603050405020304" pitchFamily="18" charset="0"/>
              </a:rPr>
              <a:t> dipicu oleh pindahnya pemerintahan Kolonial Inggris dari kota </a:t>
            </a:r>
            <a:r>
              <a:rPr lang="id-ID" altLang="en-US" sz="2400" b="1" dirty="0" err="1">
                <a:latin typeface="Times New Roman" panose="02020603050405020304" pitchFamily="18" charset="0"/>
              </a:rPr>
              <a:t>Mandalay</a:t>
            </a:r>
            <a:r>
              <a:rPr lang="id-ID" altLang="en-US" sz="2400" b="1" dirty="0">
                <a:latin typeface="Times New Roman" panose="02020603050405020304" pitchFamily="18" charset="0"/>
              </a:rPr>
              <a:t> ke kota </a:t>
            </a:r>
            <a:r>
              <a:rPr lang="id-ID" altLang="en-US" sz="2400" b="1" dirty="0" err="1">
                <a:latin typeface="Times New Roman" panose="02020603050405020304" pitchFamily="18" charset="0"/>
              </a:rPr>
              <a:t>Yangoon</a:t>
            </a:r>
            <a:r>
              <a:rPr lang="id-ID" altLang="en-US" sz="2400" b="1" dirty="0">
                <a:latin typeface="Times New Roman" panose="02020603050405020304" pitchFamily="18" charset="0"/>
              </a:rPr>
              <a:t> sebagai subbagian Inggris dari India.</a:t>
            </a:r>
          </a:p>
          <a:p>
            <a:pPr>
              <a:lnSpc>
                <a:spcPct val="80000"/>
              </a:lnSpc>
            </a:pPr>
            <a:r>
              <a:rPr lang="id-ID" altLang="en-US" sz="2400" b="1" dirty="0">
                <a:latin typeface="Times New Roman" panose="02020603050405020304" pitchFamily="18" charset="0"/>
              </a:rPr>
              <a:t>Pergerakan nasional </a:t>
            </a:r>
            <a:r>
              <a:rPr lang="id-ID" altLang="en-US" sz="2400" b="1" dirty="0" err="1">
                <a:latin typeface="Times New Roman" panose="02020603050405020304" pitchFamily="18" charset="0"/>
              </a:rPr>
              <a:t>Birma</a:t>
            </a:r>
            <a:r>
              <a:rPr lang="id-ID" altLang="en-US" sz="2400" b="1" dirty="0">
                <a:latin typeface="Times New Roman" panose="02020603050405020304" pitchFamily="18" charset="0"/>
              </a:rPr>
              <a:t> antara lain seperti Young </a:t>
            </a:r>
            <a:r>
              <a:rPr lang="id-ID" altLang="en-US" sz="2400" b="1" dirty="0" err="1">
                <a:latin typeface="Times New Roman" panose="02020603050405020304" pitchFamily="18" charset="0"/>
              </a:rPr>
              <a:t>Men’s</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Buddhist</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Association</a:t>
            </a:r>
            <a:r>
              <a:rPr lang="id-ID" altLang="en-US" sz="2400" b="1" dirty="0">
                <a:latin typeface="Times New Roman" panose="02020603050405020304" pitchFamily="18" charset="0"/>
              </a:rPr>
              <a:t>, dan  pemberontakan Saya San </a:t>
            </a:r>
            <a:r>
              <a:rPr lang="id-ID" altLang="en-US" sz="2400" b="1" dirty="0" err="1">
                <a:latin typeface="Times New Roman" panose="02020603050405020304" pitchFamily="18" charset="0"/>
              </a:rPr>
              <a:t>Rebellion</a:t>
            </a:r>
            <a:r>
              <a:rPr lang="id-ID" altLang="en-US" sz="2400" b="1" dirty="0">
                <a:latin typeface="Times New Roman" panose="02020603050405020304" pitchFamily="18" charset="0"/>
              </a:rPr>
              <a:t> (1930-1932).</a:t>
            </a:r>
          </a:p>
          <a:p>
            <a:pPr>
              <a:lnSpc>
                <a:spcPct val="80000"/>
              </a:lnSpc>
            </a:pPr>
            <a:r>
              <a:rPr lang="id-ID" altLang="en-US" sz="2400" b="1" dirty="0">
                <a:latin typeface="Times New Roman" panose="02020603050405020304" pitchFamily="18" charset="0"/>
              </a:rPr>
              <a:t>Para penggerak kemerdekaan </a:t>
            </a:r>
            <a:r>
              <a:rPr lang="id-ID" altLang="en-US" sz="2400" b="1" dirty="0" err="1">
                <a:latin typeface="Times New Roman" panose="02020603050405020304" pitchFamily="18" charset="0"/>
              </a:rPr>
              <a:t>Birma</a:t>
            </a:r>
            <a:r>
              <a:rPr lang="id-ID" altLang="en-US" sz="2400" b="1" dirty="0">
                <a:latin typeface="Times New Roman" panose="02020603050405020304" pitchFamily="18" charset="0"/>
              </a:rPr>
              <a:t> biasanya adalah para aktivis mahasiswa (</a:t>
            </a:r>
            <a:r>
              <a:rPr lang="id-ID" altLang="en-US" sz="2400" b="1" dirty="0" err="1">
                <a:latin typeface="Times New Roman" panose="02020603050405020304" pitchFamily="18" charset="0"/>
              </a:rPr>
              <a:t>Thakin</a:t>
            </a:r>
            <a:r>
              <a:rPr lang="id-ID" altLang="en-US" sz="2400" b="1" dirty="0">
                <a:latin typeface="Times New Roman" panose="02020603050405020304" pitchFamily="18" charset="0"/>
              </a:rPr>
              <a:t>). Salah satu tokoh </a:t>
            </a:r>
            <a:r>
              <a:rPr lang="id-ID" altLang="en-US" sz="2400" b="1" dirty="0" err="1">
                <a:latin typeface="Times New Roman" panose="02020603050405020304" pitchFamily="18" charset="0"/>
              </a:rPr>
              <a:t>Thakin</a:t>
            </a:r>
            <a:r>
              <a:rPr lang="id-ID" altLang="en-US" sz="2400" b="1" dirty="0">
                <a:latin typeface="Times New Roman" panose="02020603050405020304" pitchFamily="18" charset="0"/>
              </a:rPr>
              <a:t> yang terkenal adalah </a:t>
            </a:r>
            <a:r>
              <a:rPr lang="id-ID" altLang="en-US" sz="2400" b="1" i="1" dirty="0">
                <a:latin typeface="Times New Roman" panose="02020603050405020304" pitchFamily="18" charset="0"/>
              </a:rPr>
              <a:t>U Aung San</a:t>
            </a:r>
            <a:r>
              <a:rPr lang="id-ID" altLang="en-US" sz="2400" b="1" dirty="0">
                <a:latin typeface="Times New Roman" panose="02020603050405020304" pitchFamily="18" charset="0"/>
              </a:rPr>
              <a:t> yang mendirikan </a:t>
            </a:r>
            <a:r>
              <a:rPr lang="id-ID" altLang="en-US" sz="2400" b="1" dirty="0" err="1">
                <a:latin typeface="Times New Roman" panose="02020603050405020304" pitchFamily="18" charset="0"/>
              </a:rPr>
              <a:t>Burma</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Independence</a:t>
            </a:r>
            <a:r>
              <a:rPr lang="id-ID" altLang="en-US" sz="2400" b="1" dirty="0">
                <a:latin typeface="Times New Roman" panose="02020603050405020304" pitchFamily="18" charset="0"/>
              </a:rPr>
              <a:t> Army (BIA), yang selanjutnya berubah menjadi Anti-</a:t>
            </a:r>
            <a:r>
              <a:rPr lang="id-ID" altLang="en-US" sz="2400" b="1" dirty="0" err="1">
                <a:latin typeface="Times New Roman" panose="02020603050405020304" pitchFamily="18" charset="0"/>
              </a:rPr>
              <a:t>Fascist</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People</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Freedom</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League</a:t>
            </a:r>
            <a:r>
              <a:rPr lang="id-ID" altLang="en-US" sz="2400" b="1" dirty="0">
                <a:latin typeface="Times New Roman" panose="02020603050405020304" pitchFamily="18" charset="0"/>
              </a:rPr>
              <a:t> (AFPFL).</a:t>
            </a:r>
          </a:p>
          <a:p>
            <a:pPr>
              <a:lnSpc>
                <a:spcPct val="80000"/>
              </a:lnSpc>
            </a:pPr>
            <a:r>
              <a:rPr lang="id-ID" altLang="en-US" sz="2400" b="1" dirty="0">
                <a:latin typeface="Times New Roman" panose="02020603050405020304" pitchFamily="18" charset="0"/>
              </a:rPr>
              <a:t>Kemerdekaan </a:t>
            </a:r>
            <a:r>
              <a:rPr lang="id-ID" altLang="en-US" sz="2400" b="1" dirty="0" err="1">
                <a:latin typeface="Times New Roman" panose="02020603050405020304" pitchFamily="18" charset="0"/>
              </a:rPr>
              <a:t>Burma</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diproklamirkan</a:t>
            </a:r>
            <a:r>
              <a:rPr lang="id-ID" altLang="en-US" sz="2400" b="1" dirty="0">
                <a:latin typeface="Times New Roman" panose="02020603050405020304" pitchFamily="18" charset="0"/>
              </a:rPr>
              <a:t> pada 4 Januari 1948 dengan presiden pertamanya Sao </a:t>
            </a:r>
            <a:r>
              <a:rPr lang="id-ID" altLang="en-US" sz="2400" b="1" dirty="0" err="1">
                <a:latin typeface="Times New Roman" panose="02020603050405020304" pitchFamily="18" charset="0"/>
              </a:rPr>
              <a:t>Shwe</a:t>
            </a:r>
            <a:r>
              <a:rPr lang="id-ID" altLang="en-US" sz="2400" b="1" dirty="0">
                <a:latin typeface="Times New Roman" panose="02020603050405020304" pitchFamily="18" charset="0"/>
              </a:rPr>
              <a:t> </a:t>
            </a:r>
            <a:r>
              <a:rPr lang="id-ID" altLang="en-US" sz="2400" b="1" dirty="0" err="1">
                <a:latin typeface="Times New Roman" panose="02020603050405020304" pitchFamily="18" charset="0"/>
              </a:rPr>
              <a:t>Thaik</a:t>
            </a:r>
            <a:r>
              <a:rPr lang="id-ID" altLang="en-US" sz="2400" b="1" dirty="0">
                <a:latin typeface="Times New Roman" panose="02020603050405020304" pitchFamily="18" charset="0"/>
              </a:rPr>
              <a:t>, dengan perdana menteri </a:t>
            </a:r>
            <a:r>
              <a:rPr lang="id-ID" altLang="en-US" sz="2400" b="1" i="1" dirty="0" err="1">
                <a:latin typeface="Times New Roman" panose="02020603050405020304" pitchFamily="18" charset="0"/>
              </a:rPr>
              <a:t>Thakin</a:t>
            </a:r>
            <a:r>
              <a:rPr lang="id-ID" altLang="en-US" sz="2400" b="1" i="1" dirty="0">
                <a:latin typeface="Times New Roman" panose="02020603050405020304" pitchFamily="18" charset="0"/>
              </a:rPr>
              <a:t> </a:t>
            </a:r>
            <a:r>
              <a:rPr lang="id-ID" altLang="en-US" sz="2400" b="1" i="1" dirty="0" err="1">
                <a:latin typeface="Times New Roman" panose="02020603050405020304" pitchFamily="18" charset="0"/>
              </a:rPr>
              <a:t>Nu</a:t>
            </a:r>
            <a:r>
              <a:rPr lang="id-ID" altLang="en-US" sz="2400" b="1" dirty="0">
                <a:latin typeface="Times New Roman" panose="02020603050405020304" pitchFamily="18" charset="0"/>
              </a:rPr>
              <a:t> (U </a:t>
            </a:r>
            <a:r>
              <a:rPr lang="id-ID" altLang="en-US" sz="2400" b="1" dirty="0" err="1">
                <a:latin typeface="Times New Roman" panose="02020603050405020304" pitchFamily="18" charset="0"/>
              </a:rPr>
              <a:t>Nu</a:t>
            </a:r>
            <a:r>
              <a:rPr lang="id-ID" altLang="en-US" sz="2400" b="1" dirty="0">
                <a:latin typeface="Times New Roman" panose="02020603050405020304" pitchFamily="18" charset="0"/>
              </a:rPr>
              <a:t>).</a:t>
            </a:r>
            <a:endParaRPr lang="en-US" altLang="en-US" sz="2400" b="1"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a:extLst>
              <a:ext uri="{FF2B5EF4-FFF2-40B4-BE49-F238E27FC236}">
                <a16:creationId xmlns:a16="http://schemas.microsoft.com/office/drawing/2014/main" id="{BB1495C5-93F6-4AFB-8A14-AB75A42F6FCC}"/>
              </a:ext>
            </a:extLst>
          </p:cNvPr>
          <p:cNvSpPr>
            <a:spLocks noGrp="1" noChangeArrowheads="1"/>
          </p:cNvSpPr>
          <p:nvPr>
            <p:ph type="title"/>
          </p:nvPr>
        </p:nvSpPr>
        <p:spPr>
          <a:xfrm>
            <a:off x="2495550" y="274638"/>
            <a:ext cx="7715250" cy="1143000"/>
          </a:xfrm>
          <a:ln>
            <a:solidFill>
              <a:srgbClr val="006600"/>
            </a:solidFill>
            <a:miter lim="800000"/>
            <a:headEnd/>
            <a:tailEnd/>
          </a:ln>
        </p:spPr>
        <p:txBody>
          <a:bodyPr/>
          <a:lstStyle/>
          <a:p>
            <a:pPr marL="838200" indent="-838200" algn="r"/>
            <a:r>
              <a:rPr lang="id-ID" altLang="en-US" sz="3200">
                <a:solidFill>
                  <a:srgbClr val="CC3300"/>
                </a:solidFill>
                <a:latin typeface="Broadway BT" pitchFamily="82" charset="0"/>
              </a:rPr>
              <a:t>Ekonomi dan Politik Indonesia Pasca Perang Dunia II</a:t>
            </a:r>
            <a:endParaRPr lang="en-US" altLang="en-US" sz="3200">
              <a:solidFill>
                <a:srgbClr val="CC3300"/>
              </a:solidFill>
              <a:latin typeface="Broadway BT" pitchFamily="82" charset="0"/>
            </a:endParaRPr>
          </a:p>
        </p:txBody>
      </p:sp>
      <p:sp>
        <p:nvSpPr>
          <p:cNvPr id="15364" name="Rectangle 3">
            <a:extLst>
              <a:ext uri="{FF2B5EF4-FFF2-40B4-BE49-F238E27FC236}">
                <a16:creationId xmlns:a16="http://schemas.microsoft.com/office/drawing/2014/main" id="{E5A5C17B-FB47-4304-B710-E39221A6A0F3}"/>
              </a:ext>
            </a:extLst>
          </p:cNvPr>
          <p:cNvSpPr>
            <a:spLocks noGrp="1" noChangeArrowheads="1"/>
          </p:cNvSpPr>
          <p:nvPr>
            <p:ph idx="1"/>
          </p:nvPr>
        </p:nvSpPr>
        <p:spPr bwMode="auto">
          <a:xfrm>
            <a:off x="1981201" y="1916113"/>
            <a:ext cx="8435975" cy="4608512"/>
          </a:xfrm>
        </p:spPr>
        <p:txBody>
          <a:bodyPr wrap="square" numCol="1" anchor="t" anchorCtr="0" compatLnSpc="1">
            <a:prstTxWarp prst="textNoShape">
              <a:avLst/>
            </a:prstTxWarp>
          </a:bodyPr>
          <a:lstStyle/>
          <a:p>
            <a:pPr marL="609600" indent="-609600">
              <a:buClr>
                <a:srgbClr val="990099"/>
              </a:buClr>
              <a:buFont typeface="Wingdings" panose="05000000000000000000" pitchFamily="2" charset="2"/>
              <a:buChar char="Ø"/>
            </a:pPr>
            <a:r>
              <a:rPr lang="id-ID" altLang="en-US">
                <a:solidFill>
                  <a:srgbClr val="336600"/>
                </a:solidFill>
                <a:latin typeface="Times New Roman" panose="02020603050405020304" pitchFamily="18" charset="0"/>
              </a:rPr>
              <a:t>Sebagai salah satu negara yang baru merdeka, Indonesia dihadapkan pada kondisi internal ekonomi yang hancur akibat perang.</a:t>
            </a:r>
          </a:p>
          <a:p>
            <a:pPr marL="609600" indent="-609600">
              <a:buClr>
                <a:srgbClr val="990099"/>
              </a:buClr>
              <a:buFont typeface="Wingdings" panose="05000000000000000000" pitchFamily="2" charset="2"/>
              <a:buChar char="Ø"/>
            </a:pPr>
            <a:r>
              <a:rPr lang="id-ID" altLang="en-US">
                <a:solidFill>
                  <a:srgbClr val="336600"/>
                </a:solidFill>
                <a:latin typeface="Times New Roman" panose="02020603050405020304" pitchFamily="18" charset="0"/>
              </a:rPr>
              <a:t>Dalam hal ekonomi, pemerintah RI melakukan 3 penguatan penting, yaitu:</a:t>
            </a:r>
          </a:p>
          <a:p>
            <a:pPr marL="609600" indent="-609600">
              <a:buClr>
                <a:srgbClr val="990099"/>
              </a:buClr>
              <a:buNone/>
            </a:pPr>
            <a:endParaRPr lang="id-ID" altLang="en-US" sz="1200">
              <a:solidFill>
                <a:srgbClr val="336600"/>
              </a:solidFill>
              <a:latin typeface="Times New Roman" panose="02020603050405020304" pitchFamily="18" charset="0"/>
            </a:endParaRPr>
          </a:p>
          <a:p>
            <a:pPr marL="990600" lvl="1" indent="-533400">
              <a:buFontTx/>
              <a:buAutoNum type="alphaLcPeriod"/>
            </a:pPr>
            <a:r>
              <a:rPr lang="id-ID" altLang="en-US" b="1" i="1"/>
              <a:t>Pembentukan Bank Nasional Indonesia</a:t>
            </a:r>
          </a:p>
          <a:p>
            <a:pPr marL="990600" lvl="1" indent="-533400">
              <a:buFontTx/>
              <a:buAutoNum type="alphaLcPeriod"/>
            </a:pPr>
            <a:r>
              <a:rPr lang="id-ID" altLang="en-US" b="1" i="1"/>
              <a:t>Mengeluarkan Oeang Repoeblik Indonesia </a:t>
            </a:r>
            <a:r>
              <a:rPr lang="id-ID" altLang="en-US" b="1" i="1">
                <a:solidFill>
                  <a:srgbClr val="CC3300"/>
                </a:solidFill>
              </a:rPr>
              <a:t>(ORI).</a:t>
            </a:r>
          </a:p>
          <a:p>
            <a:pPr marL="990600" lvl="1" indent="-533400">
              <a:buFontTx/>
              <a:buAutoNum type="alphaLcPeriod"/>
            </a:pPr>
            <a:r>
              <a:rPr lang="id-ID" altLang="en-US" b="1" i="1"/>
              <a:t>Menasionalisasi </a:t>
            </a:r>
            <a:r>
              <a:rPr lang="id-ID" altLang="en-US" b="1" i="1">
                <a:solidFill>
                  <a:srgbClr val="CC3300"/>
                </a:solidFill>
              </a:rPr>
              <a:t>de Javasche Bank</a:t>
            </a:r>
            <a:r>
              <a:rPr lang="id-ID" altLang="en-US" b="1" i="1"/>
              <a:t> menjadi </a:t>
            </a:r>
            <a:r>
              <a:rPr lang="id-ID" altLang="en-US" b="1" i="1">
                <a:solidFill>
                  <a:srgbClr val="CC3300"/>
                </a:solidFill>
              </a:rPr>
              <a:t>Bank Indonesia</a:t>
            </a:r>
            <a:r>
              <a:rPr lang="id-ID" altLang="en-US" b="1" i="1"/>
              <a:t> (BI) sebagai bank sentral dan bank sirkulasi</a:t>
            </a:r>
            <a:r>
              <a:rPr lang="id-ID" altLang="en-US" i="1"/>
              <a:t>.</a:t>
            </a:r>
            <a:endParaRPr lang="en-US" altLang="en-US" i="1"/>
          </a:p>
        </p:txBody>
      </p:sp>
      <p:sp>
        <p:nvSpPr>
          <p:cNvPr id="15365" name="WordArt 4">
            <a:extLst>
              <a:ext uri="{FF2B5EF4-FFF2-40B4-BE49-F238E27FC236}">
                <a16:creationId xmlns:a16="http://schemas.microsoft.com/office/drawing/2014/main" id="{55D06F2F-E0C1-49F5-8F9A-B04207398529}"/>
              </a:ext>
            </a:extLst>
          </p:cNvPr>
          <p:cNvSpPr>
            <a:spLocks noChangeArrowheads="1" noChangeShapeType="1" noTextEdit="1"/>
          </p:cNvSpPr>
          <p:nvPr/>
        </p:nvSpPr>
        <p:spPr bwMode="auto">
          <a:xfrm>
            <a:off x="1992313" y="234157"/>
            <a:ext cx="503237" cy="1223962"/>
          </a:xfrm>
          <a:prstGeom prst="rect">
            <a:avLst/>
          </a:prstGeom>
        </p:spPr>
        <p:txBody>
          <a:bodyPr wrap="none" fromWordArt="1">
            <a:prstTxWarp prst="textPlain">
              <a:avLst>
                <a:gd name="adj" fmla="val 50000"/>
              </a:avLst>
            </a:prstTxWarp>
          </a:bodyPr>
          <a:lstStyle/>
          <a:p>
            <a:pPr algn="ctr"/>
            <a:r>
              <a:rPr lang="en-ID" sz="3600" b="1" kern="10" dirty="0">
                <a:ln w="19050">
                  <a:solidFill>
                    <a:srgbClr val="99CCFF"/>
                  </a:solidFill>
                  <a:round/>
                  <a:headEnd/>
                  <a:tailEnd/>
                </a:ln>
                <a:solidFill>
                  <a:srgbClr val="0066CC"/>
                </a:solidFill>
                <a:effectLst>
                  <a:outerShdw dist="35921" dir="2700000" algn="ctr" rotWithShape="0">
                    <a:srgbClr val="990000"/>
                  </a:outerShdw>
                </a:effectLst>
                <a:latin typeface="La Bamba LET"/>
              </a:rPr>
              <a:t>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3986FEA-CB69-411B-AB92-5496F9083508}"/>
              </a:ext>
            </a:extLst>
          </p:cNvPr>
          <p:cNvSpPr>
            <a:spLocks noGrp="1" noChangeArrowheads="1"/>
          </p:cNvSpPr>
          <p:nvPr>
            <p:ph type="title"/>
          </p:nvPr>
        </p:nvSpPr>
        <p:spPr>
          <a:xfrm>
            <a:off x="2495550" y="274638"/>
            <a:ext cx="7715250" cy="1066800"/>
          </a:xfrm>
          <a:ln>
            <a:solidFill>
              <a:srgbClr val="006600"/>
            </a:solidFill>
            <a:miter lim="800000"/>
            <a:headEnd/>
            <a:tailEnd/>
          </a:ln>
        </p:spPr>
        <p:txBody>
          <a:bodyPr/>
          <a:lstStyle/>
          <a:p>
            <a:pPr algn="r"/>
            <a:r>
              <a:rPr lang="id-ID" altLang="en-US" sz="3200">
                <a:solidFill>
                  <a:srgbClr val="CC3300"/>
                </a:solidFill>
                <a:latin typeface="Broadway BT" pitchFamily="82" charset="0"/>
              </a:rPr>
              <a:t>Ekonomi dan Politik Indonesia Pasca Perang Dunia II</a:t>
            </a:r>
            <a:endParaRPr lang="en-US" altLang="en-US" sz="3200">
              <a:solidFill>
                <a:srgbClr val="CC3300"/>
              </a:solidFill>
              <a:latin typeface="Broadway BT" pitchFamily="82" charset="0"/>
            </a:endParaRPr>
          </a:p>
        </p:txBody>
      </p:sp>
      <p:sp>
        <p:nvSpPr>
          <p:cNvPr id="15363" name="Rectangle 3">
            <a:extLst>
              <a:ext uri="{FF2B5EF4-FFF2-40B4-BE49-F238E27FC236}">
                <a16:creationId xmlns:a16="http://schemas.microsoft.com/office/drawing/2014/main" id="{8BC75651-E3FC-4073-940D-A22719E3BEE1}"/>
              </a:ext>
            </a:extLst>
          </p:cNvPr>
          <p:cNvSpPr>
            <a:spLocks noGrp="1" noChangeArrowheads="1"/>
          </p:cNvSpPr>
          <p:nvPr>
            <p:ph idx="1"/>
          </p:nvPr>
        </p:nvSpPr>
        <p:spPr>
          <a:xfrm>
            <a:off x="1774826" y="1600200"/>
            <a:ext cx="8569325" cy="4997450"/>
          </a:xfrm>
        </p:spPr>
        <p:txBody>
          <a:bodyPr>
            <a:normAutofit lnSpcReduction="10000"/>
          </a:bodyPr>
          <a:lstStyle/>
          <a:p>
            <a:pPr>
              <a:lnSpc>
                <a:spcPct val="80000"/>
              </a:lnSpc>
              <a:buClr>
                <a:srgbClr val="990033"/>
              </a:buClr>
              <a:buFont typeface="Wingdings" panose="05000000000000000000" pitchFamily="2" charset="2"/>
              <a:buChar char="Ø"/>
              <a:defRPr/>
            </a:pPr>
            <a:r>
              <a:rPr lang="id-ID" altLang="en-US" sz="3000" b="1">
                <a:solidFill>
                  <a:srgbClr val="006600"/>
                </a:solidFill>
                <a:latin typeface="Times New Roman" panose="02020603050405020304" pitchFamily="18" charset="0"/>
              </a:rPr>
              <a:t>Setelah proklamasi kemerdekaan, Pemerintah RI mulai mengeluarkan berbagai kebijakan serta berbagai diplomasi internasional dalam memperoleh sokongan dan dukungan dari berbagai negara.</a:t>
            </a:r>
          </a:p>
          <a:p>
            <a:pPr>
              <a:lnSpc>
                <a:spcPct val="80000"/>
              </a:lnSpc>
              <a:buClr>
                <a:srgbClr val="990033"/>
              </a:buClr>
              <a:buFont typeface="Wingdings" panose="05000000000000000000" pitchFamily="2" charset="2"/>
              <a:buChar char="Ø"/>
              <a:defRPr/>
            </a:pPr>
            <a:r>
              <a:rPr lang="id-ID" altLang="en-US" sz="3000" b="1">
                <a:solidFill>
                  <a:srgbClr val="006600"/>
                </a:solidFill>
                <a:latin typeface="Times New Roman" panose="02020603050405020304" pitchFamily="18" charset="0"/>
              </a:rPr>
              <a:t>Dukungan ekonomi tidak berupa pinjaman hutang, melainkan kesediaan negara luar untuk menjadi mitra dagang.</a:t>
            </a:r>
          </a:p>
          <a:p>
            <a:pPr>
              <a:lnSpc>
                <a:spcPct val="80000"/>
              </a:lnSpc>
              <a:buClr>
                <a:srgbClr val="990033"/>
              </a:buClr>
              <a:buFont typeface="Wingdings" panose="05000000000000000000" pitchFamily="2" charset="2"/>
              <a:buChar char="Ø"/>
              <a:defRPr/>
            </a:pPr>
            <a:r>
              <a:rPr lang="id-ID" altLang="en-US" sz="3000" b="1">
                <a:solidFill>
                  <a:srgbClr val="006600"/>
                </a:solidFill>
                <a:latin typeface="Times New Roman" panose="02020603050405020304" pitchFamily="18" charset="0"/>
              </a:rPr>
              <a:t>Salah satu keberhasilan Presiden Soekarno yang turut didukung oleh Amerika Serikat adalah dengan membuka </a:t>
            </a:r>
            <a:r>
              <a:rPr lang="id-ID" altLang="en-US" sz="3000" b="1" u="sng">
                <a:solidFill>
                  <a:srgbClr val="006600"/>
                </a:solidFill>
                <a:latin typeface="Times New Roman" panose="02020603050405020304" pitchFamily="18" charset="0"/>
              </a:rPr>
              <a:t>blokade laut</a:t>
            </a:r>
            <a:r>
              <a:rPr lang="id-ID" altLang="en-US" sz="3000" b="1">
                <a:solidFill>
                  <a:srgbClr val="006600"/>
                </a:solidFill>
                <a:latin typeface="Times New Roman" panose="02020603050405020304" pitchFamily="18" charset="0"/>
              </a:rPr>
              <a:t> Belanda untuk memperlancar hubungan perdagangan dengan negara lain.</a:t>
            </a:r>
            <a:endParaRPr lang="en-US" altLang="en-US" sz="3000" b="1">
              <a:solidFill>
                <a:srgbClr val="006600"/>
              </a:solidFill>
              <a:latin typeface="Times New Roman" panose="02020603050405020304" pitchFamily="18" charset="0"/>
            </a:endParaRPr>
          </a:p>
        </p:txBody>
      </p:sp>
      <p:sp>
        <p:nvSpPr>
          <p:cNvPr id="16388" name="WordArt 4">
            <a:extLst>
              <a:ext uri="{FF2B5EF4-FFF2-40B4-BE49-F238E27FC236}">
                <a16:creationId xmlns:a16="http://schemas.microsoft.com/office/drawing/2014/main" id="{5EE1A96F-7FE1-4093-8DAD-7975FEA3F06E}"/>
              </a:ext>
            </a:extLst>
          </p:cNvPr>
          <p:cNvSpPr>
            <a:spLocks noChangeArrowheads="1" noChangeShapeType="1" noTextEdit="1"/>
          </p:cNvSpPr>
          <p:nvPr/>
        </p:nvSpPr>
        <p:spPr bwMode="auto">
          <a:xfrm>
            <a:off x="1550504" y="188913"/>
            <a:ext cx="861391" cy="1152525"/>
          </a:xfrm>
          <a:prstGeom prst="rect">
            <a:avLst/>
          </a:prstGeom>
        </p:spPr>
        <p:txBody>
          <a:bodyPr wrap="none" fromWordArt="1">
            <a:prstTxWarp prst="textPlain">
              <a:avLst>
                <a:gd name="adj" fmla="val 50000"/>
              </a:avLst>
            </a:prstTxWarp>
          </a:bodyPr>
          <a:lstStyle/>
          <a:p>
            <a:pPr algn="ctr"/>
            <a:r>
              <a:rPr lang="en-ID" sz="3600" b="1" kern="10" dirty="0">
                <a:ln w="19050">
                  <a:solidFill>
                    <a:srgbClr val="99CCFF"/>
                  </a:solidFill>
                  <a:round/>
                  <a:headEnd/>
                  <a:tailEnd/>
                </a:ln>
                <a:solidFill>
                  <a:srgbClr val="0066CC"/>
                </a:solidFill>
                <a:effectLst>
                  <a:outerShdw dist="35921" dir="2700000" algn="ctr" rotWithShape="0">
                    <a:srgbClr val="990000"/>
                  </a:outerShdw>
                </a:effectLst>
                <a:latin typeface="John Handy LET"/>
              </a:rPr>
              <a:t>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6E3FAE70-EE93-4C8E-89B1-CF50F382D20A}"/>
              </a:ext>
            </a:extLst>
          </p:cNvPr>
          <p:cNvSpPr>
            <a:spLocks noGrp="1" noChangeArrowheads="1"/>
          </p:cNvSpPr>
          <p:nvPr>
            <p:ph type="title"/>
          </p:nvPr>
        </p:nvSpPr>
        <p:spPr>
          <a:xfrm>
            <a:off x="2495550" y="333376"/>
            <a:ext cx="7797800" cy="993775"/>
          </a:xfrm>
          <a:ln>
            <a:solidFill>
              <a:srgbClr val="006600"/>
            </a:solidFill>
            <a:miter lim="800000"/>
            <a:headEnd/>
            <a:tailEnd/>
          </a:ln>
        </p:spPr>
        <p:txBody>
          <a:bodyPr/>
          <a:lstStyle/>
          <a:p>
            <a:pPr algn="r"/>
            <a:r>
              <a:rPr lang="id-ID" altLang="en-US" sz="3200">
                <a:solidFill>
                  <a:srgbClr val="CC3300"/>
                </a:solidFill>
                <a:latin typeface="Broadway BT" pitchFamily="82" charset="0"/>
              </a:rPr>
              <a:t>Ekonomi dan Politik Indonesia Pasca Perang Dunia II</a:t>
            </a:r>
            <a:endParaRPr lang="en-US" altLang="en-US" sz="3200">
              <a:solidFill>
                <a:srgbClr val="CC3300"/>
              </a:solidFill>
              <a:latin typeface="Broadway BT" pitchFamily="82" charset="0"/>
            </a:endParaRPr>
          </a:p>
        </p:txBody>
      </p:sp>
      <p:sp>
        <p:nvSpPr>
          <p:cNvPr id="17411" name="Rectangle 3">
            <a:extLst>
              <a:ext uri="{FF2B5EF4-FFF2-40B4-BE49-F238E27FC236}">
                <a16:creationId xmlns:a16="http://schemas.microsoft.com/office/drawing/2014/main" id="{64EB243A-DA6A-4C3A-9DBB-509107AE2409}"/>
              </a:ext>
            </a:extLst>
          </p:cNvPr>
          <p:cNvSpPr>
            <a:spLocks noGrp="1" noChangeArrowheads="1"/>
          </p:cNvSpPr>
          <p:nvPr>
            <p:ph idx="1"/>
          </p:nvPr>
        </p:nvSpPr>
        <p:spPr bwMode="auto">
          <a:xfrm>
            <a:off x="1981200" y="1700213"/>
            <a:ext cx="8229600" cy="4824412"/>
          </a:xfrm>
        </p:spPr>
        <p:txBody>
          <a:bodyPr wrap="square" numCol="1" anchor="t" anchorCtr="0" compatLnSpc="1">
            <a:prstTxWarp prst="textNoShape">
              <a:avLst/>
            </a:prstTxWarp>
          </a:bodyPr>
          <a:lstStyle/>
          <a:p>
            <a:r>
              <a:rPr lang="id-ID" altLang="en-US" sz="2700" b="1" dirty="0">
                <a:latin typeface="Times New Roman" panose="02020603050405020304" pitchFamily="18" charset="0"/>
              </a:rPr>
              <a:t>1950, IBRD bersama dengan Amerika Serikat, Australia, Inggris, dan Selandia Baru menggagas </a:t>
            </a:r>
            <a:r>
              <a:rPr lang="id-ID" altLang="en-US" sz="2700" b="1" dirty="0" err="1">
                <a:latin typeface="Times New Roman" panose="02020603050405020304" pitchFamily="18" charset="0"/>
              </a:rPr>
              <a:t>Colombo</a:t>
            </a:r>
            <a:r>
              <a:rPr lang="id-ID" altLang="en-US" sz="2700" b="1" dirty="0">
                <a:latin typeface="Times New Roman" panose="02020603050405020304" pitchFamily="18" charset="0"/>
              </a:rPr>
              <a:t> Plan.</a:t>
            </a:r>
          </a:p>
          <a:p>
            <a:r>
              <a:rPr lang="id-ID" altLang="en-US" sz="2700" b="1" dirty="0">
                <a:latin typeface="Times New Roman" panose="02020603050405020304" pitchFamily="18" charset="0"/>
              </a:rPr>
              <a:t>5 Januari 1952, Amerika Serikat memberi bantuan </a:t>
            </a:r>
            <a:r>
              <a:rPr lang="id-ID" altLang="en-US" sz="2700" b="1" dirty="0" err="1">
                <a:latin typeface="Times New Roman" panose="02020603050405020304" pitchFamily="18" charset="0"/>
              </a:rPr>
              <a:t>Mutual</a:t>
            </a:r>
            <a:r>
              <a:rPr lang="id-ID" altLang="en-US" sz="2700" b="1" dirty="0">
                <a:latin typeface="Times New Roman" panose="02020603050405020304" pitchFamily="18" charset="0"/>
              </a:rPr>
              <a:t> </a:t>
            </a:r>
            <a:r>
              <a:rPr lang="id-ID" altLang="en-US" sz="2700" b="1" dirty="0" err="1">
                <a:latin typeface="Times New Roman" panose="02020603050405020304" pitchFamily="18" charset="0"/>
              </a:rPr>
              <a:t>Security</a:t>
            </a:r>
            <a:r>
              <a:rPr lang="id-ID" altLang="en-US" sz="2700" b="1" dirty="0">
                <a:latin typeface="Times New Roman" panose="02020603050405020304" pitchFamily="18" charset="0"/>
              </a:rPr>
              <a:t> </a:t>
            </a:r>
            <a:r>
              <a:rPr lang="id-ID" altLang="en-US" sz="2700" b="1" dirty="0" err="1">
                <a:latin typeface="Times New Roman" panose="02020603050405020304" pitchFamily="18" charset="0"/>
              </a:rPr>
              <a:t>Act</a:t>
            </a:r>
            <a:r>
              <a:rPr lang="id-ID" altLang="en-US" sz="2700" b="1" dirty="0">
                <a:latin typeface="Times New Roman" panose="02020603050405020304" pitchFamily="18" charset="0"/>
              </a:rPr>
              <a:t> (MSA) yang ditandatangani oleh H. </a:t>
            </a:r>
            <a:r>
              <a:rPr lang="id-ID" altLang="en-US" sz="2700" b="1" dirty="0" err="1">
                <a:latin typeface="Times New Roman" panose="02020603050405020304" pitchFamily="18" charset="0"/>
              </a:rPr>
              <a:t>Merle</a:t>
            </a:r>
            <a:r>
              <a:rPr lang="id-ID" altLang="en-US" sz="2700" b="1" dirty="0">
                <a:latin typeface="Times New Roman" panose="02020603050405020304" pitchFamily="18" charset="0"/>
              </a:rPr>
              <a:t> </a:t>
            </a:r>
            <a:r>
              <a:rPr lang="id-ID" altLang="en-US" sz="2700" b="1" dirty="0" err="1">
                <a:latin typeface="Times New Roman" panose="02020603050405020304" pitchFamily="18" charset="0"/>
              </a:rPr>
              <a:t>Cochran</a:t>
            </a:r>
            <a:r>
              <a:rPr lang="id-ID" altLang="en-US" sz="2700" b="1" dirty="0">
                <a:latin typeface="Times New Roman" panose="02020603050405020304" pitchFamily="18" charset="0"/>
              </a:rPr>
              <a:t> dan menlu Mr. Ahmad </a:t>
            </a:r>
            <a:r>
              <a:rPr lang="id-ID" altLang="en-US" sz="2700" b="1" dirty="0" err="1">
                <a:latin typeface="Times New Roman" panose="02020603050405020304" pitchFamily="18" charset="0"/>
              </a:rPr>
              <a:t>Subardjo</a:t>
            </a:r>
            <a:r>
              <a:rPr lang="id-ID" altLang="en-US" sz="2700" b="1" dirty="0">
                <a:latin typeface="Times New Roman" panose="02020603050405020304" pitchFamily="18" charset="0"/>
              </a:rPr>
              <a:t>. Perjanjian ini sebenarnya melanggar prinsip politik luar negeri bebas aktif.</a:t>
            </a:r>
          </a:p>
          <a:p>
            <a:r>
              <a:rPr lang="id-ID" altLang="en-US" sz="2700" b="1" dirty="0">
                <a:latin typeface="Times New Roman" panose="02020603050405020304" pitchFamily="18" charset="0"/>
              </a:rPr>
              <a:t>30 Mei 1958, Amerika Serikat atas nama </a:t>
            </a:r>
            <a:r>
              <a:rPr lang="id-ID" altLang="en-US" sz="2700" b="1" dirty="0" err="1">
                <a:latin typeface="Times New Roman" panose="02020603050405020304" pitchFamily="18" charset="0"/>
              </a:rPr>
              <a:t>Colombo</a:t>
            </a:r>
            <a:r>
              <a:rPr lang="id-ID" altLang="en-US" sz="2700" b="1" dirty="0">
                <a:latin typeface="Times New Roman" panose="02020603050405020304" pitchFamily="18" charset="0"/>
              </a:rPr>
              <a:t> Plan memberi dana sebesar US$ 6,3 juta kepada Indonesia khusus untuk membangun jaringan listrik bertenaga diesel di kota-kota.</a:t>
            </a:r>
            <a:endParaRPr lang="en-US" altLang="en-US" sz="2700" b="1" dirty="0">
              <a:latin typeface="Times New Roman" panose="02020603050405020304" pitchFamily="18" charset="0"/>
            </a:endParaRPr>
          </a:p>
        </p:txBody>
      </p:sp>
      <p:sp>
        <p:nvSpPr>
          <p:cNvPr id="17412" name="WordArt 6">
            <a:extLst>
              <a:ext uri="{FF2B5EF4-FFF2-40B4-BE49-F238E27FC236}">
                <a16:creationId xmlns:a16="http://schemas.microsoft.com/office/drawing/2014/main" id="{43F5824A-DA62-4C67-882D-7AD58753D843}"/>
              </a:ext>
            </a:extLst>
          </p:cNvPr>
          <p:cNvSpPr>
            <a:spLocks noChangeArrowheads="1" noChangeShapeType="1" noTextEdit="1"/>
          </p:cNvSpPr>
          <p:nvPr/>
        </p:nvSpPr>
        <p:spPr bwMode="auto">
          <a:xfrm>
            <a:off x="1621631" y="174626"/>
            <a:ext cx="719137" cy="1152525"/>
          </a:xfrm>
          <a:prstGeom prst="rect">
            <a:avLst/>
          </a:prstGeom>
        </p:spPr>
        <p:txBody>
          <a:bodyPr wrap="none" fromWordArt="1">
            <a:prstTxWarp prst="textPlain">
              <a:avLst>
                <a:gd name="adj" fmla="val 50000"/>
              </a:avLst>
            </a:prstTxWarp>
          </a:bodyPr>
          <a:lstStyle/>
          <a:p>
            <a:pPr algn="ctr"/>
            <a:r>
              <a:rPr lang="en-ID" sz="3600" b="1" kern="10" dirty="0">
                <a:ln w="19050">
                  <a:solidFill>
                    <a:srgbClr val="99CCFF"/>
                  </a:solidFill>
                  <a:round/>
                  <a:headEnd/>
                  <a:tailEnd/>
                </a:ln>
                <a:solidFill>
                  <a:srgbClr val="0066CC"/>
                </a:solidFill>
                <a:effectLst>
                  <a:outerShdw dist="35921" dir="2700000" algn="ctr" rotWithShape="0">
                    <a:srgbClr val="990000"/>
                  </a:outerShdw>
                </a:effectLst>
                <a:latin typeface="Jokerman LET"/>
              </a:rPr>
              <a:t>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a:extLst>
              <a:ext uri="{FF2B5EF4-FFF2-40B4-BE49-F238E27FC236}">
                <a16:creationId xmlns:a16="http://schemas.microsoft.com/office/drawing/2014/main" id="{1C791636-C092-404A-91CC-1DE506A9AB92}"/>
              </a:ext>
            </a:extLst>
          </p:cNvPr>
          <p:cNvSpPr>
            <a:spLocks noGrp="1" noChangeArrowheads="1"/>
          </p:cNvSpPr>
          <p:nvPr>
            <p:ph type="title"/>
          </p:nvPr>
        </p:nvSpPr>
        <p:spPr>
          <a:xfrm>
            <a:off x="2424114" y="274638"/>
            <a:ext cx="7786687" cy="1066800"/>
          </a:xfrm>
          <a:ln>
            <a:solidFill>
              <a:srgbClr val="006600"/>
            </a:solidFill>
            <a:miter lim="800000"/>
            <a:headEnd/>
            <a:tailEnd/>
          </a:ln>
        </p:spPr>
        <p:txBody>
          <a:bodyPr/>
          <a:lstStyle/>
          <a:p>
            <a:pPr algn="r"/>
            <a:r>
              <a:rPr lang="id-ID" altLang="en-US" sz="3200">
                <a:solidFill>
                  <a:srgbClr val="CC3300"/>
                </a:solidFill>
                <a:latin typeface="Broadway BT" pitchFamily="82" charset="0"/>
              </a:rPr>
              <a:t>Ekonomi dan Politik Indonesia Pasca Perang Dunia II</a:t>
            </a:r>
            <a:endParaRPr lang="en-US" altLang="en-US" sz="3200">
              <a:solidFill>
                <a:srgbClr val="CC3300"/>
              </a:solidFill>
              <a:latin typeface="Broadway BT" pitchFamily="82" charset="0"/>
            </a:endParaRPr>
          </a:p>
        </p:txBody>
      </p:sp>
      <p:sp>
        <p:nvSpPr>
          <p:cNvPr id="18437" name="Rectangle 3">
            <a:extLst>
              <a:ext uri="{FF2B5EF4-FFF2-40B4-BE49-F238E27FC236}">
                <a16:creationId xmlns:a16="http://schemas.microsoft.com/office/drawing/2014/main" id="{ADDFE242-765D-4EB2-8E85-3B4DED70CECD}"/>
              </a:ext>
            </a:extLst>
          </p:cNvPr>
          <p:cNvSpPr>
            <a:spLocks noGrp="1" noChangeArrowheads="1"/>
          </p:cNvSpPr>
          <p:nvPr>
            <p:ph idx="1"/>
          </p:nvPr>
        </p:nvSpPr>
        <p:spPr bwMode="auto">
          <a:xfrm>
            <a:off x="1774825" y="1773239"/>
            <a:ext cx="8642350" cy="4751387"/>
          </a:xfrm>
        </p:spPr>
        <p:txBody>
          <a:bodyPr wrap="square" numCol="1" anchor="t" anchorCtr="0" compatLnSpc="1">
            <a:prstTxWarp prst="textNoShape">
              <a:avLst/>
            </a:prstTxWarp>
          </a:bodyPr>
          <a:lstStyle/>
          <a:p>
            <a:pPr marL="609600" indent="-609600">
              <a:buNone/>
            </a:pPr>
            <a:r>
              <a:rPr lang="id-ID" altLang="en-US" sz="2400" dirty="0">
                <a:solidFill>
                  <a:srgbClr val="336600"/>
                </a:solidFill>
              </a:rPr>
              <a:t>       </a:t>
            </a:r>
            <a:r>
              <a:rPr lang="id-ID" altLang="en-US" b="1" dirty="0">
                <a:solidFill>
                  <a:srgbClr val="336600"/>
                </a:solidFill>
              </a:rPr>
              <a:t>Ada dua hal yang dapat digarisbawahi dalam hal hubungan antara perkembangan ekonomi dan politik internasional dan perkembangan yang terjadi di Indonesia, yaitu:</a:t>
            </a:r>
          </a:p>
          <a:p>
            <a:pPr marL="609600" indent="-609600">
              <a:buNone/>
            </a:pPr>
            <a:endParaRPr lang="id-ID" altLang="en-US" sz="1200" b="1" dirty="0">
              <a:solidFill>
                <a:srgbClr val="336600"/>
              </a:solidFill>
            </a:endParaRPr>
          </a:p>
          <a:p>
            <a:pPr marL="609600" indent="-609600">
              <a:buClr>
                <a:srgbClr val="990099"/>
              </a:buClr>
              <a:buFontTx/>
              <a:buAutoNum type="arabicPeriod"/>
            </a:pPr>
            <a:r>
              <a:rPr lang="id-ID" altLang="en-US" sz="2500" b="1" i="1" dirty="0">
                <a:solidFill>
                  <a:srgbClr val="666633"/>
                </a:solidFill>
              </a:rPr>
              <a:t>Posisi Amerika Serikat yang mulai menguat dan cukup dominan dalam tatanan ekonomi global.</a:t>
            </a:r>
          </a:p>
          <a:p>
            <a:pPr marL="609600" indent="-609600">
              <a:buClr>
                <a:srgbClr val="990099"/>
              </a:buClr>
              <a:buFontTx/>
              <a:buAutoNum type="arabicPeriod"/>
            </a:pPr>
            <a:r>
              <a:rPr lang="id-ID" altLang="en-US" sz="2500" b="1" i="1" dirty="0">
                <a:solidFill>
                  <a:srgbClr val="666633"/>
                </a:solidFill>
              </a:rPr>
              <a:t>Posisi Indonesia yang dipimpin oleh Presiden Soekarno sangat anti dengan segala hal yang berasal dari Barat, baik ideologi, ekonomi, maupun sosial-budaya. Terlebih lagi politik yang dianut oleh Indonesia adalah </a:t>
            </a:r>
            <a:r>
              <a:rPr lang="id-ID" altLang="en-US" sz="2500" b="1" i="1" dirty="0">
                <a:solidFill>
                  <a:srgbClr val="990033"/>
                </a:solidFill>
              </a:rPr>
              <a:t>politik bebas-aktif</a:t>
            </a:r>
            <a:r>
              <a:rPr lang="id-ID" altLang="en-US" sz="2500" b="1" i="1" dirty="0">
                <a:solidFill>
                  <a:srgbClr val="666633"/>
                </a:solidFill>
              </a:rPr>
              <a:t>.</a:t>
            </a:r>
            <a:endParaRPr lang="en-US" altLang="en-US" sz="2500" b="1" i="1" dirty="0">
              <a:solidFill>
                <a:srgbClr val="666633"/>
              </a:solidFill>
            </a:endParaRPr>
          </a:p>
        </p:txBody>
      </p:sp>
      <p:sp>
        <p:nvSpPr>
          <p:cNvPr id="18438" name="WordArt 4">
            <a:extLst>
              <a:ext uri="{FF2B5EF4-FFF2-40B4-BE49-F238E27FC236}">
                <a16:creationId xmlns:a16="http://schemas.microsoft.com/office/drawing/2014/main" id="{900621C6-336C-48AD-80F7-002B1D7E9FD6}"/>
              </a:ext>
            </a:extLst>
          </p:cNvPr>
          <p:cNvSpPr>
            <a:spLocks noChangeArrowheads="1" noChangeShapeType="1" noTextEdit="1"/>
          </p:cNvSpPr>
          <p:nvPr/>
        </p:nvSpPr>
        <p:spPr bwMode="auto">
          <a:xfrm>
            <a:off x="1585117" y="115888"/>
            <a:ext cx="792163" cy="1296988"/>
          </a:xfrm>
          <a:prstGeom prst="rect">
            <a:avLst/>
          </a:prstGeom>
        </p:spPr>
        <p:txBody>
          <a:bodyPr wrap="none" fromWordArt="1">
            <a:prstTxWarp prst="textPlain">
              <a:avLst>
                <a:gd name="adj" fmla="val 50000"/>
              </a:avLst>
            </a:prstTxWarp>
          </a:bodyPr>
          <a:lstStyle/>
          <a:p>
            <a:pPr algn="ctr"/>
            <a:r>
              <a:rPr lang="en-ID" sz="3600" b="1" kern="10" dirty="0">
                <a:ln w="19050">
                  <a:solidFill>
                    <a:srgbClr val="99CCFF"/>
                  </a:solidFill>
                  <a:round/>
                  <a:headEnd/>
                  <a:tailEnd/>
                </a:ln>
                <a:solidFill>
                  <a:srgbClr val="0066CC"/>
                </a:solidFill>
                <a:effectLst>
                  <a:outerShdw dist="35921" dir="2700000" algn="ctr" rotWithShape="0">
                    <a:srgbClr val="990000"/>
                  </a:outerShdw>
                </a:effectLst>
                <a:latin typeface="La Bamba LET"/>
              </a:rPr>
              <a:t>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5C8395C-62D5-446B-B1DD-F5F1853C471E}"/>
              </a:ext>
            </a:extLst>
          </p:cNvPr>
          <p:cNvSpPr>
            <a:spLocks noGrp="1" noChangeArrowheads="1"/>
          </p:cNvSpPr>
          <p:nvPr>
            <p:ph type="title"/>
          </p:nvPr>
        </p:nvSpPr>
        <p:spPr>
          <a:xfrm>
            <a:off x="2424114" y="274638"/>
            <a:ext cx="7786687" cy="1066800"/>
          </a:xfrm>
          <a:ln>
            <a:solidFill>
              <a:srgbClr val="006600"/>
            </a:solidFill>
            <a:miter lim="800000"/>
            <a:headEnd/>
            <a:tailEnd/>
          </a:ln>
        </p:spPr>
        <p:txBody>
          <a:bodyPr/>
          <a:lstStyle/>
          <a:p>
            <a:pPr algn="r"/>
            <a:r>
              <a:rPr lang="id-ID" altLang="en-US" sz="3200">
                <a:solidFill>
                  <a:srgbClr val="CC3300"/>
                </a:solidFill>
                <a:latin typeface="Broadway BT" pitchFamily="82" charset="0"/>
              </a:rPr>
              <a:t>Ekonomi dan Politik Indonesia Pasca Perang Dunia II</a:t>
            </a:r>
            <a:endParaRPr lang="en-US" altLang="en-US" sz="3200">
              <a:solidFill>
                <a:srgbClr val="CC3300"/>
              </a:solidFill>
              <a:latin typeface="Broadway BT" pitchFamily="82" charset="0"/>
            </a:endParaRPr>
          </a:p>
        </p:txBody>
      </p:sp>
      <p:sp>
        <p:nvSpPr>
          <p:cNvPr id="19459" name="Rectangle 3">
            <a:extLst>
              <a:ext uri="{FF2B5EF4-FFF2-40B4-BE49-F238E27FC236}">
                <a16:creationId xmlns:a16="http://schemas.microsoft.com/office/drawing/2014/main" id="{DD596A4E-24DA-484B-921A-55A967B441CC}"/>
              </a:ext>
            </a:extLst>
          </p:cNvPr>
          <p:cNvSpPr>
            <a:spLocks noGrp="1" noChangeArrowheads="1"/>
          </p:cNvSpPr>
          <p:nvPr>
            <p:ph idx="1"/>
          </p:nvPr>
        </p:nvSpPr>
        <p:spPr bwMode="auto">
          <a:xfrm>
            <a:off x="1774825" y="1628776"/>
            <a:ext cx="8496300" cy="5229225"/>
          </a:xfrm>
        </p:spPr>
        <p:txBody>
          <a:bodyPr wrap="square" numCol="1" anchor="t" anchorCtr="0" compatLnSpc="1">
            <a:prstTxWarp prst="textNoShape">
              <a:avLst/>
            </a:prstTxWarp>
          </a:bodyPr>
          <a:lstStyle/>
          <a:p>
            <a:pPr>
              <a:buClr>
                <a:srgbClr val="990099"/>
              </a:buClr>
              <a:buFont typeface="Wingdings" panose="05000000000000000000" pitchFamily="2" charset="2"/>
              <a:buChar char="§"/>
            </a:pPr>
            <a:r>
              <a:rPr lang="id-ID" altLang="en-US" sz="2500" b="1" dirty="0">
                <a:latin typeface="Times New Roman" panose="02020603050405020304" pitchFamily="18" charset="0"/>
              </a:rPr>
              <a:t>Dalam konteks politik dalam negeri, perubahan politik yang paling signifikan adalah dibentuknya perangkat negara dan lembaga kepresidenan, termasuk KNIP.</a:t>
            </a:r>
          </a:p>
          <a:p>
            <a:pPr>
              <a:buClr>
                <a:srgbClr val="990099"/>
              </a:buClr>
              <a:buFont typeface="Wingdings" panose="05000000000000000000" pitchFamily="2" charset="2"/>
              <a:buChar char="§"/>
            </a:pPr>
            <a:r>
              <a:rPr lang="id-ID" altLang="en-US" sz="2500" b="1" dirty="0">
                <a:latin typeface="Times New Roman" panose="02020603050405020304" pitchFamily="18" charset="0"/>
              </a:rPr>
              <a:t>Kondisi demokratisasi dunia pasca Perang Dunia II juga berdampak pada demokratisasi di Indonesia. Salah satunya adalah Maklumat X tanggal 3 November 1945 yang dikeluarkan oleh Wapres Moh. Hatta tentang pembentukan partai-partai politik.</a:t>
            </a:r>
          </a:p>
          <a:p>
            <a:pPr>
              <a:buClr>
                <a:srgbClr val="990099"/>
              </a:buClr>
              <a:buFont typeface="Wingdings" panose="05000000000000000000" pitchFamily="2" charset="2"/>
              <a:buChar char="§"/>
            </a:pPr>
            <a:r>
              <a:rPr lang="id-ID" altLang="en-US" sz="2500" b="1" dirty="0">
                <a:latin typeface="Times New Roman" panose="02020603050405020304" pitchFamily="18" charset="0"/>
              </a:rPr>
              <a:t>Secara perlahan posisi Indonesia di dunia internasional juga makin membaik, seperti diawali dengan pembukaan blokade laut Belanda di Indonesia, kemenangan diplomasi pada Konferensi Asia di New Delhi tanggal 23 Januari 1948, serta dengan pembentukan UNCI dan KTN sebagai reaksi atas Agresi Militer Belanda di Indonesia.</a:t>
            </a:r>
            <a:endParaRPr lang="en-US" altLang="en-US" sz="2500" b="1" dirty="0">
              <a:latin typeface="Times New Roman" panose="02020603050405020304" pitchFamily="18" charset="0"/>
            </a:endParaRPr>
          </a:p>
        </p:txBody>
      </p:sp>
      <p:sp>
        <p:nvSpPr>
          <p:cNvPr id="19460" name="WordArt 4">
            <a:extLst>
              <a:ext uri="{FF2B5EF4-FFF2-40B4-BE49-F238E27FC236}">
                <a16:creationId xmlns:a16="http://schemas.microsoft.com/office/drawing/2014/main" id="{854C37FB-AC8D-4130-8D0A-F347AD62801B}"/>
              </a:ext>
            </a:extLst>
          </p:cNvPr>
          <p:cNvSpPr>
            <a:spLocks noChangeArrowheads="1" noChangeShapeType="1" noTextEdit="1"/>
          </p:cNvSpPr>
          <p:nvPr/>
        </p:nvSpPr>
        <p:spPr bwMode="auto">
          <a:xfrm>
            <a:off x="1657349" y="260350"/>
            <a:ext cx="647700" cy="1081088"/>
          </a:xfrm>
          <a:prstGeom prst="rect">
            <a:avLst/>
          </a:prstGeom>
        </p:spPr>
        <p:txBody>
          <a:bodyPr wrap="none" fromWordArt="1">
            <a:prstTxWarp prst="textPlain">
              <a:avLst>
                <a:gd name="adj" fmla="val 50000"/>
              </a:avLst>
            </a:prstTxWarp>
          </a:bodyPr>
          <a:lstStyle/>
          <a:p>
            <a:pPr algn="ctr"/>
            <a:r>
              <a:rPr lang="en-ID" sz="3600" b="1" kern="10" dirty="0">
                <a:ln w="19050">
                  <a:solidFill>
                    <a:srgbClr val="99CCFF"/>
                  </a:solidFill>
                  <a:round/>
                  <a:headEnd/>
                  <a:tailEnd/>
                </a:ln>
                <a:solidFill>
                  <a:srgbClr val="0066CC"/>
                </a:solidFill>
                <a:effectLst>
                  <a:outerShdw dist="35921" dir="2700000" algn="ctr" rotWithShape="0">
                    <a:srgbClr val="990000"/>
                  </a:outerShdw>
                </a:effectLst>
                <a:latin typeface="La Bamba LET"/>
              </a:rPr>
              <a:t>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FB48B31-2981-49FD-861A-C90404C33AB2}"/>
              </a:ext>
            </a:extLst>
          </p:cNvPr>
          <p:cNvSpPr>
            <a:spLocks noGrp="1" noChangeArrowheads="1"/>
          </p:cNvSpPr>
          <p:nvPr>
            <p:ph type="title"/>
          </p:nvPr>
        </p:nvSpPr>
        <p:spPr>
          <a:xfrm>
            <a:off x="1919289" y="260351"/>
            <a:ext cx="8353425" cy="1152525"/>
          </a:xfrm>
          <a:ln>
            <a:solidFill>
              <a:srgbClr val="006600"/>
            </a:solidFill>
            <a:miter lim="800000"/>
            <a:headEnd/>
            <a:tailEnd/>
          </a:ln>
        </p:spPr>
        <p:txBody>
          <a:bodyPr/>
          <a:lstStyle/>
          <a:p>
            <a:pPr marL="838200" indent="-838200"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6147" name="Rectangle 3">
            <a:extLst>
              <a:ext uri="{FF2B5EF4-FFF2-40B4-BE49-F238E27FC236}">
                <a16:creationId xmlns:a16="http://schemas.microsoft.com/office/drawing/2014/main" id="{A75C7B40-1CE6-45E9-BBC2-D3E36058C3C9}"/>
              </a:ext>
            </a:extLst>
          </p:cNvPr>
          <p:cNvSpPr>
            <a:spLocks noGrp="1" noChangeArrowheads="1"/>
          </p:cNvSpPr>
          <p:nvPr>
            <p:ph idx="1"/>
          </p:nvPr>
        </p:nvSpPr>
        <p:spPr bwMode="auto">
          <a:xfrm>
            <a:off x="1919288" y="1773238"/>
            <a:ext cx="8362950" cy="4608512"/>
          </a:xfrm>
        </p:spPr>
        <p:txBody>
          <a:bodyPr wrap="square" numCol="1" anchor="t" anchorCtr="0" compatLnSpc="1">
            <a:prstTxWarp prst="textNoShape">
              <a:avLst/>
            </a:prstTxWarp>
          </a:bodyPr>
          <a:lstStyle/>
          <a:p>
            <a:pPr>
              <a:buClr>
                <a:schemeClr val="hlink"/>
              </a:buClr>
              <a:buFont typeface="Wingdings" panose="05000000000000000000" pitchFamily="2" charset="2"/>
              <a:buChar char="§"/>
            </a:pPr>
            <a:r>
              <a:rPr lang="id-ID" altLang="en-US" sz="2500" b="1" dirty="0">
                <a:latin typeface="Times New Roman" panose="02020603050405020304" pitchFamily="18" charset="0"/>
              </a:rPr>
              <a:t>Pasca Perang Dunia II memunculkan fenomena dekolonisasi yang mengakhiri kolonialisme dan imperialisme bangsa-bangsa Eropa yang berlangsung sejak abad ke-17.</a:t>
            </a:r>
          </a:p>
          <a:p>
            <a:pPr>
              <a:buClr>
                <a:schemeClr val="hlink"/>
              </a:buClr>
              <a:buFont typeface="Wingdings" panose="05000000000000000000" pitchFamily="2" charset="2"/>
              <a:buChar char="§"/>
            </a:pPr>
            <a:r>
              <a:rPr lang="id-ID" altLang="en-US" sz="2500" b="1" dirty="0">
                <a:latin typeface="Times New Roman" panose="02020603050405020304" pitchFamily="18" charset="0"/>
              </a:rPr>
              <a:t>Dengan didasari oleh semangat untuk menentukan nasib sendiri, bangsa-bangsa di Asia dan Afrika menempatkan perjuangan untuk kemerdekaan menjadi hal utama yang harus diwujudkan.</a:t>
            </a:r>
          </a:p>
          <a:p>
            <a:pPr>
              <a:buClr>
                <a:schemeClr val="hlink"/>
              </a:buClr>
              <a:buFont typeface="Wingdings" panose="05000000000000000000" pitchFamily="2" charset="2"/>
              <a:buChar char="§"/>
            </a:pPr>
            <a:r>
              <a:rPr lang="id-ID" altLang="en-US" sz="2500" b="1" dirty="0">
                <a:latin typeface="Times New Roman" panose="02020603050405020304" pitchFamily="18" charset="0"/>
              </a:rPr>
              <a:t>Runtuhnya kekuasaan kolonial di kawasan Asia-Afrika ini menjadi awal dari berubahnya struktur politik global. </a:t>
            </a:r>
          </a:p>
          <a:p>
            <a:pPr>
              <a:buClr>
                <a:schemeClr val="hlink"/>
              </a:buClr>
              <a:buFont typeface="Wingdings" panose="05000000000000000000" pitchFamily="2" charset="2"/>
              <a:buChar char="§"/>
            </a:pPr>
            <a:r>
              <a:rPr lang="id-ID" altLang="en-US" sz="2500" b="1" dirty="0">
                <a:latin typeface="Times New Roman" panose="02020603050405020304" pitchFamily="18" charset="0"/>
              </a:rPr>
              <a:t>Nasionalisme dan identitas kebangsaan menjadi agenda  penting dari negara-negara baru tersebut.</a:t>
            </a:r>
            <a:endParaRPr lang="en-US" altLang="en-US" sz="2500" b="1" dirty="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2F982373-9E2C-4AC8-B2B2-2B2DB5744D9F}"/>
              </a:ext>
            </a:extLst>
          </p:cNvPr>
          <p:cNvSpPr>
            <a:spLocks noGrp="1" noChangeArrowheads="1"/>
          </p:cNvSpPr>
          <p:nvPr>
            <p:ph type="title"/>
          </p:nvPr>
        </p:nvSpPr>
        <p:spPr>
          <a:xfrm>
            <a:off x="1981200" y="274638"/>
            <a:ext cx="8229600" cy="1066800"/>
          </a:xfrm>
          <a:noFill/>
          <a:ln>
            <a:solidFill>
              <a:srgbClr val="006600"/>
            </a:solidFill>
            <a:miter lim="800000"/>
            <a:headEnd/>
            <a:tailEnd/>
          </a:ln>
        </p:spPr>
        <p:txBody>
          <a:bodyPr/>
          <a:lstStyle/>
          <a:p>
            <a:pPr marL="838200" indent="-838200"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7171" name="Rectangle 3">
            <a:extLst>
              <a:ext uri="{FF2B5EF4-FFF2-40B4-BE49-F238E27FC236}">
                <a16:creationId xmlns:a16="http://schemas.microsoft.com/office/drawing/2014/main" id="{8BEFEBA4-B1A3-4B84-8366-3EE51B6F0341}"/>
              </a:ext>
            </a:extLst>
          </p:cNvPr>
          <p:cNvSpPr>
            <a:spLocks noGrp="1" noChangeArrowheads="1"/>
          </p:cNvSpPr>
          <p:nvPr>
            <p:ph idx="1"/>
          </p:nvPr>
        </p:nvSpPr>
        <p:spPr bwMode="auto">
          <a:xfrm>
            <a:off x="1847850" y="1700214"/>
            <a:ext cx="8820150" cy="5157787"/>
          </a:xfrm>
        </p:spPr>
        <p:txBody>
          <a:bodyPr wrap="square" numCol="1" anchor="t" anchorCtr="0" compatLnSpc="1">
            <a:prstTxWarp prst="textNoShape">
              <a:avLst/>
            </a:prstTxWarp>
            <a:normAutofit/>
          </a:bodyPr>
          <a:lstStyle/>
          <a:p>
            <a:pPr>
              <a:buClr>
                <a:srgbClr val="333399"/>
              </a:buClr>
              <a:buFont typeface="Wingdings" panose="05000000000000000000" pitchFamily="2" charset="2"/>
              <a:buChar char="|"/>
            </a:pPr>
            <a:r>
              <a:rPr lang="id-ID" altLang="en-US" sz="3000" b="1" dirty="0">
                <a:solidFill>
                  <a:srgbClr val="006600"/>
                </a:solidFill>
                <a:latin typeface="Times New Roman" panose="02020603050405020304" pitchFamily="18" charset="0"/>
              </a:rPr>
              <a:t>Proses dekolonisasi ini dipicu oleh adanya gerakan-gerakan nasionalisme yang berkembang di negara-negara di Asia Afrika, seperti:</a:t>
            </a:r>
            <a:r>
              <a:rPr lang="id-ID" altLang="en-US" dirty="0">
                <a:solidFill>
                  <a:srgbClr val="006600"/>
                </a:solidFill>
              </a:rPr>
              <a:t> </a:t>
            </a:r>
          </a:p>
          <a:p>
            <a:pPr lvl="1">
              <a:buFontTx/>
              <a:buBlip>
                <a:blip r:embed="rId2"/>
              </a:buBlip>
            </a:pPr>
            <a:r>
              <a:rPr lang="id-ID" altLang="en-US" sz="2600" b="1" dirty="0">
                <a:solidFill>
                  <a:srgbClr val="800080"/>
                </a:solidFill>
              </a:rPr>
              <a:t>Gerakan Turki Muda</a:t>
            </a:r>
          </a:p>
          <a:p>
            <a:pPr lvl="1">
              <a:buFontTx/>
              <a:buBlip>
                <a:blip r:embed="rId2"/>
              </a:buBlip>
            </a:pPr>
            <a:r>
              <a:rPr lang="id-ID" altLang="en-US" sz="2600" b="1" dirty="0">
                <a:solidFill>
                  <a:srgbClr val="800080"/>
                </a:solidFill>
              </a:rPr>
              <a:t>Gerakan Nasionalisme Filipina</a:t>
            </a:r>
          </a:p>
          <a:p>
            <a:pPr lvl="1">
              <a:buFontTx/>
              <a:buBlip>
                <a:blip r:embed="rId2"/>
              </a:buBlip>
            </a:pPr>
            <a:r>
              <a:rPr lang="id-ID" altLang="en-US" sz="2600" b="1" dirty="0">
                <a:solidFill>
                  <a:srgbClr val="800080"/>
                </a:solidFill>
              </a:rPr>
              <a:t>Gerakan Nasionalisme Cina</a:t>
            </a:r>
          </a:p>
          <a:p>
            <a:pPr lvl="1">
              <a:buFontTx/>
              <a:buBlip>
                <a:blip r:embed="rId2"/>
              </a:buBlip>
            </a:pPr>
            <a:r>
              <a:rPr lang="id-ID" altLang="en-US" sz="2600" b="1" dirty="0">
                <a:solidFill>
                  <a:srgbClr val="800080"/>
                </a:solidFill>
              </a:rPr>
              <a:t>Gerakan Nasionalisme India</a:t>
            </a:r>
          </a:p>
          <a:p>
            <a:pPr lvl="1">
              <a:buFontTx/>
              <a:buBlip>
                <a:blip r:embed="rId2"/>
              </a:buBlip>
            </a:pPr>
            <a:r>
              <a:rPr lang="id-ID" altLang="en-US" sz="2600" b="1" dirty="0">
                <a:solidFill>
                  <a:srgbClr val="800080"/>
                </a:solidFill>
              </a:rPr>
              <a:t>Gerakan Nasionalisme yang ada di Mesir, Libya, Afrika Selatan, dan lainnya.</a:t>
            </a:r>
            <a:endParaRPr lang="id-ID" altLang="en-US" b="1" dirty="0">
              <a:solidFill>
                <a:srgbClr val="800080"/>
              </a:solidFill>
            </a:endParaRPr>
          </a:p>
          <a:p>
            <a:pPr>
              <a:buClr>
                <a:srgbClr val="CC3300"/>
              </a:buClr>
              <a:buFont typeface="Wingdings" panose="05000000000000000000" pitchFamily="2" charset="2"/>
              <a:buChar char="Ø"/>
            </a:pPr>
            <a:r>
              <a:rPr lang="id-ID" altLang="en-US" sz="2200" b="1" i="1" dirty="0">
                <a:latin typeface="Georgia" panose="02040502050405020303" pitchFamily="18" charset="0"/>
              </a:rPr>
              <a:t>Tercatat bahwa pada pasca Perang Dunia II jumlah negara yang merdeka mencapai 51 negara, dan saat ini telah mencapai 192 negara</a:t>
            </a:r>
            <a:r>
              <a:rPr lang="id-ID" altLang="en-US" sz="2200" dirty="0"/>
              <a:t>.</a:t>
            </a:r>
            <a:endParaRPr lang="en-US" altLang="en-US" sz="2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4A6187CB-FF31-4E52-A56C-9153F2D83A07}"/>
              </a:ext>
            </a:extLst>
          </p:cNvPr>
          <p:cNvSpPr>
            <a:spLocks noGrp="1" noChangeArrowheads="1"/>
          </p:cNvSpPr>
          <p:nvPr>
            <p:ph type="title"/>
          </p:nvPr>
        </p:nvSpPr>
        <p:spPr>
          <a:xfrm>
            <a:off x="1981200" y="274639"/>
            <a:ext cx="8229600" cy="993775"/>
          </a:xfrm>
          <a:ln>
            <a:solidFill>
              <a:srgbClr val="006600"/>
            </a:solidFill>
            <a:miter lim="800000"/>
            <a:headEnd/>
            <a:tailEnd/>
          </a:ln>
        </p:spPr>
        <p:txBody>
          <a:bodyPr/>
          <a:lstStyle/>
          <a:p>
            <a:pPr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8196" name="Rectangle 3">
            <a:extLst>
              <a:ext uri="{FF2B5EF4-FFF2-40B4-BE49-F238E27FC236}">
                <a16:creationId xmlns:a16="http://schemas.microsoft.com/office/drawing/2014/main" id="{89BB32D1-8099-41BC-85DA-BEEEEBD8A034}"/>
              </a:ext>
            </a:extLst>
          </p:cNvPr>
          <p:cNvSpPr>
            <a:spLocks noGrp="1" noChangeArrowheads="1"/>
          </p:cNvSpPr>
          <p:nvPr>
            <p:ph idx="1"/>
          </p:nvPr>
        </p:nvSpPr>
        <p:spPr bwMode="auto">
          <a:xfrm>
            <a:off x="2619375" y="1600200"/>
            <a:ext cx="8229600" cy="4997450"/>
          </a:xfrm>
        </p:spPr>
        <p:txBody>
          <a:bodyPr wrap="square" numCol="1" anchor="t" anchorCtr="0" compatLnSpc="1">
            <a:prstTxWarp prst="textNoShape">
              <a:avLst/>
            </a:prstTxWarp>
            <a:normAutofit lnSpcReduction="10000"/>
          </a:bodyPr>
          <a:lstStyle/>
          <a:p>
            <a:pPr algn="ctr">
              <a:lnSpc>
                <a:spcPct val="80000"/>
              </a:lnSpc>
              <a:buFontTx/>
              <a:buNone/>
            </a:pPr>
            <a:r>
              <a:rPr lang="id-ID" altLang="en-US" sz="3000" b="1" u="sng">
                <a:solidFill>
                  <a:srgbClr val="800080"/>
                </a:solidFill>
              </a:rPr>
              <a:t>Gerakan Nasionalisme Cina</a:t>
            </a:r>
          </a:p>
          <a:p>
            <a:pPr algn="r">
              <a:lnSpc>
                <a:spcPct val="80000"/>
              </a:lnSpc>
              <a:buFontTx/>
              <a:buNone/>
            </a:pPr>
            <a:endParaRPr lang="id-ID" altLang="en-US" sz="1200" b="1">
              <a:solidFill>
                <a:srgbClr val="800080"/>
              </a:solidFill>
            </a:endParaRPr>
          </a:p>
          <a:p>
            <a:pPr>
              <a:lnSpc>
                <a:spcPct val="80000"/>
              </a:lnSpc>
              <a:buFontTx/>
              <a:buBlip>
                <a:blip r:embed="rId2"/>
              </a:buBlip>
            </a:pPr>
            <a:r>
              <a:rPr lang="id-ID" altLang="en-US" sz="2400" b="1">
                <a:solidFill>
                  <a:srgbClr val="0000FF"/>
                </a:solidFill>
              </a:rPr>
              <a:t>Pergerakan nasional di Cina muncul pada tahun dengan dipimpin oleh </a:t>
            </a:r>
            <a:r>
              <a:rPr lang="id-ID" altLang="en-US" sz="2400" b="1">
                <a:solidFill>
                  <a:srgbClr val="990099"/>
                </a:solidFill>
              </a:rPr>
              <a:t>Dr. Sun Yat Sen</a:t>
            </a:r>
            <a:r>
              <a:rPr lang="id-ID" altLang="en-US" sz="2400" b="1">
                <a:solidFill>
                  <a:srgbClr val="0000FF"/>
                </a:solidFill>
              </a:rPr>
              <a:t> yang membawa pada kemerdekaan Cina tanggal 10 Oktober 1910 (</a:t>
            </a:r>
            <a:r>
              <a:rPr lang="id-ID" altLang="en-US" sz="2400" b="1" i="1">
                <a:solidFill>
                  <a:srgbClr val="0000FF"/>
                </a:solidFill>
              </a:rPr>
              <a:t>Wuchang Day/ The Double Ten Day</a:t>
            </a:r>
            <a:r>
              <a:rPr lang="id-ID" altLang="en-US" sz="2400" b="1">
                <a:solidFill>
                  <a:srgbClr val="0000FF"/>
                </a:solidFill>
              </a:rPr>
              <a:t>)</a:t>
            </a:r>
          </a:p>
          <a:p>
            <a:pPr>
              <a:lnSpc>
                <a:spcPct val="80000"/>
              </a:lnSpc>
              <a:buFontTx/>
              <a:buNone/>
            </a:pPr>
            <a:endParaRPr lang="id-ID" altLang="en-US" sz="800" b="1">
              <a:solidFill>
                <a:srgbClr val="0000FF"/>
              </a:solidFill>
            </a:endParaRPr>
          </a:p>
          <a:p>
            <a:pPr>
              <a:lnSpc>
                <a:spcPct val="80000"/>
              </a:lnSpc>
              <a:buFontTx/>
              <a:buBlip>
                <a:blip r:embed="rId2"/>
              </a:buBlip>
            </a:pPr>
            <a:r>
              <a:rPr lang="id-ID" altLang="en-US" sz="2400" b="1">
                <a:solidFill>
                  <a:srgbClr val="0000FF"/>
                </a:solidFill>
              </a:rPr>
              <a:t>Pergerakan ini didasari oleh munculnya golongan pemuda Cina yang mendapat pendidikan Barat dan oleh adanya perlawanan rakyat yang diakibatkan dominasi pemerintahan Manchuria di Cina. </a:t>
            </a:r>
          </a:p>
          <a:p>
            <a:pPr>
              <a:lnSpc>
                <a:spcPct val="80000"/>
              </a:lnSpc>
              <a:buFontTx/>
              <a:buNone/>
            </a:pPr>
            <a:endParaRPr lang="id-ID" altLang="en-US" sz="800" b="1">
              <a:solidFill>
                <a:srgbClr val="0000FF"/>
              </a:solidFill>
            </a:endParaRPr>
          </a:p>
          <a:p>
            <a:pPr>
              <a:lnSpc>
                <a:spcPct val="80000"/>
              </a:lnSpc>
              <a:buFontTx/>
              <a:buBlip>
                <a:blip r:embed="rId2"/>
              </a:buBlip>
            </a:pPr>
            <a:r>
              <a:rPr lang="id-ID" altLang="en-US" sz="2400" b="1">
                <a:solidFill>
                  <a:srgbClr val="0000FF"/>
                </a:solidFill>
              </a:rPr>
              <a:t>Setelah </a:t>
            </a:r>
            <a:r>
              <a:rPr lang="id-ID" altLang="en-US" sz="2400" b="1">
                <a:solidFill>
                  <a:srgbClr val="990099"/>
                </a:solidFill>
              </a:rPr>
              <a:t>Chiang Kai Shek</a:t>
            </a:r>
            <a:r>
              <a:rPr lang="id-ID" altLang="en-US" sz="2400" b="1">
                <a:solidFill>
                  <a:srgbClr val="0000FF"/>
                </a:solidFill>
              </a:rPr>
              <a:t> menggantikan Dr. Sun Yat Sen, kelompok Nasionalis Cina selalu berseteru dengan kelompok Komunis hingga masa naiknya </a:t>
            </a:r>
            <a:r>
              <a:rPr lang="id-ID" altLang="en-US" sz="2400" b="1">
                <a:solidFill>
                  <a:srgbClr val="990099"/>
                </a:solidFill>
              </a:rPr>
              <a:t>Mao Zedong</a:t>
            </a:r>
            <a:r>
              <a:rPr lang="id-ID" altLang="en-US" sz="2400" b="1">
                <a:solidFill>
                  <a:srgbClr val="0000FF"/>
                </a:solidFill>
              </a:rPr>
              <a:t> sebagai pemimpin Cina.</a:t>
            </a:r>
            <a:endParaRPr lang="en-US" altLang="en-US" sz="2400" b="1">
              <a:solidFill>
                <a:srgbClr val="0000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DCC78DE3-564D-4568-8D4C-8AFC061505A9}"/>
              </a:ext>
            </a:extLst>
          </p:cNvPr>
          <p:cNvSpPr>
            <a:spLocks noGrp="1" noChangeArrowheads="1"/>
          </p:cNvSpPr>
          <p:nvPr>
            <p:ph type="title"/>
          </p:nvPr>
        </p:nvSpPr>
        <p:spPr>
          <a:xfrm>
            <a:off x="1981200" y="274639"/>
            <a:ext cx="8229600" cy="993775"/>
          </a:xfrm>
          <a:ln>
            <a:solidFill>
              <a:srgbClr val="006600"/>
            </a:solidFill>
            <a:miter lim="800000"/>
            <a:headEnd/>
            <a:tailEnd/>
          </a:ln>
        </p:spPr>
        <p:txBody>
          <a:bodyPr/>
          <a:lstStyle/>
          <a:p>
            <a:pPr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9220" name="Rectangle 3">
            <a:extLst>
              <a:ext uri="{FF2B5EF4-FFF2-40B4-BE49-F238E27FC236}">
                <a16:creationId xmlns:a16="http://schemas.microsoft.com/office/drawing/2014/main" id="{950864D9-F781-46B8-8814-DFD47B14F670}"/>
              </a:ext>
            </a:extLst>
          </p:cNvPr>
          <p:cNvSpPr>
            <a:spLocks noGrp="1" noChangeArrowheads="1"/>
          </p:cNvSpPr>
          <p:nvPr>
            <p:ph idx="1"/>
          </p:nvPr>
        </p:nvSpPr>
        <p:spPr bwMode="auto">
          <a:xfrm>
            <a:off x="1981200" y="1600200"/>
            <a:ext cx="8229600" cy="4781550"/>
          </a:xfrm>
        </p:spPr>
        <p:txBody>
          <a:bodyPr wrap="square" numCol="1" anchor="t" anchorCtr="0" compatLnSpc="1">
            <a:prstTxWarp prst="textNoShape">
              <a:avLst/>
            </a:prstTxWarp>
            <a:normAutofit lnSpcReduction="10000"/>
          </a:bodyPr>
          <a:lstStyle/>
          <a:p>
            <a:pPr lvl="1" algn="ctr">
              <a:buFontTx/>
              <a:buNone/>
            </a:pPr>
            <a:r>
              <a:rPr lang="id-ID" altLang="en-US" sz="3200" b="1" u="sng" dirty="0">
                <a:solidFill>
                  <a:srgbClr val="800080"/>
                </a:solidFill>
              </a:rPr>
              <a:t>Gerakan Nasionalisme Filipina</a:t>
            </a:r>
          </a:p>
          <a:p>
            <a:pPr lvl="1" algn="ctr">
              <a:buFontTx/>
              <a:buNone/>
            </a:pPr>
            <a:endParaRPr lang="id-ID" altLang="en-US" sz="1200" b="1" u="sng" dirty="0">
              <a:solidFill>
                <a:srgbClr val="800080"/>
              </a:solidFill>
            </a:endParaRPr>
          </a:p>
          <a:p>
            <a:pPr>
              <a:buClr>
                <a:srgbClr val="990099"/>
              </a:buClr>
              <a:buFont typeface="Arial" panose="020B0604020202020204" pitchFamily="34" charset="0"/>
              <a:buChar char="¤"/>
            </a:pPr>
            <a:r>
              <a:rPr lang="id-ID" altLang="en-US" sz="2600" b="1" dirty="0">
                <a:solidFill>
                  <a:srgbClr val="990099"/>
                </a:solidFill>
                <a:latin typeface="Times New Roman" panose="02020603050405020304" pitchFamily="18" charset="0"/>
              </a:rPr>
              <a:t>Gerakan </a:t>
            </a:r>
            <a:r>
              <a:rPr lang="id-ID" altLang="en-US" sz="2600" b="1" dirty="0" err="1">
                <a:solidFill>
                  <a:srgbClr val="990099"/>
                </a:solidFill>
                <a:latin typeface="Times New Roman" panose="02020603050405020304" pitchFamily="18" charset="0"/>
              </a:rPr>
              <a:t>Compenerismo</a:t>
            </a:r>
            <a:r>
              <a:rPr lang="id-ID" altLang="en-US" sz="2600" b="1" dirty="0">
                <a:solidFill>
                  <a:srgbClr val="0000FF"/>
                </a:solidFill>
                <a:latin typeface="Times New Roman" panose="02020603050405020304" pitchFamily="18" charset="0"/>
              </a:rPr>
              <a:t> (Persahabatan) yang didirikan oleh para mahasiswa pada 1880.</a:t>
            </a:r>
          </a:p>
          <a:p>
            <a:pPr>
              <a:buClr>
                <a:srgbClr val="990099"/>
              </a:buClr>
              <a:buFont typeface="Arial" panose="020B0604020202020204" pitchFamily="34" charset="0"/>
              <a:buChar char="¤"/>
            </a:pPr>
            <a:r>
              <a:rPr lang="id-ID" altLang="en-US" sz="2600" b="1" dirty="0" err="1">
                <a:solidFill>
                  <a:srgbClr val="990099"/>
                </a:solidFill>
                <a:latin typeface="Times New Roman" panose="02020603050405020304" pitchFamily="18" charset="0"/>
              </a:rPr>
              <a:t>Philipihine</a:t>
            </a:r>
            <a:r>
              <a:rPr lang="id-ID" altLang="en-US" sz="2600" b="1" dirty="0">
                <a:solidFill>
                  <a:srgbClr val="990099"/>
                </a:solidFill>
                <a:latin typeface="Times New Roman" panose="02020603050405020304" pitchFamily="18" charset="0"/>
              </a:rPr>
              <a:t> </a:t>
            </a:r>
            <a:r>
              <a:rPr lang="id-ID" altLang="en-US" sz="2600" b="1" dirty="0" err="1">
                <a:solidFill>
                  <a:srgbClr val="990099"/>
                </a:solidFill>
                <a:latin typeface="Times New Roman" panose="02020603050405020304" pitchFamily="18" charset="0"/>
              </a:rPr>
              <a:t>League</a:t>
            </a:r>
            <a:r>
              <a:rPr lang="id-ID" altLang="en-US" sz="2600" b="1" dirty="0">
                <a:solidFill>
                  <a:srgbClr val="0000FF"/>
                </a:solidFill>
                <a:latin typeface="Times New Roman" panose="02020603050405020304" pitchFamily="18" charset="0"/>
              </a:rPr>
              <a:t> (Liga Filipina) yang didirikan oleh </a:t>
            </a:r>
            <a:r>
              <a:rPr lang="id-ID" altLang="en-US" sz="2600" b="1" i="1" dirty="0">
                <a:solidFill>
                  <a:srgbClr val="0000FF"/>
                </a:solidFill>
                <a:latin typeface="Times New Roman" panose="02020603050405020304" pitchFamily="18" charset="0"/>
              </a:rPr>
              <a:t>Jose Rizal</a:t>
            </a:r>
            <a:r>
              <a:rPr lang="id-ID" altLang="en-US" sz="2600" b="1" dirty="0">
                <a:solidFill>
                  <a:srgbClr val="0000FF"/>
                </a:solidFill>
                <a:latin typeface="Times New Roman" panose="02020603050405020304" pitchFamily="18" charset="0"/>
              </a:rPr>
              <a:t> tahun 1891.</a:t>
            </a:r>
          </a:p>
          <a:p>
            <a:pPr>
              <a:buClr>
                <a:srgbClr val="990099"/>
              </a:buClr>
              <a:buFont typeface="Arial" panose="020B0604020202020204" pitchFamily="34" charset="0"/>
              <a:buChar char="¤"/>
            </a:pPr>
            <a:r>
              <a:rPr lang="id-ID" altLang="en-US" sz="2600" b="1" dirty="0" err="1">
                <a:solidFill>
                  <a:srgbClr val="990099"/>
                </a:solidFill>
                <a:latin typeface="Times New Roman" panose="02020603050405020304" pitchFamily="18" charset="0"/>
              </a:rPr>
              <a:t>Katipunan</a:t>
            </a:r>
            <a:r>
              <a:rPr lang="id-ID" altLang="en-US" sz="2600" b="1" dirty="0">
                <a:solidFill>
                  <a:srgbClr val="0000FF"/>
                </a:solidFill>
                <a:latin typeface="Times New Roman" panose="02020603050405020304" pitchFamily="18" charset="0"/>
              </a:rPr>
              <a:t> (Asosiasi) yang didirikan oleh </a:t>
            </a:r>
            <a:r>
              <a:rPr lang="id-ID" altLang="en-US" sz="2600" b="1" i="1" dirty="0">
                <a:solidFill>
                  <a:srgbClr val="0000FF"/>
                </a:solidFill>
                <a:latin typeface="Times New Roman" panose="02020603050405020304" pitchFamily="18" charset="0"/>
              </a:rPr>
              <a:t>Andreas </a:t>
            </a:r>
            <a:r>
              <a:rPr lang="id-ID" altLang="en-US" sz="2600" b="1" i="1" dirty="0" err="1">
                <a:solidFill>
                  <a:srgbClr val="0000FF"/>
                </a:solidFill>
                <a:latin typeface="Times New Roman" panose="02020603050405020304" pitchFamily="18" charset="0"/>
              </a:rPr>
              <a:t>Bonafacio</a:t>
            </a:r>
            <a:r>
              <a:rPr lang="id-ID" altLang="en-US" sz="2600" b="1" dirty="0">
                <a:solidFill>
                  <a:srgbClr val="0000FF"/>
                </a:solidFill>
                <a:latin typeface="Times New Roman" panose="02020603050405020304" pitchFamily="18" charset="0"/>
              </a:rPr>
              <a:t> (1892) dan kemudian diteruskan oleh </a:t>
            </a:r>
            <a:r>
              <a:rPr lang="id-ID" altLang="en-US" sz="2600" b="1" i="1" dirty="0">
                <a:solidFill>
                  <a:srgbClr val="0000FF"/>
                </a:solidFill>
                <a:latin typeface="Times New Roman" panose="02020603050405020304" pitchFamily="18" charset="0"/>
              </a:rPr>
              <a:t>Emilio </a:t>
            </a:r>
            <a:r>
              <a:rPr lang="id-ID" altLang="en-US" sz="2600" b="1" i="1" dirty="0" err="1">
                <a:solidFill>
                  <a:srgbClr val="0000FF"/>
                </a:solidFill>
                <a:latin typeface="Times New Roman" panose="02020603050405020304" pitchFamily="18" charset="0"/>
              </a:rPr>
              <a:t>Aquinaldo</a:t>
            </a:r>
            <a:r>
              <a:rPr lang="id-ID" altLang="en-US" sz="2600" b="1" dirty="0">
                <a:solidFill>
                  <a:srgbClr val="0000FF"/>
                </a:solidFill>
                <a:latin typeface="Times New Roman" panose="02020603050405020304" pitchFamily="18" charset="0"/>
              </a:rPr>
              <a:t>.</a:t>
            </a:r>
          </a:p>
          <a:p>
            <a:pPr>
              <a:buClr>
                <a:srgbClr val="990099"/>
              </a:buClr>
              <a:buFont typeface="Arial" panose="020B0604020202020204" pitchFamily="34" charset="0"/>
              <a:buChar char="¤"/>
            </a:pPr>
            <a:r>
              <a:rPr lang="id-ID" altLang="en-US" sz="2600" b="1" dirty="0">
                <a:solidFill>
                  <a:srgbClr val="0000FF"/>
                </a:solidFill>
                <a:latin typeface="Times New Roman" panose="02020603050405020304" pitchFamily="18" charset="0"/>
              </a:rPr>
              <a:t>Dekolonisasi Amerika Serikat di Filipina berlangsung pada 4 Juli 1946 dengan mengangkat </a:t>
            </a:r>
            <a:r>
              <a:rPr lang="id-ID" altLang="en-US" sz="2600" b="1" i="1" dirty="0">
                <a:solidFill>
                  <a:srgbClr val="0000FF"/>
                </a:solidFill>
                <a:latin typeface="Times New Roman" panose="02020603050405020304" pitchFamily="18" charset="0"/>
              </a:rPr>
              <a:t>Manuel </a:t>
            </a:r>
            <a:r>
              <a:rPr lang="id-ID" altLang="en-US" sz="2600" b="1" i="1" dirty="0" err="1">
                <a:solidFill>
                  <a:srgbClr val="0000FF"/>
                </a:solidFill>
                <a:latin typeface="Times New Roman" panose="02020603050405020304" pitchFamily="18" charset="0"/>
              </a:rPr>
              <a:t>Royas</a:t>
            </a:r>
            <a:r>
              <a:rPr lang="id-ID" altLang="en-US" sz="2600" b="1" i="1" dirty="0">
                <a:solidFill>
                  <a:srgbClr val="0000FF"/>
                </a:solidFill>
                <a:latin typeface="Times New Roman" panose="02020603050405020304" pitchFamily="18" charset="0"/>
              </a:rPr>
              <a:t> Y. </a:t>
            </a:r>
            <a:r>
              <a:rPr lang="id-ID" altLang="en-US" sz="2600" b="1" i="1" dirty="0" err="1">
                <a:solidFill>
                  <a:srgbClr val="0000FF"/>
                </a:solidFill>
                <a:latin typeface="Times New Roman" panose="02020603050405020304" pitchFamily="18" charset="0"/>
              </a:rPr>
              <a:t>Acuna</a:t>
            </a:r>
            <a:r>
              <a:rPr lang="id-ID" altLang="en-US" sz="2600" b="1" dirty="0">
                <a:solidFill>
                  <a:srgbClr val="0000FF"/>
                </a:solidFill>
                <a:latin typeface="Times New Roman" panose="02020603050405020304" pitchFamily="18" charset="0"/>
              </a:rPr>
              <a:t> sebagai presiden pertama Filipina.</a:t>
            </a:r>
            <a:endParaRPr lang="en-US" altLang="en-US" sz="2600" b="1" dirty="0">
              <a:solidFill>
                <a:srgbClr val="0000FF"/>
              </a:solidFill>
              <a:latin typeface="Times New Roman" panose="02020603050405020304" pitchFamily="18" charset="0"/>
            </a:endParaRPr>
          </a:p>
          <a:p>
            <a:pPr>
              <a:buClr>
                <a:srgbClr val="990099"/>
              </a:buClr>
              <a:buFont typeface="Arial" panose="020B0604020202020204" pitchFamily="34" charset="0"/>
              <a:buChar char="¤"/>
            </a:pPr>
            <a:endParaRPr lang="en-US" altLang="en-US" sz="2600" b="1" dirty="0">
              <a:solidFill>
                <a:srgbClr val="0000FF"/>
              </a:solidFill>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2B930E1-1D33-480A-A714-551CEADB66C3}"/>
              </a:ext>
            </a:extLst>
          </p:cNvPr>
          <p:cNvSpPr>
            <a:spLocks noGrp="1" noChangeArrowheads="1"/>
          </p:cNvSpPr>
          <p:nvPr>
            <p:ph type="title"/>
          </p:nvPr>
        </p:nvSpPr>
        <p:spPr>
          <a:xfrm>
            <a:off x="1981200" y="274639"/>
            <a:ext cx="8229600" cy="993775"/>
          </a:xfrm>
          <a:ln>
            <a:solidFill>
              <a:srgbClr val="006600"/>
            </a:solidFill>
            <a:miter lim="800000"/>
            <a:headEnd/>
            <a:tailEnd/>
          </a:ln>
        </p:spPr>
        <p:txBody>
          <a:bodyPr/>
          <a:lstStyle/>
          <a:p>
            <a:pPr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10243" name="Rectangle 3">
            <a:extLst>
              <a:ext uri="{FF2B5EF4-FFF2-40B4-BE49-F238E27FC236}">
                <a16:creationId xmlns:a16="http://schemas.microsoft.com/office/drawing/2014/main" id="{6C5EDA43-7A1A-4C6A-A20E-607B4D6F2758}"/>
              </a:ext>
            </a:extLst>
          </p:cNvPr>
          <p:cNvSpPr>
            <a:spLocks noGrp="1" noChangeArrowheads="1"/>
          </p:cNvSpPr>
          <p:nvPr>
            <p:ph idx="1"/>
          </p:nvPr>
        </p:nvSpPr>
        <p:spPr bwMode="auto">
          <a:xfrm>
            <a:off x="1981200" y="1600200"/>
            <a:ext cx="8229600" cy="4637088"/>
          </a:xfrm>
        </p:spPr>
        <p:txBody>
          <a:bodyPr wrap="square" numCol="1" anchor="t" anchorCtr="0" compatLnSpc="1">
            <a:prstTxWarp prst="textNoShape">
              <a:avLst/>
            </a:prstTxWarp>
          </a:bodyPr>
          <a:lstStyle/>
          <a:p>
            <a:pPr algn="ctr">
              <a:buFontTx/>
              <a:buNone/>
            </a:pPr>
            <a:r>
              <a:rPr lang="id-ID" altLang="en-US" b="1" u="sng">
                <a:solidFill>
                  <a:srgbClr val="800080"/>
                </a:solidFill>
              </a:rPr>
              <a:t>Gerakan Nasionalisme di Mesir</a:t>
            </a:r>
          </a:p>
          <a:p>
            <a:pPr algn="ctr">
              <a:buFontTx/>
              <a:buNone/>
            </a:pPr>
            <a:endParaRPr lang="id-ID" altLang="en-US" sz="1200" b="1" u="sng">
              <a:solidFill>
                <a:srgbClr val="800080"/>
              </a:solidFill>
            </a:endParaRPr>
          </a:p>
          <a:p>
            <a:pPr>
              <a:buFontTx/>
              <a:buBlip>
                <a:blip r:embed="rId2"/>
              </a:buBlip>
            </a:pPr>
            <a:r>
              <a:rPr lang="id-ID" altLang="en-US" sz="2600" b="1">
                <a:solidFill>
                  <a:srgbClr val="0000FF"/>
                </a:solidFill>
              </a:rPr>
              <a:t>Diawali oleh pemberontakan </a:t>
            </a:r>
            <a:r>
              <a:rPr lang="id-ID" altLang="en-US" sz="2600" b="1">
                <a:solidFill>
                  <a:srgbClr val="990099"/>
                </a:solidFill>
              </a:rPr>
              <a:t>Arabi Pasha</a:t>
            </a:r>
            <a:r>
              <a:rPr lang="id-ID" altLang="en-US" sz="2600" b="1">
                <a:solidFill>
                  <a:srgbClr val="0000FF"/>
                </a:solidFill>
              </a:rPr>
              <a:t> pada tahun 1881-1882, dengan tujuan mencapai Mesir merdeka.</a:t>
            </a:r>
          </a:p>
          <a:p>
            <a:pPr>
              <a:buFontTx/>
              <a:buBlip>
                <a:blip r:embed="rId2"/>
              </a:buBlip>
            </a:pPr>
            <a:r>
              <a:rPr lang="id-ID" altLang="en-US" sz="2600" b="1">
                <a:solidFill>
                  <a:srgbClr val="0000FF"/>
                </a:solidFill>
              </a:rPr>
              <a:t>Gerakan nasionalisme diteruskan oleh </a:t>
            </a:r>
            <a:r>
              <a:rPr lang="id-ID" altLang="en-US" sz="2600" b="1">
                <a:solidFill>
                  <a:srgbClr val="990099"/>
                </a:solidFill>
              </a:rPr>
              <a:t>Muhammad Naguib</a:t>
            </a:r>
            <a:r>
              <a:rPr lang="id-ID" altLang="en-US" sz="2600" b="1">
                <a:solidFill>
                  <a:srgbClr val="0000FF"/>
                </a:solidFill>
              </a:rPr>
              <a:t> yang berhasil mengkudeta pemerintahan kolonial Inggris pada 13 Juli 1952 dan mengubah Mesir menjadi republik.</a:t>
            </a:r>
          </a:p>
          <a:p>
            <a:pPr>
              <a:buFontTx/>
              <a:buBlip>
                <a:blip r:embed="rId2"/>
              </a:buBlip>
            </a:pPr>
            <a:r>
              <a:rPr lang="id-ID" altLang="en-US" sz="2600" b="1">
                <a:solidFill>
                  <a:srgbClr val="0000FF"/>
                </a:solidFill>
              </a:rPr>
              <a:t>Kepemimpinan Naguib yang otoriter tidak berlangsung lama karena kemudian diganti oleh </a:t>
            </a:r>
            <a:r>
              <a:rPr lang="id-ID" altLang="en-US" sz="2600" b="1">
                <a:solidFill>
                  <a:srgbClr val="990099"/>
                </a:solidFill>
              </a:rPr>
              <a:t>Gamal Abdel Nasser</a:t>
            </a:r>
            <a:r>
              <a:rPr lang="id-ID" altLang="en-US" sz="2600" b="1">
                <a:solidFill>
                  <a:srgbClr val="0000FF"/>
                </a:solidFill>
              </a:rPr>
              <a:t> yang ternyata juga otoriter</a:t>
            </a:r>
            <a:r>
              <a:rPr lang="id-ID" altLang="en-US" sz="2400">
                <a:solidFill>
                  <a:srgbClr val="0000FF"/>
                </a:solidFill>
              </a:rPr>
              <a:t>.</a:t>
            </a:r>
            <a:endParaRPr lang="en-US" altLang="en-US" sz="2400">
              <a:solidFill>
                <a:srgbClr val="0000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829972B-E0B5-4A6E-8C0A-F34FCBD153C3}"/>
              </a:ext>
            </a:extLst>
          </p:cNvPr>
          <p:cNvSpPr>
            <a:spLocks noGrp="1" noChangeArrowheads="1"/>
          </p:cNvSpPr>
          <p:nvPr>
            <p:ph type="title"/>
          </p:nvPr>
        </p:nvSpPr>
        <p:spPr>
          <a:xfrm>
            <a:off x="1981200" y="274638"/>
            <a:ext cx="8229600" cy="1066800"/>
          </a:xfrm>
          <a:ln>
            <a:solidFill>
              <a:srgbClr val="006600"/>
            </a:solidFill>
            <a:miter lim="800000"/>
            <a:headEnd/>
            <a:tailEnd/>
          </a:ln>
        </p:spPr>
        <p:txBody>
          <a:bodyPr/>
          <a:lstStyle/>
          <a:p>
            <a:pPr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11267" name="Rectangle 3">
            <a:extLst>
              <a:ext uri="{FF2B5EF4-FFF2-40B4-BE49-F238E27FC236}">
                <a16:creationId xmlns:a16="http://schemas.microsoft.com/office/drawing/2014/main" id="{5F569A21-4CAA-4E25-846F-B6104C0ED512}"/>
              </a:ext>
            </a:extLst>
          </p:cNvPr>
          <p:cNvSpPr>
            <a:spLocks noGrp="1" noChangeArrowheads="1"/>
          </p:cNvSpPr>
          <p:nvPr>
            <p:ph idx="1"/>
          </p:nvPr>
        </p:nvSpPr>
        <p:spPr bwMode="auto">
          <a:xfrm>
            <a:off x="1981200" y="1600201"/>
            <a:ext cx="8229600" cy="4708525"/>
          </a:xfrm>
        </p:spPr>
        <p:txBody>
          <a:bodyPr wrap="square" numCol="1" anchor="t" anchorCtr="0" compatLnSpc="1">
            <a:prstTxWarp prst="textNoShape">
              <a:avLst/>
            </a:prstTxWarp>
          </a:bodyPr>
          <a:lstStyle/>
          <a:p>
            <a:pPr algn="ctr">
              <a:buFontTx/>
              <a:buNone/>
            </a:pPr>
            <a:r>
              <a:rPr lang="id-ID" altLang="en-US" b="1" u="sng">
                <a:solidFill>
                  <a:srgbClr val="800080"/>
                </a:solidFill>
              </a:rPr>
              <a:t>Gerakan Nasionalisme di Libya</a:t>
            </a:r>
          </a:p>
          <a:p>
            <a:pPr algn="ctr">
              <a:buFontTx/>
              <a:buNone/>
            </a:pPr>
            <a:endParaRPr lang="id-ID" altLang="en-US" sz="1200" b="1" u="sng">
              <a:solidFill>
                <a:srgbClr val="800080"/>
              </a:solidFill>
            </a:endParaRPr>
          </a:p>
          <a:p>
            <a:pPr>
              <a:buClr>
                <a:srgbClr val="990099"/>
              </a:buClr>
              <a:buFont typeface="Wingdings" panose="05000000000000000000" pitchFamily="2" charset="2"/>
              <a:buChar char="Ø"/>
            </a:pPr>
            <a:r>
              <a:rPr lang="id-ID" altLang="en-US" b="1">
                <a:solidFill>
                  <a:srgbClr val="0000FF"/>
                </a:solidFill>
              </a:rPr>
              <a:t>Pergerakan Nasionalisme dipelopori oleh </a:t>
            </a:r>
            <a:r>
              <a:rPr lang="id-ID" altLang="en-US" b="1">
                <a:solidFill>
                  <a:srgbClr val="990033"/>
                </a:solidFill>
              </a:rPr>
              <a:t>Raja Idris El-Sanusi</a:t>
            </a:r>
            <a:r>
              <a:rPr lang="id-ID" altLang="en-US" b="1">
                <a:solidFill>
                  <a:srgbClr val="0000FF"/>
                </a:solidFill>
              </a:rPr>
              <a:t> dalam menetang dominasi Italia sejak tahun 1916.</a:t>
            </a:r>
          </a:p>
          <a:p>
            <a:pPr>
              <a:buClr>
                <a:srgbClr val="990099"/>
              </a:buClr>
              <a:buFont typeface="Wingdings" panose="05000000000000000000" pitchFamily="2" charset="2"/>
              <a:buChar char="Ø"/>
            </a:pPr>
            <a:r>
              <a:rPr lang="id-ID" altLang="en-US" b="1">
                <a:solidFill>
                  <a:srgbClr val="0000FF"/>
                </a:solidFill>
              </a:rPr>
              <a:t>Idris El-Sanusi berhasil memerdekaan Libya pada tahun 1949 dengan mempersatukan </a:t>
            </a:r>
            <a:r>
              <a:rPr lang="id-ID" altLang="en-US" b="1">
                <a:solidFill>
                  <a:srgbClr val="990033"/>
                </a:solidFill>
              </a:rPr>
              <a:t>Tripolitania</a:t>
            </a:r>
            <a:r>
              <a:rPr lang="id-ID" altLang="en-US" b="1">
                <a:solidFill>
                  <a:srgbClr val="0000FF"/>
                </a:solidFill>
              </a:rPr>
              <a:t>,</a:t>
            </a:r>
            <a:r>
              <a:rPr lang="id-ID" altLang="en-US" b="1">
                <a:solidFill>
                  <a:srgbClr val="990033"/>
                </a:solidFill>
              </a:rPr>
              <a:t> Fezzan</a:t>
            </a:r>
            <a:r>
              <a:rPr lang="id-ID" altLang="en-US" b="1">
                <a:solidFill>
                  <a:srgbClr val="0000FF"/>
                </a:solidFill>
              </a:rPr>
              <a:t>, dan </a:t>
            </a:r>
            <a:r>
              <a:rPr lang="id-ID" altLang="en-US" b="1">
                <a:solidFill>
                  <a:srgbClr val="990033"/>
                </a:solidFill>
              </a:rPr>
              <a:t>Cyrenaica</a:t>
            </a:r>
            <a:r>
              <a:rPr lang="id-ID" altLang="en-US" b="1">
                <a:solidFill>
                  <a:srgbClr val="0000FF"/>
                </a:solidFill>
              </a:rPr>
              <a:t>.</a:t>
            </a:r>
          </a:p>
          <a:p>
            <a:pPr>
              <a:buClr>
                <a:srgbClr val="990099"/>
              </a:buClr>
              <a:buFont typeface="Wingdings" panose="05000000000000000000" pitchFamily="2" charset="2"/>
              <a:buChar char="Ø"/>
            </a:pPr>
            <a:r>
              <a:rPr lang="id-ID" altLang="en-US" b="1">
                <a:solidFill>
                  <a:srgbClr val="0000FF"/>
                </a:solidFill>
              </a:rPr>
              <a:t>Pemerintahan Idris kemudian dikudeta oleh Kolonel </a:t>
            </a:r>
            <a:r>
              <a:rPr lang="id-ID" altLang="en-US" b="1">
                <a:solidFill>
                  <a:srgbClr val="990033"/>
                </a:solidFill>
              </a:rPr>
              <a:t>Muammar Khadafi</a:t>
            </a:r>
            <a:r>
              <a:rPr lang="id-ID" altLang="en-US" b="1">
                <a:solidFill>
                  <a:srgbClr val="0000FF"/>
                </a:solidFill>
              </a:rPr>
              <a:t> pada tahun 1969.</a:t>
            </a:r>
            <a:endParaRPr lang="en-US" altLang="en-US" b="1">
              <a:solidFill>
                <a:srgbClr val="0000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0650ACD-88B0-40C9-A874-02A888C94D7E}"/>
              </a:ext>
            </a:extLst>
          </p:cNvPr>
          <p:cNvSpPr>
            <a:spLocks noGrp="1" noChangeArrowheads="1"/>
          </p:cNvSpPr>
          <p:nvPr>
            <p:ph type="title"/>
          </p:nvPr>
        </p:nvSpPr>
        <p:spPr>
          <a:xfrm>
            <a:off x="1981200" y="274638"/>
            <a:ext cx="8229600" cy="1066800"/>
          </a:xfrm>
          <a:ln>
            <a:solidFill>
              <a:srgbClr val="006600"/>
            </a:solidFill>
            <a:miter lim="800000"/>
            <a:headEnd/>
            <a:tailEnd/>
          </a:ln>
        </p:spPr>
        <p:txBody>
          <a:bodyPr/>
          <a:lstStyle/>
          <a:p>
            <a:pPr algn="r"/>
            <a:r>
              <a:rPr lang="id-ID" altLang="en-US" sz="3200" b="1">
                <a:solidFill>
                  <a:srgbClr val="CC3300"/>
                </a:solidFill>
                <a:latin typeface="Broadway BT" pitchFamily="82" charset="0"/>
              </a:rPr>
              <a:t>Nasionalisme dan Dekolonisasi di Asia dan Afrika</a:t>
            </a:r>
            <a:endParaRPr lang="en-US" altLang="en-US" sz="3200" b="1">
              <a:solidFill>
                <a:srgbClr val="CC3300"/>
              </a:solidFill>
              <a:latin typeface="Broadway BT" pitchFamily="82" charset="0"/>
            </a:endParaRPr>
          </a:p>
        </p:txBody>
      </p:sp>
      <p:sp>
        <p:nvSpPr>
          <p:cNvPr id="12291" name="Rectangle 3">
            <a:extLst>
              <a:ext uri="{FF2B5EF4-FFF2-40B4-BE49-F238E27FC236}">
                <a16:creationId xmlns:a16="http://schemas.microsoft.com/office/drawing/2014/main" id="{47C37EAF-350F-4110-92D5-5D31053A1C92}"/>
              </a:ext>
            </a:extLst>
          </p:cNvPr>
          <p:cNvSpPr>
            <a:spLocks noGrp="1" noChangeArrowheads="1"/>
          </p:cNvSpPr>
          <p:nvPr>
            <p:ph idx="1"/>
          </p:nvPr>
        </p:nvSpPr>
        <p:spPr bwMode="auto">
          <a:xfrm>
            <a:off x="1774825" y="1484314"/>
            <a:ext cx="8642350" cy="5373687"/>
          </a:xfrm>
        </p:spPr>
        <p:txBody>
          <a:bodyPr wrap="square" numCol="1" anchor="t" anchorCtr="0" compatLnSpc="1">
            <a:prstTxWarp prst="textNoShape">
              <a:avLst/>
            </a:prstTxWarp>
            <a:normAutofit lnSpcReduction="10000"/>
          </a:bodyPr>
          <a:lstStyle/>
          <a:p>
            <a:pPr algn="ctr">
              <a:lnSpc>
                <a:spcPct val="80000"/>
              </a:lnSpc>
              <a:buFontTx/>
              <a:buNone/>
            </a:pPr>
            <a:r>
              <a:rPr lang="id-ID" altLang="en-US" b="1" u="sng" dirty="0"/>
              <a:t>Gerakan Nasionalisme di India</a:t>
            </a:r>
          </a:p>
          <a:p>
            <a:pPr algn="ctr">
              <a:lnSpc>
                <a:spcPct val="80000"/>
              </a:lnSpc>
              <a:buFontTx/>
              <a:buNone/>
            </a:pPr>
            <a:endParaRPr lang="id-ID" altLang="en-US" sz="1200" b="1" u="sng" dirty="0"/>
          </a:p>
          <a:p>
            <a:pPr>
              <a:lnSpc>
                <a:spcPct val="80000"/>
              </a:lnSpc>
              <a:buClr>
                <a:srgbClr val="990099"/>
              </a:buClr>
              <a:buFont typeface="Wingdings" panose="05000000000000000000" pitchFamily="2" charset="2"/>
              <a:buChar char="§"/>
            </a:pPr>
            <a:r>
              <a:rPr lang="id-ID" altLang="en-US" sz="2300" b="1" dirty="0">
                <a:latin typeface="Times New Roman" panose="02020603050405020304" pitchFamily="18" charset="0"/>
              </a:rPr>
              <a:t>Gerakan Nasionalisme di India muncul karena meningkatnya jumlah orang terpelajar.</a:t>
            </a:r>
          </a:p>
          <a:p>
            <a:pPr>
              <a:lnSpc>
                <a:spcPct val="80000"/>
              </a:lnSpc>
              <a:buClr>
                <a:srgbClr val="990099"/>
              </a:buClr>
              <a:buFont typeface="Wingdings" panose="05000000000000000000" pitchFamily="2" charset="2"/>
              <a:buChar char="§"/>
            </a:pPr>
            <a:r>
              <a:rPr lang="id-ID" altLang="en-US" sz="2300" b="1" dirty="0">
                <a:latin typeface="Times New Roman" panose="02020603050405020304" pitchFamily="18" charset="0"/>
              </a:rPr>
              <a:t>Gerakan Nasionalisme di India dipimpin oleh Mahatma Gandhi yang mendapat pendidikan tinggi di London, sehingga ia mudah mengenal konsep nasionalisme, demokrasi, liberalisme, dan kemerdekaan.</a:t>
            </a:r>
          </a:p>
          <a:p>
            <a:pPr>
              <a:lnSpc>
                <a:spcPct val="80000"/>
              </a:lnSpc>
              <a:buClr>
                <a:srgbClr val="990099"/>
              </a:buClr>
              <a:buFont typeface="Wingdings" panose="05000000000000000000" pitchFamily="2" charset="2"/>
              <a:buChar char="§"/>
            </a:pPr>
            <a:r>
              <a:rPr lang="id-ID" altLang="en-US" sz="2300" b="1" dirty="0">
                <a:latin typeface="Times New Roman" panose="02020603050405020304" pitchFamily="18" charset="0"/>
              </a:rPr>
              <a:t>Gerakan Gandhi beriringan pula dengan beberapa tokoh dari Kongres India yang juga merencanakan kemerdekaan bagi India seperti Pandit </a:t>
            </a:r>
            <a:r>
              <a:rPr lang="id-ID" altLang="en-US" sz="2300" b="1" dirty="0" err="1">
                <a:latin typeface="Times New Roman" panose="02020603050405020304" pitchFamily="18" charset="0"/>
              </a:rPr>
              <a:t>Jawaharlal</a:t>
            </a:r>
            <a:r>
              <a:rPr lang="id-ID" altLang="en-US" sz="2300" b="1" dirty="0">
                <a:latin typeface="Times New Roman" panose="02020603050405020304" pitchFamily="18" charset="0"/>
              </a:rPr>
              <a:t> </a:t>
            </a:r>
            <a:r>
              <a:rPr lang="id-ID" altLang="en-US" sz="2300" b="1" dirty="0" err="1">
                <a:latin typeface="Times New Roman" panose="02020603050405020304" pitchFamily="18" charset="0"/>
              </a:rPr>
              <a:t>Nehru</a:t>
            </a:r>
            <a:r>
              <a:rPr lang="id-ID" altLang="en-US" sz="2300" b="1" dirty="0">
                <a:latin typeface="Times New Roman" panose="02020603050405020304" pitchFamily="18" charset="0"/>
              </a:rPr>
              <a:t>, Muhammad Ali </a:t>
            </a:r>
            <a:r>
              <a:rPr lang="id-ID" altLang="en-US" sz="2300" b="1" dirty="0" err="1">
                <a:latin typeface="Times New Roman" panose="02020603050405020304" pitchFamily="18" charset="0"/>
              </a:rPr>
              <a:t>Jinnah</a:t>
            </a:r>
            <a:r>
              <a:rPr lang="id-ID" altLang="en-US" sz="2300" b="1" dirty="0">
                <a:latin typeface="Times New Roman" panose="02020603050405020304" pitchFamily="18" charset="0"/>
              </a:rPr>
              <a:t>, </a:t>
            </a:r>
            <a:r>
              <a:rPr lang="id-ID" altLang="en-US" sz="2300" b="1" dirty="0" err="1">
                <a:latin typeface="Times New Roman" panose="02020603050405020304" pitchFamily="18" charset="0"/>
              </a:rPr>
              <a:t>Banerji</a:t>
            </a:r>
            <a:r>
              <a:rPr lang="id-ID" altLang="en-US" sz="2300" b="1" dirty="0">
                <a:latin typeface="Times New Roman" panose="02020603050405020304" pitchFamily="18" charset="0"/>
              </a:rPr>
              <a:t>, dan </a:t>
            </a:r>
            <a:r>
              <a:rPr lang="id-ID" altLang="en-US" sz="2300" b="1" dirty="0" err="1">
                <a:latin typeface="Times New Roman" panose="02020603050405020304" pitchFamily="18" charset="0"/>
              </a:rPr>
              <a:t>Tikal</a:t>
            </a:r>
            <a:r>
              <a:rPr lang="id-ID" altLang="en-US" sz="2300" b="1" dirty="0">
                <a:latin typeface="Times New Roman" panose="02020603050405020304" pitchFamily="18" charset="0"/>
              </a:rPr>
              <a:t>.</a:t>
            </a:r>
          </a:p>
          <a:p>
            <a:pPr>
              <a:lnSpc>
                <a:spcPct val="80000"/>
              </a:lnSpc>
              <a:buClr>
                <a:srgbClr val="990099"/>
              </a:buClr>
              <a:buFont typeface="Wingdings" panose="05000000000000000000" pitchFamily="2" charset="2"/>
              <a:buChar char="§"/>
            </a:pPr>
            <a:r>
              <a:rPr lang="id-ID" altLang="en-US" sz="2300" b="1" dirty="0">
                <a:latin typeface="Times New Roman" panose="02020603050405020304" pitchFamily="18" charset="0"/>
              </a:rPr>
              <a:t>Kemerdekaan India </a:t>
            </a:r>
            <a:r>
              <a:rPr lang="id-ID" altLang="en-US" sz="2300" b="1" dirty="0" err="1">
                <a:latin typeface="Times New Roman" panose="02020603050405020304" pitchFamily="18" charset="0"/>
              </a:rPr>
              <a:t>diproklamirkan</a:t>
            </a:r>
            <a:r>
              <a:rPr lang="id-ID" altLang="en-US" sz="2300" b="1" dirty="0">
                <a:latin typeface="Times New Roman" panose="02020603050405020304" pitchFamily="18" charset="0"/>
              </a:rPr>
              <a:t> pada tanggal 15 Agustus 1947. </a:t>
            </a:r>
          </a:p>
          <a:p>
            <a:pPr>
              <a:lnSpc>
                <a:spcPct val="80000"/>
              </a:lnSpc>
              <a:buClr>
                <a:srgbClr val="990099"/>
              </a:buClr>
              <a:buFont typeface="Wingdings" panose="05000000000000000000" pitchFamily="2" charset="2"/>
              <a:buChar char="§"/>
            </a:pPr>
            <a:r>
              <a:rPr lang="id-ID" altLang="en-US" sz="2300" b="1" dirty="0">
                <a:latin typeface="Times New Roman" panose="02020603050405020304" pitchFamily="18" charset="0"/>
              </a:rPr>
              <a:t>Muhammad Ali </a:t>
            </a:r>
            <a:r>
              <a:rPr lang="id-ID" altLang="en-US" sz="2300" b="1" dirty="0" err="1">
                <a:latin typeface="Times New Roman" panose="02020603050405020304" pitchFamily="18" charset="0"/>
              </a:rPr>
              <a:t>Jinnah</a:t>
            </a:r>
            <a:r>
              <a:rPr lang="id-ID" altLang="en-US" sz="2300" b="1" dirty="0">
                <a:latin typeface="Times New Roman" panose="02020603050405020304" pitchFamily="18" charset="0"/>
              </a:rPr>
              <a:t> keluar dari Kongres India dan mendirikan Moslem </a:t>
            </a:r>
            <a:r>
              <a:rPr lang="id-ID" altLang="en-US" sz="2300" b="1" dirty="0" err="1">
                <a:latin typeface="Times New Roman" panose="02020603050405020304" pitchFamily="18" charset="0"/>
              </a:rPr>
              <a:t>League</a:t>
            </a:r>
            <a:r>
              <a:rPr lang="id-ID" altLang="en-US" sz="2300" b="1" dirty="0">
                <a:latin typeface="Times New Roman" panose="02020603050405020304" pitchFamily="18" charset="0"/>
              </a:rPr>
              <a:t> yang kemudian </a:t>
            </a:r>
            <a:r>
              <a:rPr lang="id-ID" altLang="en-US" sz="2300" b="1" dirty="0" err="1">
                <a:latin typeface="Times New Roman" panose="02020603050405020304" pitchFamily="18" charset="0"/>
              </a:rPr>
              <a:t>mempelopori</a:t>
            </a:r>
            <a:r>
              <a:rPr lang="id-ID" altLang="en-US" sz="2300" b="1" dirty="0">
                <a:latin typeface="Times New Roman" panose="02020603050405020304" pitchFamily="18" charset="0"/>
              </a:rPr>
              <a:t> terbentuknya negara Pakistan.</a:t>
            </a:r>
            <a:endParaRPr lang="en-US" altLang="en-US" sz="2300" b="1"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65" descr="Bab 8 kiri bawah">
            <a:extLst>
              <a:ext uri="{FF2B5EF4-FFF2-40B4-BE49-F238E27FC236}">
                <a16:creationId xmlns:a16="http://schemas.microsoft.com/office/drawing/2014/main" id="{BA27CD9F-2CB2-4B2A-B2A1-4FF36CF2E84F}"/>
              </a:ext>
            </a:extLst>
          </p:cNvPr>
          <p:cNvPicPr>
            <a:picLocks noChangeAspect="1" noChangeArrowheads="1"/>
          </p:cNvPicPr>
          <p:nvPr/>
        </p:nvPicPr>
        <p:blipFill>
          <a:blip r:embed="rId2">
            <a:lum bright="42000" contrast="-60000"/>
            <a:extLst>
              <a:ext uri="{28A0092B-C50C-407E-A947-70E740481C1C}">
                <a14:useLocalDpi xmlns:a14="http://schemas.microsoft.com/office/drawing/2010/main" val="0"/>
              </a:ext>
            </a:extLst>
          </a:blip>
          <a:srcRect/>
          <a:stretch>
            <a:fillRect/>
          </a:stretch>
        </p:blipFill>
        <p:spPr bwMode="auto">
          <a:xfrm>
            <a:off x="6888163" y="188914"/>
            <a:ext cx="3600450" cy="640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a:extLst>
              <a:ext uri="{FF2B5EF4-FFF2-40B4-BE49-F238E27FC236}">
                <a16:creationId xmlns:a16="http://schemas.microsoft.com/office/drawing/2014/main" id="{EBDF3648-4626-40D3-9046-6C0531CA32B9}"/>
              </a:ext>
            </a:extLst>
          </p:cNvPr>
          <p:cNvSpPr>
            <a:spLocks noGrp="1" noChangeArrowheads="1"/>
          </p:cNvSpPr>
          <p:nvPr>
            <p:ph type="title"/>
          </p:nvPr>
        </p:nvSpPr>
        <p:spPr/>
        <p:txBody>
          <a:bodyPr rtlCol="0">
            <a:normAutofit fontScale="90000"/>
          </a:bodyPr>
          <a:lstStyle/>
          <a:p>
            <a:pPr>
              <a:defRPr/>
            </a:pPr>
            <a:r>
              <a:rPr lang="id-ID" altLang="en-US" sz="4800" b="1" i="1">
                <a:solidFill>
                  <a:srgbClr val="800080"/>
                </a:solidFill>
                <a:latin typeface="Monotype Corsiva" panose="03010101010201010101" pitchFamily="66" charset="0"/>
              </a:rPr>
              <a:t>4 Konsep Utama</a:t>
            </a:r>
            <a:br>
              <a:rPr lang="id-ID" altLang="en-US" sz="4800" b="1" i="1">
                <a:solidFill>
                  <a:srgbClr val="800080"/>
                </a:solidFill>
                <a:latin typeface="Monotype Corsiva" panose="03010101010201010101" pitchFamily="66" charset="0"/>
              </a:rPr>
            </a:br>
            <a:r>
              <a:rPr lang="id-ID" altLang="en-US" sz="4800" b="1" i="1">
                <a:solidFill>
                  <a:srgbClr val="800080"/>
                </a:solidFill>
                <a:latin typeface="Monotype Corsiva" panose="03010101010201010101" pitchFamily="66" charset="0"/>
              </a:rPr>
              <a:t>Perjuangan Mahatma Gandhi</a:t>
            </a:r>
            <a:endParaRPr lang="en-US" altLang="en-US" sz="4800" b="1" i="1">
              <a:solidFill>
                <a:srgbClr val="800080"/>
              </a:solidFill>
              <a:latin typeface="Monotype Corsiva" panose="03010101010201010101" pitchFamily="66" charset="0"/>
            </a:endParaRPr>
          </a:p>
        </p:txBody>
      </p:sp>
      <p:sp>
        <p:nvSpPr>
          <p:cNvPr id="13316" name="Rectangle 3">
            <a:extLst>
              <a:ext uri="{FF2B5EF4-FFF2-40B4-BE49-F238E27FC236}">
                <a16:creationId xmlns:a16="http://schemas.microsoft.com/office/drawing/2014/main" id="{7F142729-007E-48AC-8373-17A5C718F62C}"/>
              </a:ext>
            </a:extLst>
          </p:cNvPr>
          <p:cNvSpPr>
            <a:spLocks noGrp="1" noChangeArrowheads="1"/>
          </p:cNvSpPr>
          <p:nvPr>
            <p:ph type="body" sz="half" idx="1"/>
          </p:nvPr>
        </p:nvSpPr>
        <p:spPr bwMode="auto">
          <a:xfrm>
            <a:off x="6851650" y="1700214"/>
            <a:ext cx="3816350" cy="4752975"/>
          </a:xfrm>
        </p:spPr>
        <p:txBody>
          <a:bodyPr wrap="square" numCol="1" anchor="t" anchorCtr="0" compatLnSpc="1">
            <a:prstTxWarp prst="textNoShape">
              <a:avLst/>
            </a:prstTxWarp>
          </a:bodyPr>
          <a:lstStyle/>
          <a:p>
            <a:pPr>
              <a:buFont typeface="Wingdings" panose="05000000000000000000" pitchFamily="2" charset="2"/>
              <a:buChar char="§"/>
            </a:pPr>
            <a:r>
              <a:rPr lang="id-ID" altLang="en-US" sz="2600" b="1">
                <a:solidFill>
                  <a:srgbClr val="006600"/>
                </a:solidFill>
                <a:latin typeface="Georgia" panose="02040502050405020303" pitchFamily="18" charset="0"/>
              </a:rPr>
              <a:t>Sikap Anti kekerasan (Non-Violent)</a:t>
            </a:r>
          </a:p>
          <a:p>
            <a:pPr>
              <a:buFont typeface="Wingdings" panose="05000000000000000000" pitchFamily="2" charset="2"/>
              <a:buChar char="§"/>
            </a:pPr>
            <a:r>
              <a:rPr lang="id-ID" altLang="en-US" sz="2600" b="1">
                <a:solidFill>
                  <a:srgbClr val="C31705"/>
                </a:solidFill>
                <a:latin typeface="Georgia" panose="02040502050405020303" pitchFamily="18" charset="0"/>
              </a:rPr>
              <a:t>Tidak bekerjasama dengan penjajah Inggris</a:t>
            </a:r>
          </a:p>
          <a:p>
            <a:pPr>
              <a:buFont typeface="Wingdings" panose="05000000000000000000" pitchFamily="2" charset="2"/>
              <a:buChar char="§"/>
            </a:pPr>
            <a:r>
              <a:rPr lang="id-ID" altLang="en-US" sz="2600" b="1">
                <a:solidFill>
                  <a:srgbClr val="333399"/>
                </a:solidFill>
                <a:latin typeface="Georgia" panose="02040502050405020303" pitchFamily="18" charset="0"/>
              </a:rPr>
              <a:t>Aksi pemogokan kerja para buruh</a:t>
            </a:r>
          </a:p>
          <a:p>
            <a:pPr>
              <a:buFont typeface="Wingdings" panose="05000000000000000000" pitchFamily="2" charset="2"/>
              <a:buChar char="§"/>
            </a:pPr>
            <a:r>
              <a:rPr lang="id-ID" altLang="en-US" sz="2600" b="1">
                <a:solidFill>
                  <a:schemeClr val="hlink"/>
                </a:solidFill>
                <a:latin typeface="Georgia" panose="02040502050405020303" pitchFamily="18" charset="0"/>
              </a:rPr>
              <a:t>Aksi pemboikotan terhadap produk-poduk buatan Inggris</a:t>
            </a:r>
          </a:p>
          <a:p>
            <a:endParaRPr lang="en-US" altLang="en-US" sz="2600" b="1">
              <a:solidFill>
                <a:schemeClr val="hlink"/>
              </a:solidFill>
              <a:latin typeface="Georgia" panose="02040502050405020303" pitchFamily="18" charset="0"/>
            </a:endParaRPr>
          </a:p>
        </p:txBody>
      </p:sp>
      <p:graphicFrame>
        <p:nvGraphicFramePr>
          <p:cNvPr id="14400" name="Group 64">
            <a:extLst>
              <a:ext uri="{FF2B5EF4-FFF2-40B4-BE49-F238E27FC236}">
                <a16:creationId xmlns:a16="http://schemas.microsoft.com/office/drawing/2014/main" id="{5704B1A2-9981-4946-BAD4-CB8195CF1E60}"/>
              </a:ext>
            </a:extLst>
          </p:cNvPr>
          <p:cNvGraphicFramePr>
            <a:graphicFrameLocks noGrp="1"/>
          </p:cNvGraphicFramePr>
          <p:nvPr>
            <p:ph sz="half" idx="2"/>
          </p:nvPr>
        </p:nvGraphicFramePr>
        <p:xfrm>
          <a:off x="1847850" y="1773238"/>
          <a:ext cx="4038600" cy="4392613"/>
        </p:xfrm>
        <a:graphic>
          <a:graphicData uri="http://schemas.openxmlformats.org/drawingml/2006/table">
            <a:tbl>
              <a:tblPr/>
              <a:tblGrid>
                <a:gridCol w="4038600">
                  <a:extLst>
                    <a:ext uri="{9D8B030D-6E8A-4147-A177-3AD203B41FA5}">
                      <a16:colId xmlns:a16="http://schemas.microsoft.com/office/drawing/2014/main" val="20000"/>
                    </a:ext>
                  </a:extLst>
                </a:gridCol>
              </a:tblGrid>
              <a:tr h="10795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4000" b="1" i="0" u="none" strike="noStrike" cap="none" normalizeH="0" baseline="0">
                          <a:ln>
                            <a:noFill/>
                          </a:ln>
                          <a:solidFill>
                            <a:schemeClr val="tx1"/>
                          </a:solidFill>
                          <a:effectLst/>
                          <a:latin typeface="Calligraph421 BT" pitchFamily="66" charset="0"/>
                        </a:rPr>
                        <a:t>AHIMSA</a:t>
                      </a:r>
                      <a:endParaRPr kumimoji="0" lang="en-US" sz="4000" b="1" i="0" u="none" strike="noStrike" cap="none" normalizeH="0" baseline="0">
                        <a:ln>
                          <a:noFill/>
                        </a:ln>
                        <a:solidFill>
                          <a:schemeClr val="tx1"/>
                        </a:solidFill>
                        <a:effectLst/>
                        <a:latin typeface="Calligraph421 BT" pitchFamily="66"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600"/>
                    </a:solidFill>
                  </a:tcPr>
                </a:tc>
                <a:extLst>
                  <a:ext uri="{0D108BD9-81ED-4DB2-BD59-A6C34878D82A}">
                    <a16:rowId xmlns:a16="http://schemas.microsoft.com/office/drawing/2014/main" val="10000"/>
                  </a:ext>
                </a:extLst>
              </a:tr>
              <a:tr h="1081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3600" b="1" i="0" u="none" strike="noStrike" cap="none" normalizeH="0" baseline="0">
                          <a:ln>
                            <a:noFill/>
                          </a:ln>
                          <a:solidFill>
                            <a:schemeClr val="tx1"/>
                          </a:solidFill>
                          <a:effectLst/>
                          <a:latin typeface="Calligraph421 BT" pitchFamily="66" charset="0"/>
                        </a:rPr>
                        <a:t>SATYAGRAHA</a:t>
                      </a:r>
                      <a:endParaRPr kumimoji="0" lang="en-US" sz="3600" b="1" i="0" u="none" strike="noStrike" cap="none" normalizeH="0" baseline="0">
                        <a:ln>
                          <a:noFill/>
                        </a:ln>
                        <a:solidFill>
                          <a:schemeClr val="tx1"/>
                        </a:solidFill>
                        <a:effectLst/>
                        <a:latin typeface="Calligraph421 BT" pitchFamily="66"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31705"/>
                    </a:solidFill>
                  </a:tcPr>
                </a:tc>
                <a:extLst>
                  <a:ext uri="{0D108BD9-81ED-4DB2-BD59-A6C34878D82A}">
                    <a16:rowId xmlns:a16="http://schemas.microsoft.com/office/drawing/2014/main" val="10001"/>
                  </a:ext>
                </a:extLst>
              </a:tr>
              <a:tr h="1081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4000" b="1" i="0" u="none" strike="noStrike" cap="none" normalizeH="0" baseline="0">
                          <a:ln>
                            <a:noFill/>
                          </a:ln>
                          <a:solidFill>
                            <a:schemeClr val="tx1"/>
                          </a:solidFill>
                          <a:effectLst/>
                          <a:latin typeface="Calligraph421 BT" pitchFamily="66" charset="0"/>
                        </a:rPr>
                        <a:t>HARTAL</a:t>
                      </a:r>
                      <a:endParaRPr kumimoji="0" lang="en-US" sz="4000" b="1" i="0" u="none" strike="noStrike" cap="none" normalizeH="0" baseline="0">
                        <a:ln>
                          <a:noFill/>
                        </a:ln>
                        <a:solidFill>
                          <a:schemeClr val="tx1"/>
                        </a:solidFill>
                        <a:effectLst/>
                        <a:latin typeface="Calligraph421 BT" pitchFamily="66"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2"/>
                  </a:ext>
                </a:extLst>
              </a:tr>
              <a:tr h="115093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id-ID" sz="4000" b="1" i="0" u="none" strike="noStrike" cap="none" normalizeH="0" baseline="0">
                          <a:ln>
                            <a:noFill/>
                          </a:ln>
                          <a:solidFill>
                            <a:schemeClr val="tx1"/>
                          </a:solidFill>
                          <a:effectLst/>
                          <a:latin typeface="Calligraph421 BT" pitchFamily="66" charset="0"/>
                        </a:rPr>
                        <a:t>SWADESI</a:t>
                      </a:r>
                      <a:endParaRPr kumimoji="0" lang="en-US" sz="4000" b="1" i="0" u="none" strike="noStrike" cap="none" normalizeH="0" baseline="0">
                        <a:ln>
                          <a:noFill/>
                        </a:ln>
                        <a:solidFill>
                          <a:schemeClr val="tx1"/>
                        </a:solidFill>
                        <a:effectLst/>
                        <a:latin typeface="Calligraph421 BT" pitchFamily="66"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extLst>
                  <a:ext uri="{0D108BD9-81ED-4DB2-BD59-A6C34878D82A}">
                    <a16:rowId xmlns:a16="http://schemas.microsoft.com/office/drawing/2014/main" val="10003"/>
                  </a:ext>
                </a:extLst>
              </a:tr>
            </a:tbl>
          </a:graphicData>
        </a:graphic>
      </p:graphicFrame>
      <p:sp>
        <p:nvSpPr>
          <p:cNvPr id="13329" name="AutoShape 57">
            <a:extLst>
              <a:ext uri="{FF2B5EF4-FFF2-40B4-BE49-F238E27FC236}">
                <a16:creationId xmlns:a16="http://schemas.microsoft.com/office/drawing/2014/main" id="{C43880F5-0271-48CE-B3A0-B03F01D70B85}"/>
              </a:ext>
            </a:extLst>
          </p:cNvPr>
          <p:cNvSpPr>
            <a:spLocks noChangeArrowheads="1"/>
          </p:cNvSpPr>
          <p:nvPr/>
        </p:nvSpPr>
        <p:spPr bwMode="auto">
          <a:xfrm>
            <a:off x="5951538" y="2060576"/>
            <a:ext cx="976312" cy="485775"/>
          </a:xfrm>
          <a:prstGeom prst="rightArrow">
            <a:avLst>
              <a:gd name="adj1" fmla="val 50000"/>
              <a:gd name="adj2" fmla="val 50245"/>
            </a:avLst>
          </a:prstGeom>
          <a:solidFill>
            <a:srgbClr val="00808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500">
              <a:latin typeface="Arial" panose="020B0604020202020204" pitchFamily="34" charset="0"/>
            </a:endParaRPr>
          </a:p>
        </p:txBody>
      </p:sp>
      <p:sp>
        <p:nvSpPr>
          <p:cNvPr id="13330" name="AutoShape 58">
            <a:extLst>
              <a:ext uri="{FF2B5EF4-FFF2-40B4-BE49-F238E27FC236}">
                <a16:creationId xmlns:a16="http://schemas.microsoft.com/office/drawing/2014/main" id="{14A5AE0B-D39F-4B7A-A8C9-0B3AF1125EAF}"/>
              </a:ext>
            </a:extLst>
          </p:cNvPr>
          <p:cNvSpPr>
            <a:spLocks noChangeArrowheads="1"/>
          </p:cNvSpPr>
          <p:nvPr/>
        </p:nvSpPr>
        <p:spPr bwMode="auto">
          <a:xfrm>
            <a:off x="5951538" y="3213101"/>
            <a:ext cx="976312" cy="485775"/>
          </a:xfrm>
          <a:prstGeom prst="rightArrow">
            <a:avLst>
              <a:gd name="adj1" fmla="val 50000"/>
              <a:gd name="adj2" fmla="val 50245"/>
            </a:avLst>
          </a:prstGeom>
          <a:solidFill>
            <a:srgbClr val="CC3300"/>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500">
              <a:latin typeface="Arial" panose="020B0604020202020204" pitchFamily="34" charset="0"/>
            </a:endParaRPr>
          </a:p>
        </p:txBody>
      </p:sp>
      <p:sp>
        <p:nvSpPr>
          <p:cNvPr id="13331" name="AutoShape 59">
            <a:extLst>
              <a:ext uri="{FF2B5EF4-FFF2-40B4-BE49-F238E27FC236}">
                <a16:creationId xmlns:a16="http://schemas.microsoft.com/office/drawing/2014/main" id="{500FDEEE-D540-4D4B-A2CA-F48E1DBA6911}"/>
              </a:ext>
            </a:extLst>
          </p:cNvPr>
          <p:cNvSpPr>
            <a:spLocks noChangeArrowheads="1"/>
          </p:cNvSpPr>
          <p:nvPr/>
        </p:nvSpPr>
        <p:spPr bwMode="auto">
          <a:xfrm>
            <a:off x="5951538" y="4221164"/>
            <a:ext cx="976312" cy="485775"/>
          </a:xfrm>
          <a:prstGeom prst="rightArrow">
            <a:avLst>
              <a:gd name="adj1" fmla="val 50000"/>
              <a:gd name="adj2" fmla="val 50245"/>
            </a:avLst>
          </a:prstGeom>
          <a:solidFill>
            <a:srgbClr val="333399"/>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500">
              <a:latin typeface="Arial" panose="020B0604020202020204" pitchFamily="34" charset="0"/>
            </a:endParaRPr>
          </a:p>
        </p:txBody>
      </p:sp>
      <p:sp>
        <p:nvSpPr>
          <p:cNvPr id="13332" name="AutoShape 60">
            <a:extLst>
              <a:ext uri="{FF2B5EF4-FFF2-40B4-BE49-F238E27FC236}">
                <a16:creationId xmlns:a16="http://schemas.microsoft.com/office/drawing/2014/main" id="{EE773469-9615-4B90-AFB8-B0E4DB31CF0C}"/>
              </a:ext>
            </a:extLst>
          </p:cNvPr>
          <p:cNvSpPr>
            <a:spLocks noChangeArrowheads="1"/>
          </p:cNvSpPr>
          <p:nvPr/>
        </p:nvSpPr>
        <p:spPr bwMode="auto">
          <a:xfrm>
            <a:off x="5951538" y="5300664"/>
            <a:ext cx="976312" cy="485775"/>
          </a:xfrm>
          <a:prstGeom prst="rightArrow">
            <a:avLst>
              <a:gd name="adj1" fmla="val 50000"/>
              <a:gd name="adj2" fmla="val 50245"/>
            </a:avLst>
          </a:prstGeom>
          <a:solidFill>
            <a:schemeClr val="hlink"/>
          </a:solidFill>
          <a:ln w="9525">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sz="25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1187</Words>
  <Application>Microsoft Office PowerPoint</Application>
  <PresentationFormat>Widescreen</PresentationFormat>
  <Paragraphs>108</Paragraphs>
  <Slides>15</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15</vt:i4>
      </vt:variant>
    </vt:vector>
  </HeadingPairs>
  <TitlesOfParts>
    <vt:vector size="30" baseType="lpstr">
      <vt:lpstr>Arial</vt:lpstr>
      <vt:lpstr>Arial Black</vt:lpstr>
      <vt:lpstr>Broadway BT</vt:lpstr>
      <vt:lpstr>Calibri</vt:lpstr>
      <vt:lpstr>Calibri Light</vt:lpstr>
      <vt:lpstr>Calligraph421 BT</vt:lpstr>
      <vt:lpstr>Georgia</vt:lpstr>
      <vt:lpstr>John Handy LET</vt:lpstr>
      <vt:lpstr>Jokerman LET</vt:lpstr>
      <vt:lpstr>La Bamba LET</vt:lpstr>
      <vt:lpstr>Monotype Corsiva</vt:lpstr>
      <vt:lpstr>Times New Roman</vt:lpstr>
      <vt:lpstr>Verdana</vt:lpstr>
      <vt:lpstr>Wingdings</vt:lpstr>
      <vt:lpstr>Office Theme</vt:lpstr>
      <vt:lpstr>PowerPoint Presentation</vt:lpstr>
      <vt:lpstr>Nasionalisme dan Dekolonisasi di Asia dan Afrika</vt:lpstr>
      <vt:lpstr>Nasionalisme dan Dekolonisasi di Asia dan Afrika</vt:lpstr>
      <vt:lpstr>Nasionalisme dan Dekolonisasi di Asia dan Afrika</vt:lpstr>
      <vt:lpstr>Nasionalisme dan Dekolonisasi di Asia dan Afrika</vt:lpstr>
      <vt:lpstr>Nasionalisme dan Dekolonisasi di Asia dan Afrika</vt:lpstr>
      <vt:lpstr>Nasionalisme dan Dekolonisasi di Asia dan Afrika</vt:lpstr>
      <vt:lpstr>Nasionalisme dan Dekolonisasi di Asia dan Afrika</vt:lpstr>
      <vt:lpstr>4 Konsep Utama Perjuangan Mahatma Gandhi</vt:lpstr>
      <vt:lpstr>Nasionalisme dan Dekolonisasi di Asia dan Afrika</vt:lpstr>
      <vt:lpstr>Ekonomi dan Politik Indonesia Pasca Perang Dunia II</vt:lpstr>
      <vt:lpstr>Ekonomi dan Politik Indonesia Pasca Perang Dunia II</vt:lpstr>
      <vt:lpstr>Ekonomi dan Politik Indonesia Pasca Perang Dunia II</vt:lpstr>
      <vt:lpstr>Ekonomi dan Politik Indonesia Pasca Perang Dunia II</vt:lpstr>
      <vt:lpstr>Ekonomi dan Politik Indonesia Pasca Perang Dunia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Ghufran Ghozali</dc:creator>
  <cp:lastModifiedBy>Ghufran Ghozali</cp:lastModifiedBy>
  <cp:revision>1</cp:revision>
  <dcterms:created xsi:type="dcterms:W3CDTF">2020-08-23T14:11:09Z</dcterms:created>
  <dcterms:modified xsi:type="dcterms:W3CDTF">2020-08-23T14:14:53Z</dcterms:modified>
</cp:coreProperties>
</file>