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0" r:id="rId17"/>
    <p:sldId id="271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30" d="100"/>
          <a:sy n="30" d="100"/>
        </p:scale>
        <p:origin x="7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CB240-1C26-4E8B-AED2-F28DF2601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EF2CFC-7A01-453F-A377-4A78567AE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86421-2B17-4330-A128-5C19AE791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64AAC-AA62-4951-857C-A63828D4F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8870A-080E-4C19-BF30-D00D1368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524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2A429-D16A-4640-8B4A-FF82376F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307FD-E184-4AF5-8A8C-5F8F194B2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30781-0DCE-490B-8533-7070BF669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20C75-7011-4362-B36D-BA52292DC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A73AF-4D41-40C9-9182-31A394F2B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011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3AD23C-D848-404F-9F09-608BF46D9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B9747-BDC1-4FF2-A5A2-5E3B877EF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C938A-3093-4972-8E23-B8E6CF2BA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3612-1262-412E-AA76-607206B9C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E6B9A-3D21-4DE1-B09E-7109B5C35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181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A42B4-7A77-4A4C-908E-721227B9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02C29-1FAE-4D70-802B-47F68B50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6E881-5F94-4CC2-8958-60022C9A1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6BA6B-A881-49F2-BC9D-5CC46852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5528F-2EDD-4E10-A65D-73D9BBB4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590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B10C5-125A-4D4C-B0B2-EBCC876D5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146B0-2B9E-42EA-8952-CE648D5C7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AF195-C70C-41FE-80C5-4285F73C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76EE6-A135-445A-82E7-270E88B50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B77B8-99DA-48D9-8749-BF853CAA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8877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35D89-F23F-4DB7-97CD-50020D0CB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0C62D-139B-48DE-9C0E-99BCE92F6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85855-65D0-4A7A-83B8-C6ADA3879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53A33-8F78-4675-A78E-8742D571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F4ACC9-B55A-45B7-BCF1-050E315CC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1E69-BBE4-43BB-A996-3F10221CF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920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26E34-C948-4546-A75E-A1204FCF9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5071A-C031-42B2-B197-5D3975B62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970FC-AF4E-4AC9-A4F1-76767AE6B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415803-C0EC-4578-94FA-8A43FB454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79B43-FC62-4544-8334-C05343157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8564F3-A1BD-4F55-B43D-C04A4CE5D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B069E6-B0A9-4FF7-B94B-124BBC0C0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8409D0-1701-4074-A8AD-1F10EDEA7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4122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12BE-C7B2-4915-9A30-36ED5DF6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C4D21-0F5E-45D3-B940-9B6DFF32C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6D7197-F466-4FDE-BA7E-BF06CB58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7652A-44C6-45AB-9B73-D633C1FB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782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E9F9A-C63A-4DAF-B9C5-426AB16C1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41408D-5986-4E2E-B304-9852D0C6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D61D6-F331-4686-8E3F-D416018A4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666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2CF1-79E9-42DD-A6F5-2854F0635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0F955-A400-420E-8C07-E31F7AACD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043A3-86A1-42DF-9D9D-ED27DC9CD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2F92A-E70A-46C2-99E2-D1B049111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BAE02-586F-4B30-BA49-C24C73838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2E237-481B-4EA9-BE35-6A765DF58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323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A0C4-BE86-4164-B3BF-2C811720A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AE5B64-29BF-4902-B770-1425BE5F9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7EA27-8110-4851-B1DA-BE98B32EB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9A6CF-52F9-4DAB-8B9F-5C201E46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AA29C-07A8-4B06-8CF7-934666860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780B3-A255-40B6-8296-70DBDD631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0342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742CD-F29B-4164-98C7-A3CF8FA64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130A6-1D16-4149-BA42-11C9A9C9F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64046-75CE-4E72-B795-4ED9180929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6BD5B-AB98-4CEC-91A4-9D1707C417A6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F520A-D512-45DA-8CDB-6DFFD1FBE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DEECC-CB8B-4871-9101-14D22BD30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41E99-2E9F-4721-AA51-D00F8B24C1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809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E22D71E1-0DEC-45A1-A580-D327EB9FC3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Bahasa Indonesia/Sepitri</a:t>
            </a:r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836A298E-FE2B-48A6-8986-216E1FD994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fld id="{C1D9BE4E-EAC5-46F6-A48D-B884C6A1EE10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AB2AEF61-407D-458A-83D5-8B756504D4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33600" y="381000"/>
            <a:ext cx="7772400" cy="762000"/>
          </a:xfrm>
        </p:spPr>
        <p:txBody>
          <a:bodyPr/>
          <a:lstStyle/>
          <a:p>
            <a:pPr algn="ctr"/>
            <a:r>
              <a:rPr lang="en-US" altLang="en-US" sz="3200"/>
              <a:t>PENALARAN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61D1DA4-381A-4E0F-866D-F52C43C4EE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9800" y="1219200"/>
            <a:ext cx="7696200" cy="5029200"/>
          </a:xfrm>
        </p:spPr>
        <p:txBody>
          <a:bodyPr/>
          <a:lstStyle/>
          <a:p>
            <a:pPr algn="l"/>
            <a:r>
              <a:rPr lang="en-US" altLang="en-US" sz="2800" b="1"/>
              <a:t>Penalaran adalah suatu proses berpikir manusia 	untuk menghubung-hubungkan data 	atau 	fakta yang 	ada 	sehingga sampai 	pada 	suatu 	simpulan.</a:t>
            </a:r>
          </a:p>
          <a:p>
            <a:pPr algn="l"/>
            <a:endParaRPr lang="en-US" altLang="en-US" sz="2800"/>
          </a:p>
          <a:p>
            <a:pPr algn="l"/>
            <a:r>
              <a:rPr lang="en-US" altLang="en-US" sz="2800"/>
              <a:t>Fakta atau data yang akan dinalar itu boleh benar dan boleh tidak benar.</a:t>
            </a:r>
          </a:p>
          <a:p>
            <a:pPr algn="l"/>
            <a:endParaRPr lang="en-US" altLang="en-US" sz="2800"/>
          </a:p>
          <a:p>
            <a:pPr algn="l"/>
            <a:r>
              <a:rPr lang="en-US" altLang="en-US" sz="2800"/>
              <a:t>Kalimat pernyataan yang dapat dipergunakan sebagai data itu disebut </a:t>
            </a:r>
            <a:r>
              <a:rPr lang="en-US" altLang="en-US" sz="2800" b="1" i="1" u="sng"/>
              <a:t>Proposisi.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41EFE-415F-4A3B-8C80-8C96ED0C9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EA5E75-1493-48EC-8B87-205284237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B389A-77FF-4F4D-91D8-CD77D6964DB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45DF961-3D09-40EC-8255-B0A95C7BE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5626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Dalam penalaran deduktif terdapat </a:t>
            </a:r>
            <a:r>
              <a:rPr lang="en-US" altLang="en-US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premis.</a:t>
            </a:r>
            <a:r>
              <a:rPr lang="en-US" altLang="en-US"/>
              <a:t> Yaitu proposisi tempat menarik kesimpulan.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Penarikan kesimpulan secara deduktif dapat dilakukan secara langsung dan tidak langsung.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Penarikan secara langsung ditarik dari satu premis.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52B85-822E-4F29-AA56-1AA72F9A1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D58967-BF28-4D80-95B7-58D5F633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F468-ACE3-4AFF-9568-95A4902AB36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94D5CB8-A91E-4B01-91C3-906FFD915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5626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altLang="en-US"/>
              <a:t>Penarikan tidak langsung ditarik dari dua premis.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Premis pertama adalah premis yang bersifat umum sedangkan premis kedua adalah yang bersifat khusus.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Jenis penalaran deduksi yang menarik kesimpulan secara tidak langsung yaitu</a:t>
            </a:r>
          </a:p>
          <a:p>
            <a:pPr marL="609600" indent="-609600">
              <a:buSzPct val="90000"/>
              <a:buFontTx/>
              <a:buAutoNum type="alphaLcPeriod"/>
            </a:pPr>
            <a:r>
              <a:rPr lang="en-US" altLang="en-US"/>
              <a:t>Silogisme Kategorial;</a:t>
            </a:r>
          </a:p>
          <a:p>
            <a:pPr marL="609600" indent="-609600">
              <a:buSzPct val="90000"/>
              <a:buFontTx/>
              <a:buAutoNum type="alphaLcPeriod"/>
            </a:pPr>
            <a:r>
              <a:rPr lang="en-US" altLang="en-US"/>
              <a:t>Silogisme Hipotesis;</a:t>
            </a:r>
          </a:p>
          <a:p>
            <a:pPr marL="609600" indent="-609600">
              <a:buSzPct val="90000"/>
              <a:buFontTx/>
              <a:buAutoNum type="alphaLcPeriod"/>
            </a:pPr>
            <a:r>
              <a:rPr lang="en-US" altLang="en-US"/>
              <a:t>Silogisme Akternatif;</a:t>
            </a:r>
          </a:p>
          <a:p>
            <a:pPr marL="609600" indent="-609600">
              <a:buSzPct val="90000"/>
              <a:buFontTx/>
              <a:buAutoNum type="alphaLcPeriod"/>
            </a:pPr>
            <a:r>
              <a:rPr lang="en-US" altLang="en-US"/>
              <a:t>Entimen.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BA832-6BBF-4556-B92B-C3133BDF7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56CD99-49CB-46BA-817C-8D37DFD2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E600-D0F6-425F-936A-FB05AEC8D1A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7086FD1-3B2E-4535-B288-C11B75239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562600"/>
          </a:xfrm>
        </p:spPr>
        <p:txBody>
          <a:bodyPr/>
          <a:lstStyle/>
          <a:p>
            <a:pPr marL="609600" indent="-609600">
              <a:buSzPct val="90000"/>
              <a:buFontTx/>
              <a:buAutoNum type="alphaLcPeriod"/>
            </a:pPr>
            <a:r>
              <a:rPr lang="en-US" altLang="en-US"/>
              <a:t>Silogisme Kategorial : Silogisme yang terjadi dari tiga proposisi.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Premis umum : Premis Mayor (My)</a:t>
            </a:r>
          </a:p>
          <a:p>
            <a:pPr marL="609600" indent="-609600">
              <a:buNone/>
            </a:pPr>
            <a:r>
              <a:rPr lang="en-US" altLang="en-US"/>
              <a:t>Premis khusus :Premis Minor (Mn)</a:t>
            </a:r>
          </a:p>
          <a:p>
            <a:pPr marL="609600" indent="-609600">
              <a:buNone/>
            </a:pPr>
            <a:r>
              <a:rPr lang="en-US" altLang="en-US"/>
              <a:t>Premis simpulan : Premis Kesimpulan (K)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Dalam simpulan terdapat subjek dan predikat. Subjek simpulan disebut term mayor, dan predikat simpulan disebut term minor.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B5D8F-23A2-4683-B4B6-63BBA0C4F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14873C-F61F-4914-A84F-67E62D2F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647B-0738-4DEE-9933-93ED2DB2CA4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6FD002B-45E6-4B6F-9DDB-208E16F88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457200"/>
            <a:ext cx="8610600" cy="60198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sz="2400" b="1"/>
              <a:t>Aturan umum dalam silogisme kategorial sebagai </a:t>
            </a:r>
          </a:p>
          <a:p>
            <a:pPr marL="609600" indent="-609600">
              <a:buNone/>
            </a:pPr>
            <a:r>
              <a:rPr lang="en-US" altLang="en-US" sz="2400" b="1"/>
              <a:t>berikut: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 sz="2400"/>
              <a:t>Silogisme harus terdiri atas tiga term yaitu : term mayor, term minor, term penengah.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 sz="2400"/>
              <a:t>Silogisme terdiri atas tiga proposisi yaitu premis mayor, premis minor, dan kesimpulan.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 sz="2400"/>
              <a:t>Dua premis yang negatif tidak dapat menghasilkan simpulan.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 sz="2400"/>
              <a:t>Bila salah satu premisnya negatif, simpulan pasti negatif.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 sz="2400"/>
              <a:t>Dari premis yang positif, akan dihasilkan simpulan yang positif.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 sz="2400"/>
              <a:t>Dari dua premis yang khusus tidak dapat ditarik satu simpulan.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 sz="2400"/>
              <a:t>Bila premisnya khusus, simpulan akan bersifat khusus.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 sz="2400"/>
              <a:t>Dari premis mayor khusus dan premis minor negatif tidak dapat ditarik satu simpulan.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E296E-253B-4FC6-835A-A2C2D2796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BD3EE-BD6E-42CD-83A2-4CBEE9EE1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CFC9-9B00-4A0A-9543-D6BA519A75A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1CA27F5-8A51-4265-A7D4-E871B64E3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457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Contoh silogisme Kategorial: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/>
              <a:t>My	: Semua mahasiswa adalah lulusan SLTA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Mn	: Badu adalah mahasiswa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K	: Badu lulusan SLTA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/>
              <a:t>My	: Tidak ada manusia yang kekal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Mn	: Socrates adalah manusia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K	: Socrates tidak kekal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/>
              <a:t>My	: Semua mahasiswa memiliki ijazah SLTA.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Mn	: Amir tidak memiliki ijazah SLTA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K	: Amir bukan mahasiswa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2F6EDA-6B12-431F-9808-BDC852B6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ED815-5663-44F4-B94F-3C22C6436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98-EC14-459A-936D-5869A0D5ED6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C0D878E-C30A-4884-8221-3E0A96238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791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b. Silogisme Hipotesis: Silogisme yang terdiri atas premis mayor yang berproposisi konditional hipotesis.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  <a:r>
              <a:rPr lang="en-US" altLang="en-US" sz="2400" b="1"/>
              <a:t>Konditional hipotesis</a:t>
            </a:r>
            <a:r>
              <a:rPr lang="en-US" altLang="en-US" sz="2400"/>
              <a:t> yaitu : bila premis minornya membenarkan anteseden, simpulannya membenarkan konsekuen. Bila minornya menolak anteseden, simpulannya juga menolak konsekuen.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Contoh 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Char char="o"/>
            </a:pPr>
            <a:r>
              <a:rPr lang="en-US" altLang="en-US" sz="2400"/>
              <a:t>My	: Jika tidak ada air, manusia akan kehausan.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400"/>
              <a:t>	Mn	: Air tidak ada.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400"/>
              <a:t>	K	: Jadi, Manusia  akan kehausan.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altLang="en-US" sz="2400"/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Char char="o"/>
            </a:pPr>
            <a:r>
              <a:rPr lang="en-US" altLang="en-US" sz="2400"/>
              <a:t>My	: Jika tidak ada udara, makhluk hidup akan mati.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400"/>
              <a:t>	Mn	: Makhluk hidup itu mati.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400"/>
              <a:t>	K	: Makhluk hidup itu tidak mendapat udara.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FCC01B-4B31-43F0-B679-E60705AD8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975C0-B6C2-42B1-A014-F5613F165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6708-CD02-442D-82F4-F72B9B705BC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0C7602E-075B-474D-AD2F-903F11074D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382000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c. </a:t>
            </a:r>
            <a:r>
              <a:rPr lang="en-US" altLang="en-US" sz="2400" b="1"/>
              <a:t>Silogisme Alternatif :</a:t>
            </a:r>
            <a:r>
              <a:rPr lang="en-US" altLang="en-US" sz="2400"/>
              <a:t> Silogisme yang terdiri atas premis mayor berupa proposisi alternatif.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  <a:r>
              <a:rPr lang="en-US" altLang="en-US" sz="2400" b="1"/>
              <a:t>Proposisi alternatif</a:t>
            </a:r>
            <a:r>
              <a:rPr lang="en-US" altLang="en-US" sz="2400"/>
              <a:t> yaitu bila premis minornya membenarkan salah satu alternatifnya. Simpulannya akan menolak alternatif yang lain.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Contoh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My	: Nenek Sumi berada di Bandung atau Bogor.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Mn	: Nenek Sumi berada di Bandung.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K	: Jadi, Nenek Sumi tidak berada di Bogor.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My	: Nenek Sumi berada di Bandung atau Bogor.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Mn	: Nenek Sumi tidak berada di Bogor.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K	: Jadi, Nenek Sumi berada di Bandung.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D9299-2474-44A5-803C-1C00087F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E23A7C-1BA8-46FF-BFF9-5E1D234F2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DA00-BCAF-459A-8B87-935023926F9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2CECE82-E881-47A8-836D-D21805D90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457200"/>
            <a:ext cx="8305800" cy="56388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d. Entimen</a:t>
            </a:r>
          </a:p>
          <a:p>
            <a:pPr marL="609600" indent="-609600">
              <a:buNone/>
            </a:pPr>
            <a:r>
              <a:rPr lang="en-US" altLang="en-US"/>
              <a:t>	Silogisme ini jarang ditemukan dalam kehidupan sehari-hari, baik dalam tulisan maupun lisan. Yang dikemukakan hanya premis minor dan simpulan.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Contoh entimen:</a:t>
            </a:r>
          </a:p>
          <a:p>
            <a:pPr marL="609600" indent="-609600">
              <a:buFontTx/>
              <a:buAutoNum type="arabicParenR"/>
            </a:pPr>
            <a:r>
              <a:rPr lang="en-US" altLang="en-US"/>
              <a:t>Dia menerima hadiah pertama karena dia telah menang dalam sayembara itu.</a:t>
            </a:r>
          </a:p>
          <a:p>
            <a:pPr marL="609600" indent="-609600">
              <a:buFontTx/>
              <a:buAutoNum type="arabicParenR"/>
            </a:pPr>
            <a:r>
              <a:rPr lang="en-US" altLang="en-US"/>
              <a:t>Anda telah memenangkan sayembara ini, karena itu Anda berhak menerima hadiahnya.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38036C-7BFA-40EE-AE11-63C1B6839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360C48-BA19-417B-992E-AD3880D9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A55E-0831-44B7-B94A-0A386466F5A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A28EF61-3738-48CE-81FA-32B881726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2.PENALARAN INDUKTIF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Penalaran yang bertolak dari penyataan-pernyataan yang khusus dan menghasilkan simpulan yang umum.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Bentuk-bentuk Penalaran Induktif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a. </a:t>
            </a:r>
            <a:r>
              <a:rPr lang="en-US" altLang="en-US" b="1"/>
              <a:t>Generalisasi</a:t>
            </a:r>
            <a:r>
              <a:rPr lang="en-US" altLang="en-US"/>
              <a:t> : Proses penalaran yang mengandalkan beberapa pernyataan yang mempunyai sifat tertentu untuk mendapatkan simpulan yang bersifat umum.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D484F-65E9-4926-B430-F4A4D93FF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94CC74-A828-463E-A727-0183F0FB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940A-534D-424A-99F5-8F77FF3F554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91A5F0A-8C50-46EC-BEF1-AAF611ED7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Contoh generalisasi 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1)Jika dipanaskan, besi memuai.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Jika dipanaskan, tembaga memuai.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Jika dipanaskan, emas memuai.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Jika dipanaskan, platina memuai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Jadi, jika dipanaskan, logam memuai.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2)Jika ada udara, manusia akan hidup.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Jika ada udara, hewan akan hidup.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Jika ada udara, tumbuhan akan hidup.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Jadi, jika ada udara mahkluk hidup akan hidup.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2CE97-D8F0-4818-A6E2-28A28D5E1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7BB9F-A842-471D-A310-CBC384F1C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1716A-EA4F-44BE-B575-2973BD110A1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F0C156A-EB85-4E98-A7CF-4781008CA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1"/>
            <a:ext cx="8229600" cy="5597525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b="1" i="1"/>
              <a:t>Proposisi berbentuk kalimat berita</a:t>
            </a:r>
          </a:p>
          <a:p>
            <a:pPr marL="609600" indent="-609600">
              <a:buNone/>
            </a:pPr>
            <a:r>
              <a:rPr lang="en-US" altLang="en-US" b="1" i="1"/>
              <a:t>netral.</a:t>
            </a:r>
          </a:p>
          <a:p>
            <a:pPr marL="609600" indent="-609600">
              <a:buNone/>
            </a:pPr>
            <a:r>
              <a:rPr lang="en-US" altLang="en-US"/>
              <a:t>Kalimat tanya, kalimat perintah, kalimat harapan, dan kalimat inversi tidak disebut proposisi. 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Contoh proposisi 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/>
              <a:t>Ayam adalah burung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/>
              <a:t>Indonesia menjadi negara makmur.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EDBEA-AA46-428B-A2D6-8B964F4F9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8E988-E783-492E-A67A-836F5BA4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EF59-C928-45D7-BC38-3CC693DF931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B70182E-44EF-4203-BA8D-6574D9D88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b) Analogi : Cara penarikan penalaran dengan membandingkan dua hal yang mempunyai sifat yang sama.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Contoh analogi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Nina adalah lulusan Akademi Amanah.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Nina dapat menjalankan tugasnya dengan 		baik.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Ali adalah lulusan Akademi Amanah.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Oleh Sebab itu, Ali dapat menjalankan tugasnya dengan baik.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AAB83-A2F7-4ABC-8CDB-7C11A25A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D24BF-B9AC-4C2E-A9DD-9C3CF241D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B870-2608-4E65-8462-C08B02E5238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E353A2F-D30B-437B-9892-1081F1797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609600"/>
            <a:ext cx="8001000" cy="57912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/>
              <a:t>c. Hubungan kausal : penalaran yang diperoleh dari gejala-gejala yang saling berhubungan.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/>
              <a:t>Macam hubungan kausal :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arenR"/>
            </a:pPr>
            <a:r>
              <a:rPr lang="en-US" altLang="en-US"/>
              <a:t>Sebab- akibat.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/>
              <a:t>	Hujan turun di daerah itu mengakibatkan timbulnya banjir.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/>
              <a:t>2) 	Akibat – Sebab.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/>
              <a:t>	Andika tidak lulus dalam ujian kali ini disebabkan dia tidak belajar dengan baik.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/>
              <a:t>3) 	Akibat – Akibat.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/>
              <a:t>	Ibu mendapatkan jalanan di depan rumah becek, sehingga ibu beranggapan jemuran di rumah basah.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988043-157A-4EA8-B229-F3EFC2812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477527-9266-4124-8047-271523A59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27A2-1A23-4AC5-AF93-8ED286C6B2CB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0C07DC7-DA73-4BBE-A864-9459CC44D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533400"/>
            <a:ext cx="7543800" cy="571500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/>
              <a:t>Soal Penalaran Deduktif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1.	My : Penyakit yang disebabkan oleh virus sulit diobati.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	Mn : Deman berdarah disebabkan oleh virus.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	K	: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	E   :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0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/>
              <a:t>My : Semua petani yang baik adalah petani yang 		 	   menggarap sawahnya setiap tahun.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   	Mn : Paijo menggarap tanah pertaniannya setiap tahun.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  	K   :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 	E   :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00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3. 	My : Tidak satu pun prajurit TNI menjadi komandan 	    	    pasukan asing.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    	Mn : Piere prajurit TNI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  	K   :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   	E   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C947B-1CAF-4F2C-91AA-E998353A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9E7F7-410C-401D-8B5B-19E8A434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BFD9-B88B-469A-9C42-DEF353C1DEB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67A0481-19E2-4899-807A-74847CAD2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685800"/>
            <a:ext cx="7696200" cy="55626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4.	My : Manusia bersifat selalu ingin tahu.</a:t>
            </a:r>
          </a:p>
          <a:p>
            <a:pPr marL="609600" indent="-609600">
              <a:buNone/>
            </a:pPr>
            <a:r>
              <a:rPr lang="en-US" altLang="en-US"/>
              <a:t>  	Mn : Mahasiswa adalah manusia		</a:t>
            </a:r>
          </a:p>
          <a:p>
            <a:pPr marL="609600" indent="-609600">
              <a:buNone/>
            </a:pPr>
            <a:r>
              <a:rPr lang="en-US" altLang="en-US"/>
              <a:t>	K   :</a:t>
            </a:r>
          </a:p>
          <a:p>
            <a:pPr marL="609600" indent="-609600">
              <a:buNone/>
            </a:pPr>
            <a:r>
              <a:rPr lang="en-US" altLang="en-US"/>
              <a:t>	E   :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FontTx/>
              <a:buAutoNum type="arabicPeriod" startAt="5"/>
            </a:pPr>
            <a:r>
              <a:rPr lang="en-US" altLang="en-US"/>
              <a:t>My : Tidak ada benda cair yang mengalir ke tempat yang lebih tinggi.</a:t>
            </a:r>
          </a:p>
          <a:p>
            <a:pPr marL="609600" indent="-609600">
              <a:buNone/>
            </a:pPr>
            <a:r>
              <a:rPr lang="en-US" altLang="en-US"/>
              <a:t>	Mn : Batu bukan benda cair.</a:t>
            </a:r>
          </a:p>
          <a:p>
            <a:pPr marL="609600" indent="-609600">
              <a:buNone/>
            </a:pPr>
            <a:r>
              <a:rPr lang="en-US" altLang="en-US"/>
              <a:t>	K   :</a:t>
            </a:r>
          </a:p>
          <a:p>
            <a:pPr marL="609600" indent="-609600">
              <a:buNone/>
            </a:pPr>
            <a:r>
              <a:rPr lang="en-US" altLang="en-US"/>
              <a:t>	E   :</a:t>
            </a:r>
          </a:p>
          <a:p>
            <a:pPr marL="609600" indent="-609600"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6EDC4C-CAF0-4A30-9DC1-C886591E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6B4AC-EEDB-4C99-A0AB-C00C85CD2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F897-454E-45F2-9DC9-84C83719E0C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80E3306-3061-4821-9FA2-868B1DED1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685800"/>
            <a:ext cx="7924800" cy="55626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sz="2400" b="1"/>
              <a:t>Ubahlah entimen di bawah ini menjadi silogisme.</a:t>
            </a:r>
          </a:p>
          <a:p>
            <a:pPr marL="609600" indent="-609600">
              <a:buNone/>
            </a:pPr>
            <a:endParaRPr lang="en-US" altLang="en-US" sz="2400" b="1"/>
          </a:p>
          <a:p>
            <a:pPr marL="609600" indent="-609600">
              <a:buSzPct val="90000"/>
              <a:buFontTx/>
              <a:buAutoNum type="arabicPeriod"/>
            </a:pPr>
            <a:r>
              <a:rPr lang="en-US" altLang="en-US" sz="2400"/>
              <a:t>Ia seorang warga negara yang baik, sebab setiap ada aksi-aksi sosial untuk kepentingan bangsa ia selalu ikut.</a:t>
            </a:r>
          </a:p>
          <a:p>
            <a:pPr marL="609600" indent="-609600">
              <a:buSzPct val="90000"/>
              <a:buFontTx/>
              <a:buAutoNum type="arabicPeriod"/>
            </a:pPr>
            <a:r>
              <a:rPr lang="en-US" altLang="en-US" sz="2400"/>
              <a:t>Ia pasti seorang ahli dalam bidang matematika, karena ia mengajar matematika di fakultas tersebut.</a:t>
            </a:r>
          </a:p>
          <a:p>
            <a:pPr marL="609600" indent="-609600">
              <a:buSzPct val="90000"/>
              <a:buFontTx/>
              <a:buAutoNum type="arabicPeriod"/>
            </a:pPr>
            <a:r>
              <a:rPr lang="en-US" altLang="en-US" sz="2400"/>
              <a:t>Ia pasti berhasil dalam dunia usaha internasional, karena ia menguasai lia bahasa dunia.</a:t>
            </a:r>
          </a:p>
          <a:p>
            <a:pPr marL="609600" indent="-609600">
              <a:buSzPct val="90000"/>
              <a:buFontTx/>
              <a:buAutoNum type="arabicPeriod"/>
            </a:pPr>
            <a:r>
              <a:rPr lang="en-US" altLang="en-US" sz="2400"/>
              <a:t>Ia harus memasuki perguruan tinggi, karena ia berbakat.</a:t>
            </a:r>
          </a:p>
          <a:p>
            <a:pPr marL="609600" indent="-609600">
              <a:buSzPct val="90000"/>
              <a:buFontTx/>
              <a:buAutoNum type="arabicPeriod"/>
            </a:pPr>
            <a:r>
              <a:rPr lang="en-US" altLang="en-US" sz="2400"/>
              <a:t>Mereka menerima syarat kerja itu, karena mengandung pasal-pasal yang memberikan harapan untuk perbaikan nasibnya.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8CF096-E159-46BB-B048-7D3618C8C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F070F-E3DD-43C0-85A6-841171A2A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776B-3526-48BC-9854-D2647B6D16DD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0F0DE15-46DB-4DAC-8DAD-664E5060B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609600"/>
            <a:ext cx="8077200" cy="54864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SALAH NALAR : Gagasan, pikiran, kepercayaan, atau simpulan yang salah, keliru, atau cacat.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Jenis-jenis salah nalar</a:t>
            </a:r>
          </a:p>
          <a:p>
            <a:pPr marL="609600" indent="-609600">
              <a:buFontTx/>
              <a:buAutoNum type="alphaLcPeriod"/>
            </a:pPr>
            <a:r>
              <a:rPr lang="en-US" altLang="en-US"/>
              <a:t>Deduksi yang salah : Simpulan dari suatu silogisme dengan diawali premis yang salah atau tidak memenuhi persyaratan.</a:t>
            </a:r>
          </a:p>
          <a:p>
            <a:pPr marL="609600" indent="-609600">
              <a:buNone/>
            </a:pPr>
            <a:r>
              <a:rPr lang="en-US" altLang="en-US"/>
              <a:t>	contoh :</a:t>
            </a:r>
          </a:p>
          <a:p>
            <a:pPr marL="990600" lvl="1" indent="-5334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/>
              <a:t>Kalau listrik masuk desa, rakyat di daerah itu menjadi cerdas.</a:t>
            </a:r>
          </a:p>
          <a:p>
            <a:pPr marL="990600" lvl="1" indent="-5334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/>
              <a:t>Semua gelas akan pecah bila dipukul dengan batu.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6F5BA-D042-428C-80C2-94815D972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9099B-7373-4DD4-8FF0-4AD13D6CF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8D84-34BC-4741-8E0E-2C0B48BAE305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C5068120-40C9-4CA8-A090-F2D6F4D81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609600"/>
            <a:ext cx="7696200" cy="5334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b. Generalisasi terlalu luas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Salah nalar ini disebabkan oleh jumlah premis yang mendukung generalisasi tidak seimbang dengan besarnya generalisasi itu sehingga simpulan yang diambil menjadi salah.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Contoh 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altLang="en-US"/>
              <a:t>Setiap orang yang telah mengikuti Penataran P4 akan menjadi manusia Pancasilais sejati.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altLang="en-US"/>
              <a:t>Anak-anak tidak boleh memegang barang porselen karena barang itu cepat pecah.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59A9B8-A40A-4485-965B-4A5181D7B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6983C8-7E1B-4DB9-9A33-43DD4D19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CDDB5-B025-4549-8419-B751FDD13676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8517353-FF79-4FCC-8183-57BE948B1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533400"/>
            <a:ext cx="8001000" cy="5562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c. Pemilihan terbatas pada dua alternatif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Salah nalar ini dilandasi oleh penalaran alternatif yang tidak tepat dengan pemilihan jawaban yang ada.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Contoh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/>
              <a:t>Orang itu membakar rumahnya agar kejahatan yang dilakukan tidak diketahui orang lain.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C0CE7-0797-4F6A-9C14-9E8C5C06D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B4F7B1-638B-421A-B0EA-DBB9F869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AB0E-A048-4CF4-A8A1-AF2C4E97CB65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BF1278F1-BBA3-41BD-92E9-01E095372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609600"/>
            <a:ext cx="7924800" cy="5486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d. Penyebab Salah Nalar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Salah nalar ini disebabkan oleh kesalahan menilai sesuatu sehingga mengakibatkan terjadinya pergeseran maksud.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Contoh: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/>
              <a:t>Broto mendapat kenaikan jabatan setelah ia memperhatikan dan mengurusi makam leluhurnya.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/>
              <a:t>Anak wanita dilarang duduk di depan pintu agar tidak susah jodohnya.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8C62F5-CEF8-44CF-A3AF-84B3AFC41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1BDDC-E8B5-4C3F-9BDE-9C2A2814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248FE-5D3E-4374-87E0-C9E3506DF4B2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96DA02AE-4EDA-4FA2-BCB9-9D0678D4D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76962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e. Analogi yang Salah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Salah nalar ini dapat terjadi bila orang menganalogikan sesuatu dengan yang lain dengan anggapan persamaan salah satu segi akan memberikan kepastian persamaan pada segi yang lain.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Contoh: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Anto walaupun lulusan Akademi Amanah tidak dapat mengerjakan tugasnya dengan baik.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05095-104A-44BB-B685-93878DBA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7C155-B530-46C9-9E67-7D0F35E9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C9A6-E722-4427-90F1-D7F17CB0DC2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530CB00-B473-4DBE-8B6C-9C3A13FB7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59436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altLang="en-US" sz="2400" b="1" u="sng"/>
              <a:t>Proposisi dapat dibedakan berdasarkan</a:t>
            </a:r>
            <a:r>
              <a:rPr lang="en-US" altLang="en-US" sz="2400"/>
              <a:t> </a:t>
            </a:r>
          </a:p>
          <a:p>
            <a:pPr marL="609600" indent="-609600">
              <a:buSzPct val="90000"/>
              <a:buFont typeface="Wingdings" panose="05000000000000000000" pitchFamily="2" charset="2"/>
              <a:buAutoNum type="alphaLcPeriod"/>
            </a:pPr>
            <a:r>
              <a:rPr lang="en-US" altLang="en-US"/>
              <a:t>Jenis</a:t>
            </a:r>
          </a:p>
          <a:p>
            <a:pPr marL="609600" indent="-609600">
              <a:buSzPct val="90000"/>
              <a:buFont typeface="Wingdings" panose="05000000000000000000" pitchFamily="2" charset="2"/>
              <a:buAutoNum type="alphaLcPeriod"/>
            </a:pPr>
            <a:r>
              <a:rPr lang="en-US" altLang="en-US"/>
              <a:t>Kriteria</a:t>
            </a:r>
          </a:p>
          <a:p>
            <a:pPr marL="609600" indent="-609600">
              <a:buSzPct val="90000"/>
              <a:buFont typeface="Wingdings" panose="05000000000000000000" pitchFamily="2" charset="2"/>
              <a:buAutoNum type="alphaLcPeriod"/>
            </a:pPr>
            <a:endParaRPr lang="en-US" altLang="en-US"/>
          </a:p>
          <a:p>
            <a:pPr marL="609600" indent="-609600">
              <a:buNone/>
            </a:pPr>
            <a:r>
              <a:rPr lang="en-US" altLang="en-US" sz="2400"/>
              <a:t>Berdasarkan jenis dibedakan dengan lingkaran yang disebut </a:t>
            </a:r>
            <a:r>
              <a:rPr lang="en-US" altLang="en-US" sz="2400" b="1" i="1"/>
              <a:t>lingkaran Euler.</a:t>
            </a:r>
          </a:p>
          <a:p>
            <a:pPr marL="609600" indent="-609600">
              <a:buNone/>
            </a:pPr>
            <a:endParaRPr lang="en-US" altLang="en-US" sz="2400" b="1" i="1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400"/>
              <a:t>Suatu perangkat yang tercakup dalam subjek sama dengan perangkat yang terdapat dalam predikat.</a:t>
            </a:r>
          </a:p>
          <a:p>
            <a:pPr marL="609600" indent="-609600">
              <a:buNone/>
            </a:pPr>
            <a:r>
              <a:rPr lang="en-US" altLang="en-US" sz="2400"/>
              <a:t>	Semua S adalah semua P</a:t>
            </a:r>
          </a:p>
          <a:p>
            <a:pPr marL="609600" indent="-609600">
              <a:buNone/>
            </a:pPr>
            <a:endParaRPr lang="en-US" altLang="en-US" sz="2400"/>
          </a:p>
          <a:p>
            <a:pPr marL="609600" indent="-609600">
              <a:buNone/>
            </a:pPr>
            <a:r>
              <a:rPr lang="en-US" altLang="en-US" sz="2400"/>
              <a:t>	Semua sehat adalah semua tidak sakit.</a:t>
            </a:r>
          </a:p>
          <a:p>
            <a:pPr marL="609600" indent="-609600">
              <a:buNone/>
            </a:pPr>
            <a:endParaRPr lang="en-US" altLang="en-US" sz="2400"/>
          </a:p>
          <a:p>
            <a:pPr marL="609600" indent="-609600">
              <a:buNone/>
            </a:pPr>
            <a:r>
              <a:rPr lang="en-US" altLang="en-US" sz="2400"/>
              <a:t>	</a:t>
            </a:r>
          </a:p>
        </p:txBody>
      </p:sp>
      <p:sp>
        <p:nvSpPr>
          <p:cNvPr id="8196" name="Oval 4">
            <a:extLst>
              <a:ext uri="{FF2B5EF4-FFF2-40B4-BE49-F238E27FC236}">
                <a16:creationId xmlns:a16="http://schemas.microsoft.com/office/drawing/2014/main" id="{57270706-337E-4D87-BA33-CFAAE85E8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12954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S = 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A079A2-A845-4DFD-9C23-E3FDC162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281C61-00E8-47E7-A6A0-6009DD7C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E0C9-EC47-4027-86D5-1007AC27F8FE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03183861-CEFD-442B-B133-0AADFDD0DD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609600"/>
            <a:ext cx="7696200" cy="5562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f. Argumentasi Bidik Orang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Salah nalar jenis ini disebabkan oleh sikap menghubungkan sifat seseorang dengan tugas yang diembannya.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Contoh: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Program keluarga berencana tidak dapat berjalan di desa kami karena petugas penyuluhannya memiliki enam orang anak.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D3739-1D01-4983-BC7C-0C7EEE324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B52A4-4896-4379-B682-C890AFB72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3BBF-1AA9-4819-B856-00AC2A611866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F5B19E16-6C5C-4E8D-9027-A2F21A006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685800"/>
            <a:ext cx="8077200" cy="5334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g. Meniru-niru yang sudah ada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Salah nalar jenis ini berhubungan dengan anggapan bahwa sesuatu itu dapat kita lakukan kalau orang lain melakukan hal itu.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Contoh: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/>
              <a:t>Kita bisa melakukan korupsi karena pejabat pemerintah melakukannya.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/>
              <a:t>Anak SLTA saat mengerjakan ujian matematika dapat menggunakan kalkulator karena para profesor menggunakan kalkulator saat menjawab ujian matematika.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FB3993-E777-4693-B619-766CA3904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2E866-4AA0-427D-95D9-76EDA81E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BAD7-095F-49A2-9482-BE39115A4F6A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0210CD5C-AD14-4A0A-974E-18120A653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153400" cy="5638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/>
              <a:t>Jenis salah nalar yang manakah soal-soal di bawah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/>
              <a:t>ini</a:t>
            </a:r>
            <a:r>
              <a:rPr lang="en-US" altLang="en-US" sz="2400"/>
              <a:t>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40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400"/>
              <a:t>Karena Wayan dilahirkan di Bali pasti dia pandai menari.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400"/>
              <a:t>Bumi Indonesia sangat subur. Oleh sebab itu, rakyat Indonesia pasti kaya raya.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400"/>
              <a:t>Setiap orang yang telah mengikuti penalaran P4 akan menjadi manusia Pancasilais sejati.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400"/>
              <a:t>Kamu tidak boleh kawin dengan Verdo karena orang tua Verdo itu bekas penjahat.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400"/>
              <a:t>Peserta penataran boleh pulang sebelum waktunya karena para undangan yang menghadiri acara pembukaan pun sudah pulang semua.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400"/>
              <a:t>Jika Anda menyetorkan ONH di bank kami, Insya Allah Anda akan menjadi haji mabrur.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4B846E-954C-4A52-93EF-ADEC981E3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D31A7E-B6BA-4DCF-98CC-5F6F772D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90C79-6647-4B6B-887C-82CB8583949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1305F0C-68EA-4E00-B5E9-60110E667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1"/>
            <a:ext cx="8229600" cy="55975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2. Suatu perangkat yang tercakup dalam subjek menjadi bagian dari perangkat predikat.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Semua S adalah P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Semua sepeda beroda.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Sebaliknya, suatu perangkat predikat merupakan bagian dari peringkat subjek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Sebagian S adalah P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Sebagian binatang adalah kera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</p:txBody>
      </p:sp>
      <p:sp>
        <p:nvSpPr>
          <p:cNvPr id="9220" name="Oval 4">
            <a:extLst>
              <a:ext uri="{FF2B5EF4-FFF2-40B4-BE49-F238E27FC236}">
                <a16:creationId xmlns:a16="http://schemas.microsoft.com/office/drawing/2014/main" id="{FB3EBA01-A17E-4C13-82E0-BABE07B47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362200"/>
            <a:ext cx="17526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FF0066"/>
                </a:solidFill>
                <a:latin typeface="Arial" panose="020B0604020202020204" pitchFamily="34" charset="0"/>
              </a:rPr>
              <a:t>S</a:t>
            </a:r>
            <a:r>
              <a:rPr lang="en-US" altLang="en-US">
                <a:latin typeface="Arial" panose="020B0604020202020204" pitchFamily="34" charset="0"/>
              </a:rPr>
              <a:t>          P</a:t>
            </a:r>
          </a:p>
        </p:txBody>
      </p:sp>
      <p:sp>
        <p:nvSpPr>
          <p:cNvPr id="9221" name="Oval 5">
            <a:extLst>
              <a:ext uri="{FF2B5EF4-FFF2-40B4-BE49-F238E27FC236}">
                <a16:creationId xmlns:a16="http://schemas.microsoft.com/office/drawing/2014/main" id="{ABD5410D-9128-4EA7-989B-DBB082A48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334000"/>
            <a:ext cx="17526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panose="020B0604020202020204" pitchFamily="34" charset="0"/>
              </a:rPr>
              <a:t>S          </a:t>
            </a:r>
            <a:r>
              <a:rPr lang="en-US" altLang="en-US">
                <a:solidFill>
                  <a:srgbClr val="FF0066"/>
                </a:solidFill>
                <a:latin typeface="Arial" panose="020B0604020202020204" pitchFamily="34" charset="0"/>
              </a:rPr>
              <a:t>P</a:t>
            </a:r>
          </a:p>
        </p:txBody>
      </p:sp>
      <p:sp>
        <p:nvSpPr>
          <p:cNvPr id="9222" name="Oval 6">
            <a:extLst>
              <a:ext uri="{FF2B5EF4-FFF2-40B4-BE49-F238E27FC236}">
                <a16:creationId xmlns:a16="http://schemas.microsoft.com/office/drawing/2014/main" id="{7EDBE81F-FDBD-44CB-BA9A-09E483F37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486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panose="020B0604020202020204" pitchFamily="34" charset="0"/>
              </a:rPr>
              <a:t>P</a:t>
            </a:r>
          </a:p>
        </p:txBody>
      </p:sp>
      <p:sp>
        <p:nvSpPr>
          <p:cNvPr id="9224" name="Oval 8">
            <a:extLst>
              <a:ext uri="{FF2B5EF4-FFF2-40B4-BE49-F238E27FC236}">
                <a16:creationId xmlns:a16="http://schemas.microsoft.com/office/drawing/2014/main" id="{6EA69133-BB1D-494B-828A-CFD3843CE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5146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panose="020B0604020202020204" pitchFamily="34" charset="0"/>
              </a:rPr>
              <a:t>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80644-ED1E-44DC-999A-168EC737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B12EB-273A-4404-9ED6-1226C6F99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47DC0-876D-4231-A535-5BAACAE0B14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9ABD3F1-EFD1-4D8E-B2EF-AAE3A293A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609601"/>
            <a:ext cx="8229600" cy="55213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3. Suatu perangkat yang tercakup dalam subjek berada diluar perangkat predikat. Dengan kata lain, antara subjek dan predikat tidak terdapat relasi.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Tidak satu pun S adalah P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Tidak seorang pun manusia adalah binatang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7D152854-1660-40BC-9784-43836BDFA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4102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10245" name="Oval 5">
            <a:extLst>
              <a:ext uri="{FF2B5EF4-FFF2-40B4-BE49-F238E27FC236}">
                <a16:creationId xmlns:a16="http://schemas.microsoft.com/office/drawing/2014/main" id="{4128F83F-6ECB-4A0E-8174-0353D5DCE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410200"/>
            <a:ext cx="9906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panose="020B0604020202020204" pitchFamily="34" charset="0"/>
              </a:rPr>
              <a:t>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4810F-2959-41EF-B9C3-D8375C731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33570-517A-4AE7-B8FC-BBF94D020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A328-33CB-4AE7-B432-88291C3545A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8CBD164-6CB9-42A4-9621-0107EC37E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562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4. Sebagian perangkat yang tercakup dalam subjek berada di luar perangkat predikat.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Sebagian S tidaklah P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Sebagian kaca tidaklah bening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15364" name="Oval 4">
            <a:extLst>
              <a:ext uri="{FF2B5EF4-FFF2-40B4-BE49-F238E27FC236}">
                <a16:creationId xmlns:a16="http://schemas.microsoft.com/office/drawing/2014/main" id="{C74A1FAC-6902-4ECE-ACC3-B4084B0F0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91000"/>
            <a:ext cx="1524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15365" name="Oval 5">
            <a:extLst>
              <a:ext uri="{FF2B5EF4-FFF2-40B4-BE49-F238E27FC236}">
                <a16:creationId xmlns:a16="http://schemas.microsoft.com/office/drawing/2014/main" id="{F1D9168E-C201-420C-A608-38BDFABEE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267200"/>
            <a:ext cx="1600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panose="020B0604020202020204" pitchFamily="34" charset="0"/>
              </a:rPr>
              <a:t>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4C1C5A-0CC4-4A40-AC61-CF90E720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77E6F-069F-409E-AD19-6EB2FF69C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C720F-831E-4158-82DD-E47B603B247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BD12629-283B-490F-A062-8742FAAFD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8229600" cy="54864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Jenis proposisi berdasarkan kriteria:</a:t>
            </a:r>
          </a:p>
          <a:p>
            <a:pPr marL="609600" indent="-609600">
              <a:buSzPct val="90000"/>
              <a:buFontTx/>
              <a:buAutoNum type="arabicPeriod"/>
            </a:pPr>
            <a:r>
              <a:rPr lang="en-US" altLang="en-US"/>
              <a:t>Berdasarkan bentuk : proposisi tunggal dan proposisi majemuk;</a:t>
            </a:r>
          </a:p>
          <a:p>
            <a:pPr marL="609600" indent="-609600">
              <a:buSzPct val="90000"/>
              <a:buFontTx/>
              <a:buAutoNum type="arabicPeriod"/>
            </a:pPr>
            <a:r>
              <a:rPr lang="en-US" altLang="en-US"/>
              <a:t>Berdasarkan sifatnya : proposisi kategorial dan proposisi kondisional;</a:t>
            </a:r>
          </a:p>
          <a:p>
            <a:pPr marL="609600" indent="-609600">
              <a:buSzPct val="90000"/>
              <a:buFontTx/>
              <a:buAutoNum type="arabicPeriod"/>
            </a:pPr>
            <a:r>
              <a:rPr lang="en-US" altLang="en-US"/>
              <a:t>Berdasarkan kualitas : proposisi posititif (afirmatif) dan proposisi negatif;</a:t>
            </a:r>
          </a:p>
          <a:p>
            <a:pPr marL="609600" indent="-609600">
              <a:buSzPct val="90000"/>
              <a:buFontTx/>
              <a:buAutoNum type="arabicPeriod"/>
            </a:pPr>
            <a:r>
              <a:rPr lang="en-US" altLang="en-US"/>
              <a:t>Berdasarkan kuantitas : proposisi umum (universal) dan proposisi khusus (partikular).		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FC36C9-4136-43EA-A7BD-753BB4F11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2FA4F4-6560-416C-95A6-38AB37ABA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6352-481E-4BCD-B6F4-413FEADED62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1E44A22-2A16-41BD-8E41-B968EA144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8229600" cy="54864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Bentuk-bentuk proposisi 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Berdasarkan dua jenis proposisi, yaitu berdasarkan kualitas dan kuantitas didapat empat macam proposisi, yaitu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/>
              <a:t>Proposisi umum-positif – proposisi A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/>
              <a:t>Proposisi umum-negatif – proposisi E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/>
              <a:t>Proposisi khusus-positif – proposisi I</a:t>
            </a:r>
          </a:p>
          <a:p>
            <a:pPr marL="609600" indent="-609600">
              <a:buSzPct val="90000"/>
              <a:buFontTx/>
              <a:buAutoNum type="arabicParenR"/>
            </a:pPr>
            <a:r>
              <a:rPr lang="en-US" altLang="en-US"/>
              <a:t>Proposisi khusus-negatif – proposisi 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3CE94-E944-49D0-B746-99326CB5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Bahasa Indonesia/Sepitri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ADC644-2C59-4306-94C1-43FC27D93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DAA8-05B2-400A-A991-C1FA27F9585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1F7C88A-CB27-4E5F-A29A-CBD2C6879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5626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Macam Penalaran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Penalaran Deduktif 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Penalaran Induktif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None/>
            </a:pPr>
            <a:r>
              <a:rPr lang="en-US" altLang="en-US"/>
              <a:t>Ad. 1 PENALARAN DEDUKTIF</a:t>
            </a:r>
          </a:p>
          <a:p>
            <a:pPr marL="609600" indent="-609600">
              <a:buNone/>
            </a:pPr>
            <a:r>
              <a:rPr lang="en-US" altLang="en-US"/>
              <a:t>	Penalaran yang bertolak dari sebuah konklusi/kesimpulan yang didapat dari satu atau lebih pernyataan yang lebih umum.</a:t>
            </a:r>
          </a:p>
          <a:p>
            <a:pPr marL="609600" indent="-609600">
              <a:buNone/>
            </a:pP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2050</Words>
  <Application>Microsoft Office PowerPoint</Application>
  <PresentationFormat>Widescreen</PresentationFormat>
  <Paragraphs>328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Tahoma</vt:lpstr>
      <vt:lpstr>Wingdings</vt:lpstr>
      <vt:lpstr>Office Theme</vt:lpstr>
      <vt:lpstr>PENALARAN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PENALARAN</dc:title>
  <dc:creator>Ghufran Ghozali</dc:creator>
  <cp:lastModifiedBy>Ghufran Ghozali</cp:lastModifiedBy>
  <cp:revision>1</cp:revision>
  <dcterms:created xsi:type="dcterms:W3CDTF">2020-08-27T22:32:17Z</dcterms:created>
  <dcterms:modified xsi:type="dcterms:W3CDTF">2020-08-27T22:33:01Z</dcterms:modified>
</cp:coreProperties>
</file>