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74" r:id="rId3"/>
    <p:sldId id="275" r:id="rId4"/>
    <p:sldId id="276" r:id="rId5"/>
    <p:sldId id="277" r:id="rId6"/>
    <p:sldId id="278" r:id="rId7"/>
    <p:sldId id="279" r:id="rId8"/>
    <p:sldId id="280" r:id="rId9"/>
    <p:sldId id="281" r:id="rId10"/>
    <p:sldId id="282" r:id="rId11"/>
    <p:sldId id="283" r:id="rId12"/>
    <p:sldId id="284" r:id="rId13"/>
    <p:sldId id="285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48" autoAdjust="0"/>
    <p:restoredTop sz="94660"/>
  </p:normalViewPr>
  <p:slideViewPr>
    <p:cSldViewPr snapToGrid="0">
      <p:cViewPr varScale="1">
        <p:scale>
          <a:sx n="30" d="100"/>
          <a:sy n="30" d="100"/>
        </p:scale>
        <p:origin x="78" y="7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C12BEE-D853-4C87-9B60-E242A5A6B0B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81B2BE1-D74F-4959-9195-036A53FF614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E9E474-9BF9-435C-A3EE-CB062DFE8D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D5B32-3424-44C6-A6EE-DCA13B221344}" type="datetimeFigureOut">
              <a:rPr lang="en-ID" smtClean="0"/>
              <a:t>24/08/2020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CDB544-3C96-44F0-A586-30556E462B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BED6CD-9AC4-44F7-8D2A-D66893ED81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0DF26-EB71-4AA1-9B0E-3A268FD2CF54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9135610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8D0B46-1932-41A5-AD19-5D790C6459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230E849-5019-4DDA-8703-D5465924DA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D84CE5-B29D-4529-B39F-FB432EECDC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D5B32-3424-44C6-A6EE-DCA13B221344}" type="datetimeFigureOut">
              <a:rPr lang="en-ID" smtClean="0"/>
              <a:t>24/08/2020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4A0DC6-10DA-4DD8-8E43-8DE1EDF00E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61C405-58FA-45B5-A482-CECE611C30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0DF26-EB71-4AA1-9B0E-3A268FD2CF54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9651218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8EF43C7-7BEF-4A3D-A8C7-61EBF5559B4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896203D-E491-48BD-A58A-A6DEA147FF4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3D11ED-5685-4042-BF75-2593C8F386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D5B32-3424-44C6-A6EE-DCA13B221344}" type="datetimeFigureOut">
              <a:rPr lang="en-ID" smtClean="0"/>
              <a:t>24/08/2020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0BE3F9-9B96-405E-BA38-6C23C6D606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539B21-CF83-4243-B97B-F65DF8E6EB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0DF26-EB71-4AA1-9B0E-3A268FD2CF54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1854851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4D9B3E-D4A3-4D4B-8F18-C547548FB4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FEFB29-7749-4068-805C-D2B328ACD2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092BA8-3C37-4BA6-8D3E-8C8CBE8146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D5B32-3424-44C6-A6EE-DCA13B221344}" type="datetimeFigureOut">
              <a:rPr lang="en-ID" smtClean="0"/>
              <a:t>24/08/2020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2256D2-C4F1-4678-8C6C-87571C52D4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924210-BA27-4596-B564-37D6B1371E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0DF26-EB71-4AA1-9B0E-3A268FD2CF54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0091253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592C07-52A6-4477-A2C6-E6ECDE1D34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0BF9742-DFFB-4861-805B-B4F717707A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38D47D-86C1-42FD-BE5B-E8AC78CA09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D5B32-3424-44C6-A6EE-DCA13B221344}" type="datetimeFigureOut">
              <a:rPr lang="en-ID" smtClean="0"/>
              <a:t>24/08/2020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314EF7-0DAC-4160-B351-5BB8D8B904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0E440B-F4F1-4C23-9B10-3CBFBFAA8D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0DF26-EB71-4AA1-9B0E-3A268FD2CF54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1883639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AEAE36-376A-4241-B412-7B8628657D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5A7E17-41A1-4685-8572-8DC14191745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464CA6F-210D-4113-8F0C-073A3F66DE8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3E83383-CFC3-4E70-B13F-041F974134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D5B32-3424-44C6-A6EE-DCA13B221344}" type="datetimeFigureOut">
              <a:rPr lang="en-ID" smtClean="0"/>
              <a:t>24/08/2020</a:t>
            </a:fld>
            <a:endParaRPr lang="en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C12E84B-EFF3-423B-9622-6C741C0D5D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D3348A4-DBED-47EA-94B2-97C21AD0A5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0DF26-EB71-4AA1-9B0E-3A268FD2CF54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4701415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46983A-0665-4171-A3DD-C9E844469D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D5567F8-167B-42BE-A701-05588914B3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311CCB7-1766-4720-9720-0F6C8D93837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F56D4E3-B16D-4452-AF46-82742094E73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50D1248-613E-4F3B-9866-F3A7D08E03C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94EE9CF-4CED-4E10-ACCD-26C64F4CBF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D5B32-3424-44C6-A6EE-DCA13B221344}" type="datetimeFigureOut">
              <a:rPr lang="en-ID" smtClean="0"/>
              <a:t>24/08/2020</a:t>
            </a:fld>
            <a:endParaRPr lang="en-ID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A6921AF-1160-40D2-BF61-058BE29DC5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7CCCA0C-4B56-49E3-8C64-DE6C310E67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0DF26-EB71-4AA1-9B0E-3A268FD2CF54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8507570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39EE26-5319-4967-9A13-5DD061CD22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DEAD402-CA52-4CA5-8BEA-305D877251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D5B32-3424-44C6-A6EE-DCA13B221344}" type="datetimeFigureOut">
              <a:rPr lang="en-ID" smtClean="0"/>
              <a:t>24/08/2020</a:t>
            </a:fld>
            <a:endParaRPr lang="en-ID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72B1707-FF5C-4DCE-9E39-9996420C70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BB81018-910B-4FF0-BE82-B0EFB73639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0DF26-EB71-4AA1-9B0E-3A268FD2CF54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3389752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3EAA20A-7D18-4291-8F35-D8A78F6065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D5B32-3424-44C6-A6EE-DCA13B221344}" type="datetimeFigureOut">
              <a:rPr lang="en-ID" smtClean="0"/>
              <a:t>24/08/2020</a:t>
            </a:fld>
            <a:endParaRPr lang="en-ID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04CF8C9-304F-4B59-AD43-38DC9251C9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CB828E1-3F5B-4170-8547-82A8488669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0DF26-EB71-4AA1-9B0E-3A268FD2CF54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5952237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137900-3DE6-4890-8934-66C3F05CC6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A4A009-0975-474E-B3DA-C8A6B19182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61BC60C-EA6E-44F3-8553-B3AB6249FC3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F6376B7-87AA-4B54-A182-576C33E6A5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D5B32-3424-44C6-A6EE-DCA13B221344}" type="datetimeFigureOut">
              <a:rPr lang="en-ID" smtClean="0"/>
              <a:t>24/08/2020</a:t>
            </a:fld>
            <a:endParaRPr lang="en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385C2B3-F1C2-4EA6-A5E9-E1255F8545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27485F0-E1A5-4728-81E1-2D5B5C89AF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0DF26-EB71-4AA1-9B0E-3A268FD2CF54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7283988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589E7C-1A6F-4840-AEAA-59FB72B69F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08385DE-F0E1-44F5-9DB6-222C1FD3C58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D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2C8C167-BFAD-42B0-8245-F1616FFF995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0E2D731-AE89-4D62-AFE0-8A09C134F5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D5B32-3424-44C6-A6EE-DCA13B221344}" type="datetimeFigureOut">
              <a:rPr lang="en-ID" smtClean="0"/>
              <a:t>24/08/2020</a:t>
            </a:fld>
            <a:endParaRPr lang="en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ED9E175-0A14-46E6-AFA5-5FB8DA30BF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DA3B37A-A5FF-462E-93CA-2FC0F90E9E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0DF26-EB71-4AA1-9B0E-3A268FD2CF54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1637855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A45883E-7CC5-44C9-81AE-CFB6804133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EB2E00C-389E-4126-A76C-5DD64EDDF2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D23272-66E5-4B04-94F7-32C71B21FCB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DD5B32-3424-44C6-A6EE-DCA13B221344}" type="datetimeFigureOut">
              <a:rPr lang="en-ID" smtClean="0"/>
              <a:t>24/08/2020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9595B2-390B-4ABC-A642-7F205149C5B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DE1675-F1FF-4029-94DD-178661F2DDA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30DF26-EB71-4AA1-9B0E-3A268FD2CF54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4877828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>
            <a:extLst>
              <a:ext uri="{FF2B5EF4-FFF2-40B4-BE49-F238E27FC236}">
                <a16:creationId xmlns:a16="http://schemas.microsoft.com/office/drawing/2014/main" id="{E51E5062-4DD3-470C-9521-601CF6F8505B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2779644" y="2600739"/>
            <a:ext cx="6934200" cy="1295400"/>
          </a:xfrm>
          <a:solidFill>
            <a:schemeClr val="tx1"/>
          </a:solidFill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altLang="en-US" dirty="0">
                <a:solidFill>
                  <a:schemeClr val="bg1"/>
                </a:solidFill>
              </a:rPr>
              <a:t>MASYARAKAT MULTIKULTURAL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1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>
            <a:extLst>
              <a:ext uri="{FF2B5EF4-FFF2-40B4-BE49-F238E27FC236}">
                <a16:creationId xmlns:a16="http://schemas.microsoft.com/office/drawing/2014/main" id="{62A20628-FAF3-4A34-ACD8-F558BAC8C6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894014" y="304800"/>
            <a:ext cx="7011987" cy="1085850"/>
          </a:xfrm>
          <a:solidFill>
            <a:srgbClr val="CCFFFF"/>
          </a:solidFill>
        </p:spPr>
        <p:txBody>
          <a:bodyPr/>
          <a:lstStyle/>
          <a:p>
            <a:pPr algn="ctr"/>
            <a:r>
              <a:rPr lang="en-US" altLang="en-US" sz="3200" b="1">
                <a:solidFill>
                  <a:srgbClr val="1C1C1C"/>
                </a:solidFill>
              </a:rPr>
              <a:t>SISTEM PELAPISAN SOSIAL PADA ZAMAN INDUSTRI MODERN</a:t>
            </a:r>
          </a:p>
        </p:txBody>
      </p:sp>
      <p:grpSp>
        <p:nvGrpSpPr>
          <p:cNvPr id="12291" name="Group 3">
            <a:extLst>
              <a:ext uri="{FF2B5EF4-FFF2-40B4-BE49-F238E27FC236}">
                <a16:creationId xmlns:a16="http://schemas.microsoft.com/office/drawing/2014/main" id="{D5651DE1-0405-448D-AFB3-E42244D16537}"/>
              </a:ext>
            </a:extLst>
          </p:cNvPr>
          <p:cNvGrpSpPr>
            <a:grpSpLocks/>
          </p:cNvGrpSpPr>
          <p:nvPr/>
        </p:nvGrpSpPr>
        <p:grpSpPr bwMode="auto">
          <a:xfrm>
            <a:off x="2286000" y="1981200"/>
            <a:ext cx="3429000" cy="3810000"/>
            <a:chOff x="240" y="1488"/>
            <a:chExt cx="2160" cy="2400"/>
          </a:xfrm>
        </p:grpSpPr>
        <p:sp>
          <p:nvSpPr>
            <p:cNvPr id="12304" name="AutoShape 4">
              <a:extLst>
                <a:ext uri="{FF2B5EF4-FFF2-40B4-BE49-F238E27FC236}">
                  <a16:creationId xmlns:a16="http://schemas.microsoft.com/office/drawing/2014/main" id="{F26F765B-2F20-42F6-A53C-0E099596A0E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0" y="1488"/>
              <a:ext cx="2160" cy="2400"/>
            </a:xfrm>
            <a:prstGeom prst="triangle">
              <a:avLst>
                <a:gd name="adj" fmla="val 50000"/>
              </a:avLst>
            </a:prstGeom>
            <a:solidFill>
              <a:srgbClr val="CCFF99"/>
            </a:solidFill>
            <a:ln w="9525">
              <a:solidFill>
                <a:srgbClr val="FF3300"/>
              </a:solidFill>
              <a:prstDash val="lgDash"/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/>
              <a:endParaRPr kumimoji="1" lang="id-ID" altLang="en-US" sz="2400">
                <a:latin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12305" name="Line 5">
              <a:extLst>
                <a:ext uri="{FF2B5EF4-FFF2-40B4-BE49-F238E27FC236}">
                  <a16:creationId xmlns:a16="http://schemas.microsoft.com/office/drawing/2014/main" id="{61F1891A-194C-4F79-BEA5-B9A4C10276F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60" y="2256"/>
              <a:ext cx="720" cy="0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prstDash val="lg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ID"/>
            </a:p>
          </p:txBody>
        </p:sp>
        <p:sp>
          <p:nvSpPr>
            <p:cNvPr id="12306" name="Line 6">
              <a:extLst>
                <a:ext uri="{FF2B5EF4-FFF2-40B4-BE49-F238E27FC236}">
                  <a16:creationId xmlns:a16="http://schemas.microsoft.com/office/drawing/2014/main" id="{AA6D2270-55EE-4EC5-B630-7C9A7F98D38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24" y="3072"/>
              <a:ext cx="1392" cy="0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prstDash val="lg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ID"/>
            </a:p>
          </p:txBody>
        </p:sp>
      </p:grpSp>
      <p:grpSp>
        <p:nvGrpSpPr>
          <p:cNvPr id="12292" name="Group 7">
            <a:extLst>
              <a:ext uri="{FF2B5EF4-FFF2-40B4-BE49-F238E27FC236}">
                <a16:creationId xmlns:a16="http://schemas.microsoft.com/office/drawing/2014/main" id="{DC9F0B45-FC17-4BE1-AB84-06CC97FFECDC}"/>
              </a:ext>
            </a:extLst>
          </p:cNvPr>
          <p:cNvGrpSpPr>
            <a:grpSpLocks/>
          </p:cNvGrpSpPr>
          <p:nvPr/>
        </p:nvGrpSpPr>
        <p:grpSpPr bwMode="auto">
          <a:xfrm>
            <a:off x="6400800" y="1981200"/>
            <a:ext cx="3429000" cy="3810000"/>
            <a:chOff x="240" y="1488"/>
            <a:chExt cx="2160" cy="2400"/>
          </a:xfrm>
        </p:grpSpPr>
        <p:sp>
          <p:nvSpPr>
            <p:cNvPr id="12301" name="AutoShape 8">
              <a:extLst>
                <a:ext uri="{FF2B5EF4-FFF2-40B4-BE49-F238E27FC236}">
                  <a16:creationId xmlns:a16="http://schemas.microsoft.com/office/drawing/2014/main" id="{AC2941AB-6DFA-4090-A347-FDE00A6753C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0" y="1488"/>
              <a:ext cx="2160" cy="2400"/>
            </a:xfrm>
            <a:prstGeom prst="triangle">
              <a:avLst>
                <a:gd name="adj" fmla="val 50000"/>
              </a:avLst>
            </a:prstGeom>
            <a:solidFill>
              <a:srgbClr val="CCFF99"/>
            </a:solidFill>
            <a:ln w="9525">
              <a:solidFill>
                <a:srgbClr val="FF3300"/>
              </a:solidFill>
              <a:prstDash val="lgDash"/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/>
              <a:endParaRPr kumimoji="1" lang="id-ID" altLang="en-US" sz="2400">
                <a:latin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12302" name="Line 9">
              <a:extLst>
                <a:ext uri="{FF2B5EF4-FFF2-40B4-BE49-F238E27FC236}">
                  <a16:creationId xmlns:a16="http://schemas.microsoft.com/office/drawing/2014/main" id="{EC227B64-09DF-494B-A85F-42873E08A13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60" y="2256"/>
              <a:ext cx="720" cy="0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prstDash val="lg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ID"/>
            </a:p>
          </p:txBody>
        </p:sp>
        <p:sp>
          <p:nvSpPr>
            <p:cNvPr id="12303" name="Line 10">
              <a:extLst>
                <a:ext uri="{FF2B5EF4-FFF2-40B4-BE49-F238E27FC236}">
                  <a16:creationId xmlns:a16="http://schemas.microsoft.com/office/drawing/2014/main" id="{B0BBFF00-B4A4-47B2-A7B3-71338A8DDCD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24" y="3072"/>
              <a:ext cx="1392" cy="0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prstDash val="lg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ID"/>
            </a:p>
          </p:txBody>
        </p:sp>
      </p:grpSp>
      <p:sp>
        <p:nvSpPr>
          <p:cNvPr id="12293" name="Text Box 11">
            <a:extLst>
              <a:ext uri="{FF2B5EF4-FFF2-40B4-BE49-F238E27FC236}">
                <a16:creationId xmlns:a16="http://schemas.microsoft.com/office/drawing/2014/main" id="{77733288-C6F1-454F-9103-6135C29988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43200" y="6096000"/>
            <a:ext cx="2362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2400">
                <a:solidFill>
                  <a:srgbClr val="1C1C1C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PROFESI</a:t>
            </a:r>
          </a:p>
        </p:txBody>
      </p:sp>
      <p:sp>
        <p:nvSpPr>
          <p:cNvPr id="12294" name="Text Box 12">
            <a:extLst>
              <a:ext uri="{FF2B5EF4-FFF2-40B4-BE49-F238E27FC236}">
                <a16:creationId xmlns:a16="http://schemas.microsoft.com/office/drawing/2014/main" id="{6E8FCCA2-641E-4BCA-9B6C-C09210324F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34200" y="6019800"/>
            <a:ext cx="2362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2400">
                <a:solidFill>
                  <a:srgbClr val="1C1C1C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EKONOMI</a:t>
            </a:r>
          </a:p>
        </p:txBody>
      </p:sp>
      <p:sp>
        <p:nvSpPr>
          <p:cNvPr id="12295" name="Text Box 13">
            <a:extLst>
              <a:ext uri="{FF2B5EF4-FFF2-40B4-BE49-F238E27FC236}">
                <a16:creationId xmlns:a16="http://schemas.microsoft.com/office/drawing/2014/main" id="{BE995031-2FEE-4B5D-808D-DD11A6B416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0400" y="2438400"/>
            <a:ext cx="17526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>
                <a:solidFill>
                  <a:srgbClr val="1C1C1C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Kelompok </a:t>
            </a:r>
          </a:p>
          <a:p>
            <a:pPr algn="ctr" eaLnBrk="1" hangingPunct="1"/>
            <a:r>
              <a:rPr lang="en-US" altLang="en-US">
                <a:solidFill>
                  <a:srgbClr val="1C1C1C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Profesional</a:t>
            </a:r>
          </a:p>
        </p:txBody>
      </p:sp>
      <p:sp>
        <p:nvSpPr>
          <p:cNvPr id="12296" name="Text Box 14">
            <a:extLst>
              <a:ext uri="{FF2B5EF4-FFF2-40B4-BE49-F238E27FC236}">
                <a16:creationId xmlns:a16="http://schemas.microsoft.com/office/drawing/2014/main" id="{43344909-05A6-46C7-A083-07DE7670E5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43200" y="3429000"/>
            <a:ext cx="2667000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>
                <a:solidFill>
                  <a:srgbClr val="FF33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Kelompok profesional awal dan semi profesional awal</a:t>
            </a:r>
          </a:p>
        </p:txBody>
      </p:sp>
      <p:sp>
        <p:nvSpPr>
          <p:cNvPr id="12297" name="Text Box 15">
            <a:extLst>
              <a:ext uri="{FF2B5EF4-FFF2-40B4-BE49-F238E27FC236}">
                <a16:creationId xmlns:a16="http://schemas.microsoft.com/office/drawing/2014/main" id="{1507C84F-037D-4A26-9322-644DFFDCEE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7000" y="4953001"/>
            <a:ext cx="2667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>
                <a:latin typeface="Times New Roman" panose="02020603050405020304" pitchFamily="18" charset="0"/>
                <a:cs typeface="Arial" panose="020B0604020202020204" pitchFamily="34" charset="0"/>
              </a:rPr>
              <a:t>Buruh rendahan</a:t>
            </a:r>
          </a:p>
        </p:txBody>
      </p:sp>
      <p:sp>
        <p:nvSpPr>
          <p:cNvPr id="12298" name="Text Box 16">
            <a:extLst>
              <a:ext uri="{FF2B5EF4-FFF2-40B4-BE49-F238E27FC236}">
                <a16:creationId xmlns:a16="http://schemas.microsoft.com/office/drawing/2014/main" id="{768C374C-AB2A-4567-8908-E5E2829DAE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43800" y="2590801"/>
            <a:ext cx="1371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>
                <a:solidFill>
                  <a:srgbClr val="1C1C1C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Upper class</a:t>
            </a:r>
          </a:p>
        </p:txBody>
      </p:sp>
      <p:sp>
        <p:nvSpPr>
          <p:cNvPr id="12299" name="Text Box 17">
            <a:extLst>
              <a:ext uri="{FF2B5EF4-FFF2-40B4-BE49-F238E27FC236}">
                <a16:creationId xmlns:a16="http://schemas.microsoft.com/office/drawing/2014/main" id="{EF9FA8F3-AFF7-4F1E-AC96-6C6E4D2301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67600" y="3733801"/>
            <a:ext cx="1371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>
                <a:solidFill>
                  <a:srgbClr val="FF33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Middle class</a:t>
            </a:r>
          </a:p>
        </p:txBody>
      </p:sp>
      <p:sp>
        <p:nvSpPr>
          <p:cNvPr id="12300" name="Text Box 18">
            <a:extLst>
              <a:ext uri="{FF2B5EF4-FFF2-40B4-BE49-F238E27FC236}">
                <a16:creationId xmlns:a16="http://schemas.microsoft.com/office/drawing/2014/main" id="{C021C1EF-67A4-40BE-8061-183C410FE7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91400" y="4876801"/>
            <a:ext cx="1371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>
                <a:latin typeface="Times New Roman" panose="02020603050405020304" pitchFamily="18" charset="0"/>
                <a:cs typeface="Arial" panose="020B0604020202020204" pitchFamily="34" charset="0"/>
              </a:rPr>
              <a:t>Lower class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4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4514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51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1F43F391-7F94-4BF3-BE5A-04945CFFE4D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895600" y="457200"/>
            <a:ext cx="7162800" cy="1162050"/>
          </a:xfrm>
        </p:spPr>
        <p:txBody>
          <a:bodyPr/>
          <a:lstStyle/>
          <a:p>
            <a:pPr algn="ctr"/>
            <a:r>
              <a:rPr lang="en-US" altLang="en-US" sz="2400">
                <a:solidFill>
                  <a:srgbClr val="FF3300"/>
                </a:solidFill>
              </a:rPr>
              <a:t>MASALAH YANG TIMBUL AKIBAT KEANEKARAGAMAN DAN PERUBAHAN BUDAYA</a:t>
            </a:r>
          </a:p>
        </p:txBody>
      </p:sp>
      <p:grpSp>
        <p:nvGrpSpPr>
          <p:cNvPr id="13315" name="Group 3">
            <a:extLst>
              <a:ext uri="{FF2B5EF4-FFF2-40B4-BE49-F238E27FC236}">
                <a16:creationId xmlns:a16="http://schemas.microsoft.com/office/drawing/2014/main" id="{8309AF60-4808-4A3B-87B9-5195D35F6EBE}"/>
              </a:ext>
            </a:extLst>
          </p:cNvPr>
          <p:cNvGrpSpPr>
            <a:grpSpLocks/>
          </p:cNvGrpSpPr>
          <p:nvPr/>
        </p:nvGrpSpPr>
        <p:grpSpPr bwMode="auto">
          <a:xfrm>
            <a:off x="2286000" y="1905000"/>
            <a:ext cx="8077200" cy="4343400"/>
            <a:chOff x="192" y="1392"/>
            <a:chExt cx="5088" cy="2736"/>
          </a:xfrm>
        </p:grpSpPr>
        <p:sp>
          <p:nvSpPr>
            <p:cNvPr id="13316" name="Rectangle 4">
              <a:extLst>
                <a:ext uri="{FF2B5EF4-FFF2-40B4-BE49-F238E27FC236}">
                  <a16:creationId xmlns:a16="http://schemas.microsoft.com/office/drawing/2014/main" id="{8F7A86B0-6450-47DF-A63F-BFC989AF572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0" y="1632"/>
              <a:ext cx="1392" cy="528"/>
            </a:xfrm>
            <a:prstGeom prst="rect">
              <a:avLst/>
            </a:prstGeom>
            <a:solidFill>
              <a:srgbClr val="1C1C1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sy="-50000" kx="2453608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/>
              <a:r>
                <a:rPr lang="en-US" altLang="en-US" sz="2400">
                  <a:solidFill>
                    <a:schemeClr val="bg1"/>
                  </a:solidFill>
                  <a:latin typeface="Times New Roman" panose="02020603050405020304" pitchFamily="18" charset="0"/>
                  <a:cs typeface="Arial" panose="020B0604020202020204" pitchFamily="34" charset="0"/>
                </a:rPr>
                <a:t>DISINTEGRASI</a:t>
              </a:r>
            </a:p>
            <a:p>
              <a:pPr algn="ctr" eaLnBrk="1" hangingPunct="1"/>
              <a:r>
                <a:rPr lang="en-US" altLang="en-US" sz="2400">
                  <a:solidFill>
                    <a:schemeClr val="bg1"/>
                  </a:solidFill>
                  <a:latin typeface="Times New Roman" panose="02020603050405020304" pitchFamily="18" charset="0"/>
                  <a:cs typeface="Arial" panose="020B0604020202020204" pitchFamily="34" charset="0"/>
                </a:rPr>
                <a:t>SOSIAL</a:t>
              </a:r>
            </a:p>
          </p:txBody>
        </p:sp>
        <p:sp>
          <p:nvSpPr>
            <p:cNvPr id="13317" name="Rectangle 5">
              <a:extLst>
                <a:ext uri="{FF2B5EF4-FFF2-40B4-BE49-F238E27FC236}">
                  <a16:creationId xmlns:a16="http://schemas.microsoft.com/office/drawing/2014/main" id="{0199774C-7819-4BF3-8DE6-46A1E8A077F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32" y="1392"/>
              <a:ext cx="2448" cy="1104"/>
            </a:xfrm>
            <a:prstGeom prst="rect">
              <a:avLst/>
            </a:prstGeom>
            <a:solidFill>
              <a:srgbClr val="1C1C1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sy="-50000" kx="2453608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>
              <a:lvl1pPr marL="171450" indent="-1714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/>
              <a:r>
                <a:rPr lang="en-US" altLang="en-US" sz="1400">
                  <a:solidFill>
                    <a:schemeClr val="bg1"/>
                  </a:solidFill>
                  <a:latin typeface="Times New Roman" panose="02020603050405020304" pitchFamily="18" charset="0"/>
                  <a:cs typeface="Arial" panose="020B0604020202020204" pitchFamily="34" charset="0"/>
                </a:rPr>
                <a:t>Tanda disintegrasi bangsa:</a:t>
              </a:r>
            </a:p>
            <a:p>
              <a:pPr algn="ctr" eaLnBrk="1" hangingPunct="1">
                <a:buFontTx/>
                <a:buAutoNum type="arabicPeriod"/>
              </a:pPr>
              <a:r>
                <a:rPr lang="en-US" altLang="en-US" sz="1400">
                  <a:solidFill>
                    <a:schemeClr val="bg1"/>
                  </a:solidFill>
                  <a:latin typeface="Times New Roman" panose="02020603050405020304" pitchFamily="18" charset="0"/>
                  <a:cs typeface="Arial" panose="020B0604020202020204" pitchFamily="34" charset="0"/>
                </a:rPr>
                <a:t>Anggota masyarakat tidak mematuhii norma</a:t>
              </a:r>
            </a:p>
            <a:p>
              <a:pPr algn="ctr" eaLnBrk="1" hangingPunct="1">
                <a:buFontTx/>
                <a:buAutoNum type="arabicPeriod"/>
              </a:pPr>
              <a:r>
                <a:rPr lang="en-US" altLang="en-US" sz="1400">
                  <a:solidFill>
                    <a:schemeClr val="bg1"/>
                  </a:solidFill>
                  <a:latin typeface="Times New Roman" panose="02020603050405020304" pitchFamily="18" charset="0"/>
                  <a:cs typeface="Arial" panose="020B0604020202020204" pitchFamily="34" charset="0"/>
                </a:rPr>
                <a:t>Timbul ketidaksepahaman</a:t>
              </a:r>
            </a:p>
            <a:p>
              <a:pPr algn="ctr" eaLnBrk="1" hangingPunct="1">
                <a:buFontTx/>
                <a:buAutoNum type="arabicPeriod"/>
              </a:pPr>
              <a:r>
                <a:rPr lang="en-US" altLang="en-US" sz="1400">
                  <a:solidFill>
                    <a:schemeClr val="bg1"/>
                  </a:solidFill>
                  <a:latin typeface="Times New Roman" panose="02020603050405020304" pitchFamily="18" charset="0"/>
                  <a:cs typeface="Arial" panose="020B0604020202020204" pitchFamily="34" charset="0"/>
                </a:rPr>
                <a:t>Penegakan sanksi tidak konsisten</a:t>
              </a:r>
            </a:p>
            <a:p>
              <a:pPr algn="ctr" eaLnBrk="1" hangingPunct="1">
                <a:buFontTx/>
                <a:buAutoNum type="arabicPeriod"/>
              </a:pPr>
              <a:r>
                <a:rPr lang="en-US" altLang="en-US" sz="1400">
                  <a:solidFill>
                    <a:schemeClr val="bg1"/>
                  </a:solidFill>
                  <a:latin typeface="Times New Roman" panose="02020603050405020304" pitchFamily="18" charset="0"/>
                  <a:cs typeface="Arial" panose="020B0604020202020204" pitchFamily="34" charset="0"/>
                </a:rPr>
                <a:t>Menurunnya kewibawaan tokoh dan pemimpin</a:t>
              </a:r>
            </a:p>
            <a:p>
              <a:pPr algn="ctr" eaLnBrk="1" hangingPunct="1"/>
              <a:r>
                <a:rPr lang="en-US" altLang="en-US" sz="1400">
                  <a:solidFill>
                    <a:schemeClr val="bg1"/>
                  </a:solidFill>
                  <a:latin typeface="Times New Roman" panose="02020603050405020304" pitchFamily="18" charset="0"/>
                  <a:cs typeface="Arial" panose="020B0604020202020204" pitchFamily="34" charset="0"/>
                </a:rPr>
                <a:t>masyarakat</a:t>
              </a:r>
            </a:p>
          </p:txBody>
        </p:sp>
        <p:sp>
          <p:nvSpPr>
            <p:cNvPr id="13318" name="Rectangle 6">
              <a:extLst>
                <a:ext uri="{FF2B5EF4-FFF2-40B4-BE49-F238E27FC236}">
                  <a16:creationId xmlns:a16="http://schemas.microsoft.com/office/drawing/2014/main" id="{7BD446E0-8207-4FCF-951C-F76313BBD59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32" y="2928"/>
              <a:ext cx="2448" cy="1104"/>
            </a:xfrm>
            <a:prstGeom prst="rect">
              <a:avLst/>
            </a:prstGeom>
            <a:solidFill>
              <a:srgbClr val="1C1C1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sy="-50000" kx="2453608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>
              <a:lvl1pPr marL="171450" indent="-1714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/>
              <a:r>
                <a:rPr lang="en-US" altLang="en-US" sz="1400">
                  <a:solidFill>
                    <a:schemeClr val="bg1"/>
                  </a:solidFill>
                  <a:latin typeface="Times New Roman" panose="02020603050405020304" pitchFamily="18" charset="0"/>
                  <a:cs typeface="Arial" panose="020B0604020202020204" pitchFamily="34" charset="0"/>
                </a:rPr>
                <a:t>Contoh disintegrasi bangsa:</a:t>
              </a:r>
            </a:p>
            <a:p>
              <a:pPr algn="ctr" eaLnBrk="1" hangingPunct="1">
                <a:buFontTx/>
                <a:buAutoNum type="arabicPeriod"/>
              </a:pPr>
              <a:r>
                <a:rPr lang="en-US" altLang="en-US" sz="1400">
                  <a:solidFill>
                    <a:schemeClr val="bg1"/>
                  </a:solidFill>
                  <a:latin typeface="Times New Roman" panose="02020603050405020304" pitchFamily="18" charset="0"/>
                  <a:cs typeface="Arial" panose="020B0604020202020204" pitchFamily="34" charset="0"/>
                </a:rPr>
                <a:t>PKI Madiun</a:t>
              </a:r>
            </a:p>
            <a:p>
              <a:pPr algn="ctr" eaLnBrk="1" hangingPunct="1">
                <a:buFontTx/>
                <a:buAutoNum type="arabicPeriod"/>
              </a:pPr>
              <a:r>
                <a:rPr lang="en-US" altLang="en-US" sz="1400">
                  <a:solidFill>
                    <a:schemeClr val="bg1"/>
                  </a:solidFill>
                  <a:latin typeface="Times New Roman" panose="02020603050405020304" pitchFamily="18" charset="0"/>
                  <a:cs typeface="Arial" panose="020B0604020202020204" pitchFamily="34" charset="0"/>
                </a:rPr>
                <a:t>PRRI Permesta</a:t>
              </a:r>
            </a:p>
            <a:p>
              <a:pPr algn="ctr" eaLnBrk="1" hangingPunct="1">
                <a:buFontTx/>
                <a:buAutoNum type="arabicPeriod"/>
              </a:pPr>
              <a:r>
                <a:rPr lang="en-US" altLang="en-US" sz="1400">
                  <a:solidFill>
                    <a:schemeClr val="bg1"/>
                  </a:solidFill>
                  <a:latin typeface="Times New Roman" panose="02020603050405020304" pitchFamily="18" charset="0"/>
                  <a:cs typeface="Arial" panose="020B0604020202020204" pitchFamily="34" charset="0"/>
                </a:rPr>
                <a:t>Peristiwa Mei</a:t>
              </a:r>
            </a:p>
            <a:p>
              <a:pPr algn="ctr" eaLnBrk="1" hangingPunct="1">
                <a:buFontTx/>
                <a:buAutoNum type="arabicPeriod"/>
              </a:pPr>
              <a:r>
                <a:rPr lang="en-US" altLang="en-US" sz="1400">
                  <a:solidFill>
                    <a:schemeClr val="bg1"/>
                  </a:solidFill>
                  <a:latin typeface="Times New Roman" panose="02020603050405020304" pitchFamily="18" charset="0"/>
                  <a:cs typeface="Arial" panose="020B0604020202020204" pitchFamily="34" charset="0"/>
                </a:rPr>
                <a:t>Poso</a:t>
              </a:r>
            </a:p>
            <a:p>
              <a:pPr algn="ctr" eaLnBrk="1" hangingPunct="1">
                <a:buFontTx/>
                <a:buAutoNum type="arabicPeriod"/>
              </a:pPr>
              <a:r>
                <a:rPr lang="en-US" altLang="en-US" sz="1400">
                  <a:solidFill>
                    <a:schemeClr val="bg1"/>
                  </a:solidFill>
                  <a:latin typeface="Times New Roman" panose="02020603050405020304" pitchFamily="18" charset="0"/>
                  <a:cs typeface="Arial" panose="020B0604020202020204" pitchFamily="34" charset="0"/>
                </a:rPr>
                <a:t>dan lain-lainnya</a:t>
              </a:r>
            </a:p>
            <a:p>
              <a:pPr algn="ctr" eaLnBrk="1" hangingPunct="1">
                <a:buFontTx/>
                <a:buAutoNum type="arabicPeriod"/>
              </a:pPr>
              <a:endParaRPr lang="en-US" altLang="en-US" sz="1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13319" name="AutoShape 7">
              <a:extLst>
                <a:ext uri="{FF2B5EF4-FFF2-40B4-BE49-F238E27FC236}">
                  <a16:creationId xmlns:a16="http://schemas.microsoft.com/office/drawing/2014/main" id="{D1B84A3C-DD48-4A8C-9D2A-2087A6C4D31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48" y="1728"/>
              <a:ext cx="336" cy="288"/>
            </a:xfrm>
            <a:prstGeom prst="rightArrow">
              <a:avLst>
                <a:gd name="adj1" fmla="val 50000"/>
                <a:gd name="adj2" fmla="val 29167"/>
              </a:avLst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/>
              <a:endParaRPr kumimoji="1" lang="id-ID" altLang="en-US" sz="2400">
                <a:latin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13320" name="AutoShape 8">
              <a:extLst>
                <a:ext uri="{FF2B5EF4-FFF2-40B4-BE49-F238E27FC236}">
                  <a16:creationId xmlns:a16="http://schemas.microsoft.com/office/drawing/2014/main" id="{361E2CAA-DFF8-4DD7-BD57-4688B118EF3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40" y="2592"/>
              <a:ext cx="432" cy="240"/>
            </a:xfrm>
            <a:prstGeom prst="downArrow">
              <a:avLst>
                <a:gd name="adj1" fmla="val 50000"/>
                <a:gd name="adj2" fmla="val 25000"/>
              </a:avLst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/>
              <a:endParaRPr kumimoji="1" lang="id-ID" altLang="en-US" sz="2400">
                <a:latin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13321" name="Rectangle 9">
              <a:extLst>
                <a:ext uri="{FF2B5EF4-FFF2-40B4-BE49-F238E27FC236}">
                  <a16:creationId xmlns:a16="http://schemas.microsoft.com/office/drawing/2014/main" id="{E20C9EF1-B2EE-4E2D-8283-8388592C1B3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2" y="2352"/>
              <a:ext cx="1248" cy="528"/>
            </a:xfrm>
            <a:prstGeom prst="rect">
              <a:avLst/>
            </a:prstGeom>
            <a:solidFill>
              <a:srgbClr val="1C1C1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sy="-50000" kx="2453608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/>
              <a:r>
                <a:rPr lang="en-US" altLang="en-US">
                  <a:solidFill>
                    <a:schemeClr val="bg1"/>
                  </a:solidFill>
                  <a:latin typeface="Times New Roman" panose="02020603050405020304" pitchFamily="18" charset="0"/>
                  <a:cs typeface="Arial" panose="020B0604020202020204" pitchFamily="34" charset="0"/>
                </a:rPr>
                <a:t>Faktor yang </a:t>
              </a:r>
            </a:p>
            <a:p>
              <a:pPr algn="ctr" eaLnBrk="1" hangingPunct="1"/>
              <a:r>
                <a:rPr lang="en-US" altLang="en-US">
                  <a:solidFill>
                    <a:schemeClr val="bg1"/>
                  </a:solidFill>
                  <a:latin typeface="Times New Roman" panose="02020603050405020304" pitchFamily="18" charset="0"/>
                  <a:cs typeface="Arial" panose="020B0604020202020204" pitchFamily="34" charset="0"/>
                </a:rPr>
                <a:t>mempertahankan</a:t>
              </a:r>
            </a:p>
            <a:p>
              <a:pPr algn="ctr" eaLnBrk="1" hangingPunct="1"/>
              <a:r>
                <a:rPr lang="en-US" altLang="en-US">
                  <a:solidFill>
                    <a:schemeClr val="bg1"/>
                  </a:solidFill>
                  <a:latin typeface="Times New Roman" panose="02020603050405020304" pitchFamily="18" charset="0"/>
                  <a:cs typeface="Arial" panose="020B0604020202020204" pitchFamily="34" charset="0"/>
                </a:rPr>
                <a:t>integrasi</a:t>
              </a:r>
            </a:p>
          </p:txBody>
        </p:sp>
        <p:sp>
          <p:nvSpPr>
            <p:cNvPr id="13322" name="Rectangle 10">
              <a:extLst>
                <a:ext uri="{FF2B5EF4-FFF2-40B4-BE49-F238E27FC236}">
                  <a16:creationId xmlns:a16="http://schemas.microsoft.com/office/drawing/2014/main" id="{F93632B0-3CB6-4E8F-8B59-2B67733686C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8" y="3216"/>
              <a:ext cx="1824" cy="912"/>
            </a:xfrm>
            <a:prstGeom prst="rect">
              <a:avLst/>
            </a:prstGeom>
            <a:solidFill>
              <a:srgbClr val="1C1C1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sy="-50000" kx="2453608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/>
              <a:r>
                <a:rPr lang="en-US" altLang="en-US" sz="1400">
                  <a:solidFill>
                    <a:schemeClr val="bg1"/>
                  </a:solidFill>
                  <a:latin typeface="Times New Roman" panose="02020603050405020304" pitchFamily="18" charset="0"/>
                  <a:cs typeface="Arial" panose="020B0604020202020204" pitchFamily="34" charset="0"/>
                </a:rPr>
                <a:t>Nilai toleransi</a:t>
              </a:r>
            </a:p>
            <a:p>
              <a:pPr algn="ctr" eaLnBrk="1" hangingPunct="1"/>
              <a:r>
                <a:rPr lang="en-US" altLang="en-US" sz="1400">
                  <a:solidFill>
                    <a:schemeClr val="bg1"/>
                  </a:solidFill>
                  <a:latin typeface="Times New Roman" panose="02020603050405020304" pitchFamily="18" charset="0"/>
                  <a:cs typeface="Arial" panose="020B0604020202020204" pitchFamily="34" charset="0"/>
                </a:rPr>
                <a:t>Penggunaan bahasa Indonesia</a:t>
              </a:r>
            </a:p>
            <a:p>
              <a:pPr algn="ctr" eaLnBrk="1" hangingPunct="1"/>
              <a:r>
                <a:rPr lang="en-US" altLang="en-US" sz="1400">
                  <a:solidFill>
                    <a:schemeClr val="bg1"/>
                  </a:solidFill>
                  <a:latin typeface="Times New Roman" panose="02020603050405020304" pitchFamily="18" charset="0"/>
                  <a:cs typeface="Arial" panose="020B0604020202020204" pitchFamily="34" charset="0"/>
                </a:rPr>
                <a:t>Semangat persatuan</a:t>
              </a:r>
            </a:p>
            <a:p>
              <a:pPr algn="ctr" eaLnBrk="1" hangingPunct="1"/>
              <a:r>
                <a:rPr lang="en-US" altLang="en-US" sz="1400">
                  <a:solidFill>
                    <a:schemeClr val="bg1"/>
                  </a:solidFill>
                  <a:latin typeface="Times New Roman" panose="02020603050405020304" pitchFamily="18" charset="0"/>
                  <a:cs typeface="Arial" panose="020B0604020202020204" pitchFamily="34" charset="0"/>
                </a:rPr>
                <a:t>Ideologi Pancasila</a:t>
              </a:r>
            </a:p>
            <a:p>
              <a:pPr algn="ctr" eaLnBrk="1" hangingPunct="1"/>
              <a:r>
                <a:rPr lang="en-US" altLang="en-US" sz="1400">
                  <a:solidFill>
                    <a:schemeClr val="bg1"/>
                  </a:solidFill>
                  <a:latin typeface="Times New Roman" panose="02020603050405020304" pitchFamily="18" charset="0"/>
                  <a:cs typeface="Arial" panose="020B0604020202020204" pitchFamily="34" charset="0"/>
                </a:rPr>
                <a:t>Rasa senasib dan sepenanggungan</a:t>
              </a:r>
            </a:p>
          </p:txBody>
        </p:sp>
        <p:sp>
          <p:nvSpPr>
            <p:cNvPr id="13323" name="AutoShape 11">
              <a:extLst>
                <a:ext uri="{FF2B5EF4-FFF2-40B4-BE49-F238E27FC236}">
                  <a16:creationId xmlns:a16="http://schemas.microsoft.com/office/drawing/2014/main" id="{403DE132-5764-4DC4-80C3-1AAEC778B08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0" y="2928"/>
              <a:ext cx="336" cy="192"/>
            </a:xfrm>
            <a:prstGeom prst="downArrow">
              <a:avLst>
                <a:gd name="adj1" fmla="val 50000"/>
                <a:gd name="adj2" fmla="val 25000"/>
              </a:avLst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/>
              <a:endParaRPr kumimoji="1" lang="id-ID" altLang="en-US" sz="2400">
                <a:latin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13324" name="AutoShape 12">
              <a:extLst>
                <a:ext uri="{FF2B5EF4-FFF2-40B4-BE49-F238E27FC236}">
                  <a16:creationId xmlns:a16="http://schemas.microsoft.com/office/drawing/2014/main" id="{1B10C2A4-6852-4179-BC02-150245472222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10782098">
              <a:off x="528" y="1872"/>
              <a:ext cx="384" cy="384"/>
            </a:xfrm>
            <a:custGeom>
              <a:avLst/>
              <a:gdLst>
                <a:gd name="T0" fmla="*/ 5 w 21600"/>
                <a:gd name="T1" fmla="*/ 0 h 21600"/>
                <a:gd name="T2" fmla="*/ 3 w 21600"/>
                <a:gd name="T3" fmla="*/ 2 h 21600"/>
                <a:gd name="T4" fmla="*/ 0 w 21600"/>
                <a:gd name="T5" fmla="*/ 6 h 21600"/>
                <a:gd name="T6" fmla="*/ 3 w 21600"/>
                <a:gd name="T7" fmla="*/ 7 h 21600"/>
                <a:gd name="T8" fmla="*/ 6 w 21600"/>
                <a:gd name="T9" fmla="*/ 5 h 21600"/>
                <a:gd name="T10" fmla="*/ 7 w 21600"/>
                <a:gd name="T11" fmla="*/ 2 h 21600"/>
                <a:gd name="T12" fmla="*/ 17694720 60000 65536"/>
                <a:gd name="T13" fmla="*/ 11796480 60000 65536"/>
                <a:gd name="T14" fmla="*/ 11796480 60000 65536"/>
                <a:gd name="T15" fmla="*/ 5898240 60000 65536"/>
                <a:gd name="T16" fmla="*/ 0 60000 65536"/>
                <a:gd name="T17" fmla="*/ 0 60000 65536"/>
                <a:gd name="T18" fmla="*/ 0 w 21600"/>
                <a:gd name="T19" fmla="*/ 14400 h 21600"/>
                <a:gd name="T20" fmla="*/ 18506 w 21600"/>
                <a:gd name="T21" fmla="*/ 21600 h 2160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600" h="21600">
                  <a:moveTo>
                    <a:pt x="15429" y="0"/>
                  </a:moveTo>
                  <a:lnTo>
                    <a:pt x="9257" y="7200"/>
                  </a:lnTo>
                  <a:lnTo>
                    <a:pt x="12343" y="7200"/>
                  </a:lnTo>
                  <a:lnTo>
                    <a:pt x="12343" y="14400"/>
                  </a:lnTo>
                  <a:lnTo>
                    <a:pt x="0" y="14400"/>
                  </a:lnTo>
                  <a:lnTo>
                    <a:pt x="0" y="21600"/>
                  </a:lnTo>
                  <a:lnTo>
                    <a:pt x="18514" y="21600"/>
                  </a:lnTo>
                  <a:lnTo>
                    <a:pt x="18514" y="7200"/>
                  </a:lnTo>
                  <a:lnTo>
                    <a:pt x="21600" y="7200"/>
                  </a:lnTo>
                  <a:lnTo>
                    <a:pt x="15429" y="0"/>
                  </a:lnTo>
                  <a:close/>
                </a:path>
              </a:pathLst>
            </a:cu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ID"/>
            </a:p>
          </p:txBody>
        </p:sp>
      </p:grp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A029F6A1-FD4E-42A7-B1B0-699B60822E9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133600" y="381000"/>
            <a:ext cx="7772400" cy="838200"/>
          </a:xfrm>
          <a:solidFill>
            <a:schemeClr val="bg1"/>
          </a:solidFill>
        </p:spPr>
        <p:txBody>
          <a:bodyPr/>
          <a:lstStyle/>
          <a:p>
            <a:pPr algn="ctr"/>
            <a:r>
              <a:rPr lang="en-US" altLang="en-US" sz="2400" b="1">
                <a:latin typeface="Tempus Sans ITC" panose="04020404030D07020202" pitchFamily="82" charset="0"/>
              </a:rPr>
              <a:t>MASALAH YANG TIMBUL AKIBAT KEANEKARAGAMAN DAN PERUBAHAN BUDAYA (2)</a:t>
            </a:r>
          </a:p>
        </p:txBody>
      </p:sp>
      <p:grpSp>
        <p:nvGrpSpPr>
          <p:cNvPr id="14339" name="Group 3">
            <a:extLst>
              <a:ext uri="{FF2B5EF4-FFF2-40B4-BE49-F238E27FC236}">
                <a16:creationId xmlns:a16="http://schemas.microsoft.com/office/drawing/2014/main" id="{66B23E69-0699-47B3-97C9-792691BB5C1C}"/>
              </a:ext>
            </a:extLst>
          </p:cNvPr>
          <p:cNvGrpSpPr>
            <a:grpSpLocks/>
          </p:cNvGrpSpPr>
          <p:nvPr/>
        </p:nvGrpSpPr>
        <p:grpSpPr bwMode="auto">
          <a:xfrm>
            <a:off x="1981200" y="1676400"/>
            <a:ext cx="8382000" cy="4267200"/>
            <a:chOff x="192" y="1440"/>
            <a:chExt cx="5280" cy="2688"/>
          </a:xfrm>
        </p:grpSpPr>
        <p:sp>
          <p:nvSpPr>
            <p:cNvPr id="14340" name="Rectangle 4">
              <a:extLst>
                <a:ext uri="{FF2B5EF4-FFF2-40B4-BE49-F238E27FC236}">
                  <a16:creationId xmlns:a16="http://schemas.microsoft.com/office/drawing/2014/main" id="{3796BA92-2BA7-4E7E-8C94-D224297C457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0" y="1440"/>
              <a:ext cx="1584" cy="288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rgbClr val="FF3300"/>
              </a:solidFill>
              <a:prstDash val="sysDot"/>
              <a:miter lim="800000"/>
              <a:headEnd/>
              <a:tailEnd/>
            </a:ln>
            <a:effectLst>
              <a:outerShdw sy="-50000" kx="-2453608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/>
              <a:r>
                <a:rPr lang="en-US" altLang="en-US" sz="2400">
                  <a:latin typeface="Times New Roman" panose="02020603050405020304" pitchFamily="18" charset="0"/>
                  <a:cs typeface="Arial" panose="020B0604020202020204" pitchFamily="34" charset="0"/>
                </a:rPr>
                <a:t>Perubahan budaya</a:t>
              </a:r>
            </a:p>
          </p:txBody>
        </p:sp>
        <p:sp>
          <p:nvSpPr>
            <p:cNvPr id="14341" name="Rectangle 5">
              <a:extLst>
                <a:ext uri="{FF2B5EF4-FFF2-40B4-BE49-F238E27FC236}">
                  <a16:creationId xmlns:a16="http://schemas.microsoft.com/office/drawing/2014/main" id="{206C78FD-3476-4837-BC2A-312F997BB5F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0" y="2064"/>
              <a:ext cx="1584" cy="288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rgbClr val="FF3300"/>
              </a:solidFill>
              <a:prstDash val="sysDot"/>
              <a:miter lim="800000"/>
              <a:headEnd/>
              <a:tailEnd/>
            </a:ln>
            <a:effectLst>
              <a:outerShdw sy="-50000" kx="-2453608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/>
              <a:r>
                <a:rPr lang="en-US" altLang="en-US" sz="2400">
                  <a:latin typeface="Times New Roman" panose="02020603050405020304" pitchFamily="18" charset="0"/>
                  <a:cs typeface="Arial" panose="020B0604020202020204" pitchFamily="34" charset="0"/>
                </a:rPr>
                <a:t>MODERNISASI</a:t>
              </a:r>
            </a:p>
          </p:txBody>
        </p:sp>
        <p:sp>
          <p:nvSpPr>
            <p:cNvPr id="14342" name="Rectangle 6">
              <a:extLst>
                <a:ext uri="{FF2B5EF4-FFF2-40B4-BE49-F238E27FC236}">
                  <a16:creationId xmlns:a16="http://schemas.microsoft.com/office/drawing/2014/main" id="{F7D7E116-4563-4910-8C84-63346AE02D6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0" y="2688"/>
              <a:ext cx="1584" cy="288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rgbClr val="FF3300"/>
              </a:solidFill>
              <a:prstDash val="sysDot"/>
              <a:miter lim="800000"/>
              <a:headEnd/>
              <a:tailEnd/>
            </a:ln>
            <a:effectLst>
              <a:outerShdw sy="-50000" kx="-2453608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/>
              <a:r>
                <a:rPr lang="en-US" altLang="en-US" sz="2400">
                  <a:latin typeface="Times New Roman" panose="02020603050405020304" pitchFamily="18" charset="0"/>
                  <a:cs typeface="Arial" panose="020B0604020202020204" pitchFamily="34" charset="0"/>
                </a:rPr>
                <a:t>Benturan budaya</a:t>
              </a:r>
            </a:p>
          </p:txBody>
        </p:sp>
        <p:sp>
          <p:nvSpPr>
            <p:cNvPr id="14343" name="Rectangle 7">
              <a:extLst>
                <a:ext uri="{FF2B5EF4-FFF2-40B4-BE49-F238E27FC236}">
                  <a16:creationId xmlns:a16="http://schemas.microsoft.com/office/drawing/2014/main" id="{EDBBB086-1D63-42E6-81A2-796D37C4096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60" y="2064"/>
              <a:ext cx="1584" cy="288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rgbClr val="FF3300"/>
              </a:solidFill>
              <a:prstDash val="sysDot"/>
              <a:miter lim="800000"/>
              <a:headEnd/>
              <a:tailEnd/>
            </a:ln>
            <a:effectLst>
              <a:outerShdw sy="-50000" kx="-2453608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/>
              <a:r>
                <a:rPr lang="en-US" altLang="en-US" sz="2400">
                  <a:latin typeface="Times New Roman" panose="02020603050405020304" pitchFamily="18" charset="0"/>
                  <a:cs typeface="Arial" panose="020B0604020202020204" pitchFamily="34" charset="0"/>
                </a:rPr>
                <a:t>Kemajuan teknologi</a:t>
              </a:r>
            </a:p>
          </p:txBody>
        </p:sp>
        <p:sp>
          <p:nvSpPr>
            <p:cNvPr id="14344" name="Rectangle 8">
              <a:extLst>
                <a:ext uri="{FF2B5EF4-FFF2-40B4-BE49-F238E27FC236}">
                  <a16:creationId xmlns:a16="http://schemas.microsoft.com/office/drawing/2014/main" id="{F4D25334-2321-4813-A200-6D14F8D8905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2" y="3360"/>
              <a:ext cx="1776" cy="672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rgbClr val="FF3300"/>
              </a:solidFill>
              <a:prstDash val="sysDot"/>
              <a:miter lim="800000"/>
              <a:headEnd/>
              <a:tailEnd/>
            </a:ln>
            <a:effectLst>
              <a:outerShdw sy="-50000" kx="-2453608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/>
              <a:r>
                <a:rPr lang="en-US" altLang="en-US" sz="2400">
                  <a:latin typeface="Times New Roman" panose="02020603050405020304" pitchFamily="18" charset="0"/>
                  <a:cs typeface="Arial" panose="020B0604020202020204" pitchFamily="34" charset="0"/>
                </a:rPr>
                <a:t>Lunturnya nilai lama</a:t>
              </a:r>
            </a:p>
            <a:p>
              <a:pPr algn="ctr" eaLnBrk="1" hangingPunct="1"/>
              <a:r>
                <a:rPr lang="en-US" altLang="en-US" sz="2400">
                  <a:latin typeface="Times New Roman" panose="02020603050405020304" pitchFamily="18" charset="0"/>
                  <a:cs typeface="Arial" panose="020B0604020202020204" pitchFamily="34" charset="0"/>
                </a:rPr>
                <a:t>Gotong royong</a:t>
              </a:r>
            </a:p>
            <a:p>
              <a:pPr algn="ctr" eaLnBrk="1" hangingPunct="1"/>
              <a:r>
                <a:rPr lang="en-US" altLang="en-US" sz="2400">
                  <a:latin typeface="Times New Roman" panose="02020603050405020304" pitchFamily="18" charset="0"/>
                  <a:cs typeface="Arial" panose="020B0604020202020204" pitchFamily="34" charset="0"/>
                </a:rPr>
                <a:t>Kebersamaan </a:t>
              </a:r>
            </a:p>
          </p:txBody>
        </p:sp>
        <p:sp>
          <p:nvSpPr>
            <p:cNvPr id="14345" name="Rectangle 9">
              <a:extLst>
                <a:ext uri="{FF2B5EF4-FFF2-40B4-BE49-F238E27FC236}">
                  <a16:creationId xmlns:a16="http://schemas.microsoft.com/office/drawing/2014/main" id="{2EFAFD5A-6721-4B71-A42F-B01ED6FA786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04" y="3072"/>
              <a:ext cx="1440" cy="1056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rgbClr val="FF3300"/>
              </a:solidFill>
              <a:prstDash val="sysDot"/>
              <a:miter lim="800000"/>
              <a:headEnd/>
              <a:tailEnd/>
            </a:ln>
            <a:effectLst>
              <a:outerShdw sy="-50000" kx="-2453608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/>
              <a:r>
                <a:rPr lang="en-US" altLang="en-US" sz="2400">
                  <a:latin typeface="Times New Roman" panose="02020603050405020304" pitchFamily="18" charset="0"/>
                  <a:cs typeface="Arial" panose="020B0604020202020204" pitchFamily="34" charset="0"/>
                </a:rPr>
                <a:t>Nilai baru:</a:t>
              </a:r>
            </a:p>
            <a:p>
              <a:pPr algn="ctr" eaLnBrk="1" hangingPunct="1"/>
              <a:r>
                <a:rPr lang="en-US" altLang="en-US" sz="2400">
                  <a:latin typeface="Times New Roman" panose="02020603050405020304" pitchFamily="18" charset="0"/>
                  <a:cs typeface="Arial" panose="020B0604020202020204" pitchFamily="34" charset="0"/>
                </a:rPr>
                <a:t>Individualistis</a:t>
              </a:r>
            </a:p>
            <a:p>
              <a:pPr algn="ctr" eaLnBrk="1" hangingPunct="1"/>
              <a:r>
                <a:rPr lang="en-US" altLang="en-US" sz="2400">
                  <a:latin typeface="Times New Roman" panose="02020603050405020304" pitchFamily="18" charset="0"/>
                  <a:cs typeface="Arial" panose="020B0604020202020204" pitchFamily="34" charset="0"/>
                </a:rPr>
                <a:t>Materialistis</a:t>
              </a:r>
            </a:p>
            <a:p>
              <a:pPr algn="ctr" eaLnBrk="1" hangingPunct="1"/>
              <a:r>
                <a:rPr lang="en-US" altLang="en-US" sz="2400">
                  <a:latin typeface="Times New Roman" panose="02020603050405020304" pitchFamily="18" charset="0"/>
                  <a:cs typeface="Arial" panose="020B0604020202020204" pitchFamily="34" charset="0"/>
                </a:rPr>
                <a:t>Konsumerisme</a:t>
              </a:r>
            </a:p>
          </p:txBody>
        </p:sp>
        <p:sp>
          <p:nvSpPr>
            <p:cNvPr id="14346" name="Rectangle 10">
              <a:extLst>
                <a:ext uri="{FF2B5EF4-FFF2-40B4-BE49-F238E27FC236}">
                  <a16:creationId xmlns:a16="http://schemas.microsoft.com/office/drawing/2014/main" id="{F17A5507-C16A-44F3-B0D6-C4B51295DB3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76" y="3504"/>
              <a:ext cx="1296" cy="288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rgbClr val="FF3300"/>
              </a:solidFill>
              <a:prstDash val="sysDot"/>
              <a:miter lim="800000"/>
              <a:headEnd/>
              <a:tailEnd/>
            </a:ln>
            <a:effectLst>
              <a:outerShdw sy="-50000" kx="-2453608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/>
              <a:r>
                <a:rPr lang="en-US" altLang="en-US" sz="2400">
                  <a:latin typeface="Times New Roman" panose="02020603050405020304" pitchFamily="18" charset="0"/>
                  <a:cs typeface="Arial" panose="020B0604020202020204" pitchFamily="34" charset="0"/>
                </a:rPr>
                <a:t>Kemiskinan</a:t>
              </a:r>
            </a:p>
          </p:txBody>
        </p:sp>
        <p:sp>
          <p:nvSpPr>
            <p:cNvPr id="14347" name="AutoShape 11">
              <a:extLst>
                <a:ext uri="{FF2B5EF4-FFF2-40B4-BE49-F238E27FC236}">
                  <a16:creationId xmlns:a16="http://schemas.microsoft.com/office/drawing/2014/main" id="{3EACDDAE-D324-4BEE-B924-6E386D25A46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64" y="1776"/>
              <a:ext cx="384" cy="240"/>
            </a:xfrm>
            <a:prstGeom prst="downArrow">
              <a:avLst>
                <a:gd name="adj1" fmla="val 50000"/>
                <a:gd name="adj2" fmla="val 25000"/>
              </a:avLst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/>
              <a:endParaRPr kumimoji="1" lang="id-ID" altLang="en-US" sz="2400">
                <a:latin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14348" name="AutoShape 12">
              <a:extLst>
                <a:ext uri="{FF2B5EF4-FFF2-40B4-BE49-F238E27FC236}">
                  <a16:creationId xmlns:a16="http://schemas.microsoft.com/office/drawing/2014/main" id="{669F805F-CA32-4060-AE1F-66EE0938D5C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64" y="2400"/>
              <a:ext cx="384" cy="240"/>
            </a:xfrm>
            <a:prstGeom prst="downArrow">
              <a:avLst>
                <a:gd name="adj1" fmla="val 50000"/>
                <a:gd name="adj2" fmla="val 25000"/>
              </a:avLst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/>
              <a:endParaRPr kumimoji="1" lang="id-ID" altLang="en-US" sz="2400">
                <a:latin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14349" name="AutoShape 13">
              <a:extLst>
                <a:ext uri="{FF2B5EF4-FFF2-40B4-BE49-F238E27FC236}">
                  <a16:creationId xmlns:a16="http://schemas.microsoft.com/office/drawing/2014/main" id="{94298D12-5AFB-4CDB-BAEF-93B73F7A918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64" y="3024"/>
              <a:ext cx="384" cy="240"/>
            </a:xfrm>
            <a:prstGeom prst="downArrow">
              <a:avLst>
                <a:gd name="adj1" fmla="val 50000"/>
                <a:gd name="adj2" fmla="val 25000"/>
              </a:avLst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/>
              <a:endParaRPr kumimoji="1" lang="id-ID" altLang="en-US" sz="2400">
                <a:latin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14350" name="AutoShape 14">
              <a:extLst>
                <a:ext uri="{FF2B5EF4-FFF2-40B4-BE49-F238E27FC236}">
                  <a16:creationId xmlns:a16="http://schemas.microsoft.com/office/drawing/2014/main" id="{A43BBB70-D54A-4B84-819C-070CAD3B76B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64" y="3504"/>
              <a:ext cx="144" cy="336"/>
            </a:xfrm>
            <a:prstGeom prst="rightArrow">
              <a:avLst>
                <a:gd name="adj1" fmla="val 50000"/>
                <a:gd name="adj2" fmla="val 25000"/>
              </a:avLst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/>
              <a:endParaRPr kumimoji="1" lang="id-ID" altLang="en-US" sz="2400">
                <a:latin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14351" name="AutoShape 15">
              <a:extLst>
                <a:ext uri="{FF2B5EF4-FFF2-40B4-BE49-F238E27FC236}">
                  <a16:creationId xmlns:a16="http://schemas.microsoft.com/office/drawing/2014/main" id="{7897FC64-952E-42E2-88C7-B89189F2612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20" y="2016"/>
              <a:ext cx="144" cy="336"/>
            </a:xfrm>
            <a:prstGeom prst="rightArrow">
              <a:avLst>
                <a:gd name="adj1" fmla="val 50000"/>
                <a:gd name="adj2" fmla="val 25000"/>
              </a:avLst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/>
              <a:endParaRPr kumimoji="1" lang="id-ID" altLang="en-US" sz="2400">
                <a:latin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14352" name="AutoShape 16">
              <a:extLst>
                <a:ext uri="{FF2B5EF4-FFF2-40B4-BE49-F238E27FC236}">
                  <a16:creationId xmlns:a16="http://schemas.microsoft.com/office/drawing/2014/main" id="{7FBF84F7-BD33-4DE3-8C66-22D36536125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88" y="3504"/>
              <a:ext cx="144" cy="336"/>
            </a:xfrm>
            <a:prstGeom prst="rightArrow">
              <a:avLst>
                <a:gd name="adj1" fmla="val 50000"/>
                <a:gd name="adj2" fmla="val 25000"/>
              </a:avLst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/>
              <a:endParaRPr kumimoji="1" lang="id-ID" altLang="en-US" sz="2400">
                <a:latin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</p:grp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>
            <a:extLst>
              <a:ext uri="{FF2B5EF4-FFF2-40B4-BE49-F238E27FC236}">
                <a16:creationId xmlns:a16="http://schemas.microsoft.com/office/drawing/2014/main" id="{9925CBE3-6E76-4A3D-B447-C94C5FF694A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09800" y="228600"/>
            <a:ext cx="7772400" cy="1143000"/>
          </a:xfrm>
          <a:solidFill>
            <a:schemeClr val="bg1"/>
          </a:solidFill>
        </p:spPr>
        <p:txBody>
          <a:bodyPr/>
          <a:lstStyle/>
          <a:p>
            <a:pPr algn="ctr"/>
            <a:r>
              <a:rPr lang="en-US" altLang="en-US" sz="2400" b="1">
                <a:solidFill>
                  <a:srgbClr val="1C1C1C"/>
                </a:solidFill>
              </a:rPr>
              <a:t>ALTERNATIF PEMECAHAN MASALAH YANG DITIMBULKAN AKIBAT KEANEKARAGAMAN DAN PERUBAHAN KEBUDAYAAN</a:t>
            </a:r>
          </a:p>
        </p:txBody>
      </p:sp>
      <p:sp>
        <p:nvSpPr>
          <p:cNvPr id="67587" name="Rectangle 3">
            <a:extLst>
              <a:ext uri="{FF2B5EF4-FFF2-40B4-BE49-F238E27FC236}">
                <a16:creationId xmlns:a16="http://schemas.microsoft.com/office/drawing/2014/main" id="{51E4591C-50E8-4B6F-8D36-E8D20AE7C3D8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1023257" y="1632857"/>
            <a:ext cx="7315200" cy="4495800"/>
          </a:xfrm>
          <a:solidFill>
            <a:schemeClr val="bg1"/>
          </a:solidFill>
          <a:ln w="38100">
            <a:solidFill>
              <a:schemeClr val="accent2"/>
            </a:solidFill>
            <a:miter lim="800000"/>
            <a:headEnd/>
            <a:tailEnd/>
          </a:ln>
          <a:effectLst>
            <a:prstShdw prst="shdw12">
              <a:srgbClr val="808080">
                <a:alpha val="50000"/>
              </a:srgbClr>
            </a:prstShdw>
          </a:effectLst>
        </p:spPr>
        <p:txBody>
          <a:bodyPr wrap="square" numCol="1" anchor="t" anchorCtr="0" compatLnSpc="1">
            <a:prstTxWarp prst="textNoShape">
              <a:avLst/>
            </a:prstTxWarp>
            <a:normAutofit lnSpcReduction="10000"/>
          </a:bodyPr>
          <a:lstStyle/>
          <a:p>
            <a:pPr marL="609600" indent="-609600">
              <a:lnSpc>
                <a:spcPct val="80000"/>
              </a:lnSpc>
            </a:pPr>
            <a:r>
              <a:rPr lang="en-US" altLang="en-US" sz="2400">
                <a:solidFill>
                  <a:srgbClr val="FF3300"/>
                </a:solidFill>
              </a:rPr>
              <a:t>TENTANG PERGOLAKAN DAERAH:</a:t>
            </a:r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en-US" altLang="en-US" sz="1800"/>
              <a:t>Mengikutsertakan seluruh komponen masyarakat dalam pembangunan daerah</a:t>
            </a:r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en-US" altLang="en-US" sz="1800"/>
              <a:t>Pembangunan yang merata</a:t>
            </a:r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en-US" altLang="en-US" sz="1800"/>
              <a:t>Peningkatan identitas nasional</a:t>
            </a:r>
          </a:p>
          <a:p>
            <a:pPr marL="609600" indent="-609600">
              <a:lnSpc>
                <a:spcPct val="80000"/>
              </a:lnSpc>
            </a:pPr>
            <a:r>
              <a:rPr lang="en-US" altLang="en-US" sz="2400">
                <a:solidFill>
                  <a:srgbClr val="FF3300"/>
                </a:solidFill>
              </a:rPr>
              <a:t>TENTANG KONFLIK SARA:</a:t>
            </a:r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en-US" altLang="en-US" sz="1800"/>
              <a:t>Menumbuhkan sikap toleransi</a:t>
            </a:r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en-US" altLang="en-US" sz="1800"/>
              <a:t>Menumbuhkan sikap empati</a:t>
            </a:r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en-US" altLang="en-US" sz="1800"/>
              <a:t>Menumbuhkan rasa saling menghargai akan perbedaan</a:t>
            </a:r>
          </a:p>
          <a:p>
            <a:pPr marL="609600" indent="-609600">
              <a:lnSpc>
                <a:spcPct val="80000"/>
              </a:lnSpc>
            </a:pPr>
            <a:r>
              <a:rPr lang="en-US" altLang="en-US" sz="2400">
                <a:solidFill>
                  <a:srgbClr val="FF3300"/>
                </a:solidFill>
              </a:rPr>
              <a:t>TENTANG KONFLIK POLITIK</a:t>
            </a:r>
          </a:p>
          <a:p>
            <a:pPr marL="609600" indent="-609600">
              <a:lnSpc>
                <a:spcPct val="80000"/>
              </a:lnSpc>
              <a:buNone/>
            </a:pPr>
            <a:r>
              <a:rPr lang="en-US" altLang="en-US" sz="2000"/>
              <a:t>	Akses yang seimbang untuk membangun kehidupan</a:t>
            </a:r>
          </a:p>
          <a:p>
            <a:pPr marL="609600" indent="-609600">
              <a:lnSpc>
                <a:spcPct val="80000"/>
              </a:lnSpc>
            </a:pPr>
            <a:r>
              <a:rPr lang="en-US" altLang="en-US" sz="2400">
                <a:solidFill>
                  <a:srgbClr val="FF3300"/>
                </a:solidFill>
              </a:rPr>
              <a:t>TENTANG AKIBAT PERUBAHAN BUDAYA</a:t>
            </a:r>
          </a:p>
          <a:p>
            <a:pPr marL="609600" indent="-609600">
              <a:lnSpc>
                <a:spcPct val="80000"/>
              </a:lnSpc>
              <a:buNone/>
            </a:pPr>
            <a:r>
              <a:rPr lang="en-US" altLang="en-US" sz="2400"/>
              <a:t>	</a:t>
            </a:r>
            <a:r>
              <a:rPr lang="en-US" altLang="en-US" sz="2000"/>
              <a:t>Memperkuat filter diri melalui pendidikan dan agama</a:t>
            </a:r>
            <a:endParaRPr lang="en-US" altLang="en-US" sz="2400"/>
          </a:p>
          <a:p>
            <a:pPr marL="609600" indent="-609600">
              <a:lnSpc>
                <a:spcPct val="80000"/>
              </a:lnSpc>
              <a:buNone/>
            </a:pPr>
            <a:endParaRPr lang="en-US" altLang="en-US" sz="2400"/>
          </a:p>
          <a:p>
            <a:pPr marL="609600" indent="-609600">
              <a:lnSpc>
                <a:spcPct val="80000"/>
              </a:lnSpc>
            </a:pPr>
            <a:endParaRPr lang="en-US" altLang="en-US" sz="24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6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7586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675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675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675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675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675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675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675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675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675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6758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2000"/>
                                        <p:tgtEl>
                                          <p:spTgt spid="6758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2000"/>
                                        <p:tgtEl>
                                          <p:spTgt spid="6758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586" grpId="0"/>
      <p:bldP spid="67587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A5C296EE-3570-4FC3-A678-A6D2028CAB8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133600" y="304800"/>
            <a:ext cx="7772400" cy="762000"/>
          </a:xfrm>
        </p:spPr>
        <p:txBody>
          <a:bodyPr/>
          <a:lstStyle/>
          <a:p>
            <a:pPr algn="ctr"/>
            <a:r>
              <a:rPr lang="en-US" altLang="en-US"/>
              <a:t>BAGAN MATERI</a:t>
            </a:r>
          </a:p>
        </p:txBody>
      </p:sp>
      <p:grpSp>
        <p:nvGrpSpPr>
          <p:cNvPr id="4099" name="Group 3">
            <a:extLst>
              <a:ext uri="{FF2B5EF4-FFF2-40B4-BE49-F238E27FC236}">
                <a16:creationId xmlns:a16="http://schemas.microsoft.com/office/drawing/2014/main" id="{FC11AF5C-843A-4603-85E9-84564A803016}"/>
              </a:ext>
            </a:extLst>
          </p:cNvPr>
          <p:cNvGrpSpPr>
            <a:grpSpLocks/>
          </p:cNvGrpSpPr>
          <p:nvPr/>
        </p:nvGrpSpPr>
        <p:grpSpPr bwMode="auto">
          <a:xfrm>
            <a:off x="1981200" y="1371600"/>
            <a:ext cx="8001000" cy="4724400"/>
            <a:chOff x="288" y="1104"/>
            <a:chExt cx="5040" cy="2976"/>
          </a:xfrm>
        </p:grpSpPr>
        <p:sp>
          <p:nvSpPr>
            <p:cNvPr id="4100" name="Rectangle 4">
              <a:extLst>
                <a:ext uri="{FF2B5EF4-FFF2-40B4-BE49-F238E27FC236}">
                  <a16:creationId xmlns:a16="http://schemas.microsoft.com/office/drawing/2014/main" id="{76DF6BE6-6627-4EB7-A88E-266A2B4EEF8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4" y="2208"/>
              <a:ext cx="1104" cy="384"/>
            </a:xfrm>
            <a:prstGeom prst="rect">
              <a:avLst/>
            </a:prstGeom>
            <a:solidFill>
              <a:srgbClr val="FFFFCC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  <a:effectLst>
              <a:prstShdw prst="shdw12">
                <a:schemeClr val="bg2">
                  <a:alpha val="50000"/>
                </a:schemeClr>
              </a:prstShdw>
            </a:effec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/>
              <a:r>
                <a:rPr lang="en-US" altLang="en-US" sz="1400">
                  <a:latin typeface="Times New Roman" panose="02020603050405020304" pitchFamily="18" charset="0"/>
                  <a:cs typeface="Arial" panose="020B0604020202020204" pitchFamily="34" charset="0"/>
                </a:rPr>
                <a:t>MASYARAKAT</a:t>
              </a:r>
            </a:p>
            <a:p>
              <a:pPr algn="ctr" eaLnBrk="1" hangingPunct="1"/>
              <a:r>
                <a:rPr lang="en-US" altLang="en-US" sz="1400">
                  <a:latin typeface="Times New Roman" panose="02020603050405020304" pitchFamily="18" charset="0"/>
                  <a:cs typeface="Arial" panose="020B0604020202020204" pitchFamily="34" charset="0"/>
                </a:rPr>
                <a:t>MULTIKULTURAL</a:t>
              </a:r>
            </a:p>
          </p:txBody>
        </p:sp>
        <p:sp>
          <p:nvSpPr>
            <p:cNvPr id="4101" name="Rectangle 5">
              <a:extLst>
                <a:ext uri="{FF2B5EF4-FFF2-40B4-BE49-F238E27FC236}">
                  <a16:creationId xmlns:a16="http://schemas.microsoft.com/office/drawing/2014/main" id="{C3937B13-399B-4AD8-95D3-5AAF56DA02B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2" y="1248"/>
              <a:ext cx="1104" cy="384"/>
            </a:xfrm>
            <a:prstGeom prst="rect">
              <a:avLst/>
            </a:prstGeom>
            <a:solidFill>
              <a:srgbClr val="FFFFCC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  <a:effectLst>
              <a:prstShdw prst="shdw12">
                <a:schemeClr val="bg2">
                  <a:alpha val="50000"/>
                </a:schemeClr>
              </a:prstShdw>
            </a:effec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/>
              <a:r>
                <a:rPr lang="en-US" altLang="en-US" sz="1400">
                  <a:latin typeface="Times New Roman" panose="02020603050405020304" pitchFamily="18" charset="0"/>
                  <a:cs typeface="Arial" panose="020B0604020202020204" pitchFamily="34" charset="0"/>
                </a:rPr>
                <a:t>MASYARAKAT</a:t>
              </a:r>
            </a:p>
            <a:p>
              <a:pPr algn="ctr" eaLnBrk="1" hangingPunct="1"/>
              <a:r>
                <a:rPr lang="en-US" altLang="en-US" sz="1400">
                  <a:latin typeface="Times New Roman" panose="02020603050405020304" pitchFamily="18" charset="0"/>
                  <a:cs typeface="Arial" panose="020B0604020202020204" pitchFamily="34" charset="0"/>
                </a:rPr>
                <a:t>MULTIKULTURAL</a:t>
              </a:r>
            </a:p>
          </p:txBody>
        </p:sp>
        <p:sp>
          <p:nvSpPr>
            <p:cNvPr id="4102" name="Rectangle 6">
              <a:extLst>
                <a:ext uri="{FF2B5EF4-FFF2-40B4-BE49-F238E27FC236}">
                  <a16:creationId xmlns:a16="http://schemas.microsoft.com/office/drawing/2014/main" id="{F4067921-F17C-4507-A370-E50D7F9DC00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16" y="1776"/>
              <a:ext cx="1104" cy="816"/>
            </a:xfrm>
            <a:prstGeom prst="rect">
              <a:avLst/>
            </a:prstGeom>
            <a:solidFill>
              <a:srgbClr val="FFFFCC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  <a:effectLst>
              <a:prstShdw prst="shdw12">
                <a:schemeClr val="bg2">
                  <a:alpha val="50000"/>
                </a:schemeClr>
              </a:prstShdw>
            </a:effec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/>
              <a:r>
                <a:rPr lang="en-US" altLang="en-US" sz="1400">
                  <a:latin typeface="Times New Roman" panose="02020603050405020304" pitchFamily="18" charset="0"/>
                  <a:cs typeface="Arial" panose="020B0604020202020204" pitchFamily="34" charset="0"/>
                </a:rPr>
                <a:t>MASYARAKAT </a:t>
              </a:r>
            </a:p>
            <a:p>
              <a:pPr algn="ctr" eaLnBrk="1" hangingPunct="1"/>
              <a:r>
                <a:rPr lang="en-US" altLang="en-US" sz="1400">
                  <a:latin typeface="Times New Roman" panose="02020603050405020304" pitchFamily="18" charset="0"/>
                  <a:cs typeface="Arial" panose="020B0604020202020204" pitchFamily="34" charset="0"/>
                </a:rPr>
                <a:t>INDONESIA</a:t>
              </a:r>
            </a:p>
            <a:p>
              <a:pPr algn="ctr" eaLnBrk="1" hangingPunct="1"/>
              <a:r>
                <a:rPr lang="en-US" altLang="en-US" sz="1400">
                  <a:latin typeface="Times New Roman" panose="02020603050405020304" pitchFamily="18" charset="0"/>
                  <a:cs typeface="Arial" panose="020B0604020202020204" pitchFamily="34" charset="0"/>
                </a:rPr>
                <a:t>SEBAGAI </a:t>
              </a:r>
            </a:p>
            <a:p>
              <a:pPr algn="ctr" eaLnBrk="1" hangingPunct="1"/>
              <a:r>
                <a:rPr lang="en-US" altLang="en-US" sz="1400">
                  <a:latin typeface="Times New Roman" panose="02020603050405020304" pitchFamily="18" charset="0"/>
                  <a:cs typeface="Arial" panose="020B0604020202020204" pitchFamily="34" charset="0"/>
                </a:rPr>
                <a:t>MASYARAKAT</a:t>
              </a:r>
            </a:p>
            <a:p>
              <a:pPr algn="ctr" eaLnBrk="1" hangingPunct="1"/>
              <a:r>
                <a:rPr lang="en-US" altLang="en-US" sz="1400">
                  <a:latin typeface="Times New Roman" panose="02020603050405020304" pitchFamily="18" charset="0"/>
                  <a:cs typeface="Arial" panose="020B0604020202020204" pitchFamily="34" charset="0"/>
                </a:rPr>
                <a:t>MULTIKULTURAL</a:t>
              </a:r>
            </a:p>
          </p:txBody>
        </p:sp>
        <p:sp>
          <p:nvSpPr>
            <p:cNvPr id="4103" name="Rectangle 7">
              <a:extLst>
                <a:ext uri="{FF2B5EF4-FFF2-40B4-BE49-F238E27FC236}">
                  <a16:creationId xmlns:a16="http://schemas.microsoft.com/office/drawing/2014/main" id="{0B5EA40C-500B-4AB5-ACF3-F83B4690008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00" y="2784"/>
              <a:ext cx="2400" cy="528"/>
            </a:xfrm>
            <a:prstGeom prst="rect">
              <a:avLst/>
            </a:prstGeom>
            <a:solidFill>
              <a:srgbClr val="FFFFCC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  <a:effectLst>
              <a:prstShdw prst="shdw12">
                <a:schemeClr val="bg2">
                  <a:alpha val="50000"/>
                </a:schemeClr>
              </a:prstShdw>
            </a:effec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/>
              <a:r>
                <a:rPr lang="en-US" altLang="en-US" sz="1400">
                  <a:latin typeface="Times New Roman" panose="02020603050405020304" pitchFamily="18" charset="0"/>
                  <a:cs typeface="Arial" panose="020B0604020202020204" pitchFamily="34" charset="0"/>
                </a:rPr>
                <a:t>MASALAH YANG TIMBUL AKIBAT </a:t>
              </a:r>
            </a:p>
            <a:p>
              <a:pPr algn="ctr" eaLnBrk="1" hangingPunct="1"/>
              <a:r>
                <a:rPr lang="en-US" altLang="en-US" sz="1400">
                  <a:latin typeface="Times New Roman" panose="02020603050405020304" pitchFamily="18" charset="0"/>
                  <a:cs typeface="Arial" panose="020B0604020202020204" pitchFamily="34" charset="0"/>
                </a:rPr>
                <a:t>KEANEKARAGAMAN DAN PERUBAHAN </a:t>
              </a:r>
            </a:p>
            <a:p>
              <a:pPr algn="ctr" eaLnBrk="1" hangingPunct="1"/>
              <a:r>
                <a:rPr lang="en-US" altLang="en-US" sz="1400">
                  <a:latin typeface="Times New Roman" panose="02020603050405020304" pitchFamily="18" charset="0"/>
                  <a:cs typeface="Arial" panose="020B0604020202020204" pitchFamily="34" charset="0"/>
                </a:rPr>
                <a:t>KEBUDAYAAN</a:t>
              </a:r>
            </a:p>
          </p:txBody>
        </p:sp>
        <p:sp>
          <p:nvSpPr>
            <p:cNvPr id="4104" name="Rectangle 8">
              <a:extLst>
                <a:ext uri="{FF2B5EF4-FFF2-40B4-BE49-F238E27FC236}">
                  <a16:creationId xmlns:a16="http://schemas.microsoft.com/office/drawing/2014/main" id="{A2E24E94-63EE-441C-9B9D-26EF631D19D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8" y="3360"/>
              <a:ext cx="2400" cy="720"/>
            </a:xfrm>
            <a:prstGeom prst="rect">
              <a:avLst/>
            </a:prstGeom>
            <a:solidFill>
              <a:srgbClr val="FFFFCC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  <a:effectLst>
              <a:prstShdw prst="shdw12">
                <a:schemeClr val="bg2">
                  <a:alpha val="50000"/>
                </a:schemeClr>
              </a:prstShdw>
            </a:effec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/>
              <a:r>
                <a:rPr lang="en-US" altLang="en-US" sz="1400">
                  <a:latin typeface="Times New Roman" panose="02020603050405020304" pitchFamily="18" charset="0"/>
                  <a:cs typeface="Arial" panose="020B0604020202020204" pitchFamily="34" charset="0"/>
                </a:rPr>
                <a:t>ALTERNATIF PEMECAHAN MASALAH</a:t>
              </a:r>
            </a:p>
            <a:p>
              <a:pPr algn="ctr" eaLnBrk="1" hangingPunct="1"/>
              <a:r>
                <a:rPr lang="en-US" altLang="en-US" sz="1400">
                  <a:latin typeface="Times New Roman" panose="02020603050405020304" pitchFamily="18" charset="0"/>
                  <a:cs typeface="Arial" panose="020B0604020202020204" pitchFamily="34" charset="0"/>
                </a:rPr>
                <a:t>YANG TIMBUL AKIBAT </a:t>
              </a:r>
            </a:p>
            <a:p>
              <a:pPr algn="ctr" eaLnBrk="1" hangingPunct="1"/>
              <a:r>
                <a:rPr lang="en-US" altLang="en-US" sz="1400">
                  <a:latin typeface="Times New Roman" panose="02020603050405020304" pitchFamily="18" charset="0"/>
                  <a:cs typeface="Arial" panose="020B0604020202020204" pitchFamily="34" charset="0"/>
                </a:rPr>
                <a:t>KEANEKARAGAMAN DAN PERUBAHAN </a:t>
              </a:r>
            </a:p>
            <a:p>
              <a:pPr algn="ctr" eaLnBrk="1" hangingPunct="1"/>
              <a:r>
                <a:rPr lang="en-US" altLang="en-US" sz="1400">
                  <a:latin typeface="Times New Roman" panose="02020603050405020304" pitchFamily="18" charset="0"/>
                  <a:cs typeface="Arial" panose="020B0604020202020204" pitchFamily="34" charset="0"/>
                </a:rPr>
                <a:t>KEBUDAYAAN</a:t>
              </a:r>
            </a:p>
          </p:txBody>
        </p:sp>
        <p:sp>
          <p:nvSpPr>
            <p:cNvPr id="4105" name="AutoShape 9">
              <a:extLst>
                <a:ext uri="{FF2B5EF4-FFF2-40B4-BE49-F238E27FC236}">
                  <a16:creationId xmlns:a16="http://schemas.microsoft.com/office/drawing/2014/main" id="{DE4247E5-0B0E-4751-AFEA-6601BEBF057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32" y="2160"/>
              <a:ext cx="240" cy="384"/>
            </a:xfrm>
            <a:prstGeom prst="rightArrow">
              <a:avLst>
                <a:gd name="adj1" fmla="val 50000"/>
                <a:gd name="adj2" fmla="val 25000"/>
              </a:avLst>
            </a:prstGeom>
            <a:solidFill>
              <a:srgbClr val="FF66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/>
              <a:endParaRPr kumimoji="1" lang="id-ID" altLang="en-US" sz="2400">
                <a:latin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4106" name="AutoShape 10">
              <a:extLst>
                <a:ext uri="{FF2B5EF4-FFF2-40B4-BE49-F238E27FC236}">
                  <a16:creationId xmlns:a16="http://schemas.microsoft.com/office/drawing/2014/main" id="{98D0EDA9-6CF0-4AE0-9C6E-1DCBB9D05AD1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034463">
              <a:off x="1584" y="2688"/>
              <a:ext cx="240" cy="384"/>
            </a:xfrm>
            <a:prstGeom prst="rightArrow">
              <a:avLst>
                <a:gd name="adj1" fmla="val 50000"/>
                <a:gd name="adj2" fmla="val 25000"/>
              </a:avLst>
            </a:prstGeom>
            <a:solidFill>
              <a:srgbClr val="FF66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/>
              <a:endParaRPr kumimoji="1" lang="id-ID" altLang="en-US" sz="2400">
                <a:latin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4107" name="AutoShape 11">
              <a:extLst>
                <a:ext uri="{FF2B5EF4-FFF2-40B4-BE49-F238E27FC236}">
                  <a16:creationId xmlns:a16="http://schemas.microsoft.com/office/drawing/2014/main" id="{905E90CF-0A3B-42F7-90E3-80B9228F78F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8" y="2784"/>
              <a:ext cx="480" cy="288"/>
            </a:xfrm>
            <a:prstGeom prst="downArrow">
              <a:avLst>
                <a:gd name="adj1" fmla="val 50000"/>
                <a:gd name="adj2" fmla="val 25000"/>
              </a:avLst>
            </a:prstGeom>
            <a:solidFill>
              <a:srgbClr val="FF66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/>
              <a:endParaRPr kumimoji="1" lang="id-ID" altLang="en-US" sz="2400">
                <a:latin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4108" name="AutoShape 12">
              <a:extLst>
                <a:ext uri="{FF2B5EF4-FFF2-40B4-BE49-F238E27FC236}">
                  <a16:creationId xmlns:a16="http://schemas.microsoft.com/office/drawing/2014/main" id="{6360A060-2901-4F99-A803-7BD747B59FA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16" y="1776"/>
              <a:ext cx="432" cy="288"/>
            </a:xfrm>
            <a:prstGeom prst="upArrow">
              <a:avLst>
                <a:gd name="adj1" fmla="val 50000"/>
                <a:gd name="adj2" fmla="val 25000"/>
              </a:avLst>
            </a:prstGeom>
            <a:solidFill>
              <a:srgbClr val="FF66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/>
              <a:endParaRPr kumimoji="1" lang="id-ID" altLang="en-US" sz="2400">
                <a:latin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4109" name="Rectangle 13">
              <a:extLst>
                <a:ext uri="{FF2B5EF4-FFF2-40B4-BE49-F238E27FC236}">
                  <a16:creationId xmlns:a16="http://schemas.microsoft.com/office/drawing/2014/main" id="{C93A4E1F-B362-4EA5-8E83-909765A93C3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48" y="1104"/>
              <a:ext cx="1440" cy="288"/>
            </a:xfrm>
            <a:prstGeom prst="rect">
              <a:avLst/>
            </a:prstGeom>
            <a:solidFill>
              <a:srgbClr val="FFFFCC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  <a:effectLst>
              <a:prstShdw prst="shdw12">
                <a:schemeClr val="bg2">
                  <a:alpha val="50000"/>
                </a:schemeClr>
              </a:prstShdw>
            </a:effec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/>
              <a:r>
                <a:rPr lang="en-US" altLang="en-US" sz="1400">
                  <a:latin typeface="Times New Roman" panose="02020603050405020304" pitchFamily="18" charset="0"/>
                  <a:cs typeface="Arial" panose="020B0604020202020204" pitchFamily="34" charset="0"/>
                </a:rPr>
                <a:t>FAKTOR PENYEBAB</a:t>
              </a:r>
            </a:p>
          </p:txBody>
        </p:sp>
        <p:sp>
          <p:nvSpPr>
            <p:cNvPr id="4110" name="Rectangle 14">
              <a:extLst>
                <a:ext uri="{FF2B5EF4-FFF2-40B4-BE49-F238E27FC236}">
                  <a16:creationId xmlns:a16="http://schemas.microsoft.com/office/drawing/2014/main" id="{D33E0280-5294-4686-8D53-FC23ADD8581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48" y="1968"/>
              <a:ext cx="1680" cy="384"/>
            </a:xfrm>
            <a:prstGeom prst="rect">
              <a:avLst/>
            </a:prstGeom>
            <a:solidFill>
              <a:srgbClr val="FFFFCC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  <a:effectLst>
              <a:prstShdw prst="shdw12">
                <a:schemeClr val="bg2">
                  <a:alpha val="50000"/>
                </a:schemeClr>
              </a:prstShdw>
            </a:effec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/>
              <a:r>
                <a:rPr lang="en-US" altLang="en-US" sz="1400">
                  <a:latin typeface="Times New Roman" panose="02020603050405020304" pitchFamily="18" charset="0"/>
                  <a:cs typeface="Arial" panose="020B0604020202020204" pitchFamily="34" charset="0"/>
                </a:rPr>
                <a:t>CIRI KEMAJEMUKAN </a:t>
              </a:r>
            </a:p>
            <a:p>
              <a:pPr algn="ctr" eaLnBrk="1" hangingPunct="1"/>
              <a:r>
                <a:rPr lang="en-US" altLang="en-US" sz="1400">
                  <a:latin typeface="Times New Roman" panose="02020603050405020304" pitchFamily="18" charset="0"/>
                  <a:cs typeface="Arial" panose="020B0604020202020204" pitchFamily="34" charset="0"/>
                </a:rPr>
                <a:t>MASYARAKAT INDONESIA</a:t>
              </a:r>
            </a:p>
          </p:txBody>
        </p:sp>
        <p:sp>
          <p:nvSpPr>
            <p:cNvPr id="4111" name="AutoShape 15">
              <a:extLst>
                <a:ext uri="{FF2B5EF4-FFF2-40B4-BE49-F238E27FC236}">
                  <a16:creationId xmlns:a16="http://schemas.microsoft.com/office/drawing/2014/main" id="{01C71148-CA64-4499-BB5C-580EE8D5827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64" y="2016"/>
              <a:ext cx="240" cy="336"/>
            </a:xfrm>
            <a:prstGeom prst="rightArrow">
              <a:avLst>
                <a:gd name="adj1" fmla="val 50000"/>
                <a:gd name="adj2" fmla="val 25000"/>
              </a:avLst>
            </a:prstGeom>
            <a:solidFill>
              <a:srgbClr val="FF66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/>
              <a:endParaRPr kumimoji="1" lang="id-ID" altLang="en-US" sz="2400">
                <a:latin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4112" name="AutoShape 16">
              <a:extLst>
                <a:ext uri="{FF2B5EF4-FFF2-40B4-BE49-F238E27FC236}">
                  <a16:creationId xmlns:a16="http://schemas.microsoft.com/office/drawing/2014/main" id="{1C103106-B433-42CF-B186-7F79B9C490D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92" y="1488"/>
              <a:ext cx="384" cy="144"/>
            </a:xfrm>
            <a:prstGeom prst="upArrow">
              <a:avLst>
                <a:gd name="adj1" fmla="val 50000"/>
                <a:gd name="adj2" fmla="val 25000"/>
              </a:avLst>
            </a:prstGeom>
            <a:solidFill>
              <a:srgbClr val="FF66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/>
              <a:endParaRPr kumimoji="1" lang="id-ID" altLang="en-US" sz="2400">
                <a:latin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0018FF72-A4D4-4942-A205-D834236C4C4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894014" y="304800"/>
            <a:ext cx="6783387" cy="552450"/>
          </a:xfrm>
        </p:spPr>
        <p:txBody>
          <a:bodyPr/>
          <a:lstStyle/>
          <a:p>
            <a:r>
              <a:rPr lang="en-US" altLang="en-US" sz="3200">
                <a:latin typeface="Tahoma" panose="020B0604030504040204" pitchFamily="34" charset="0"/>
                <a:ea typeface="Batang" panose="02030600000101010101" pitchFamily="18" charset="-127"/>
                <a:cs typeface="Tahoma" panose="020B0604030504040204" pitchFamily="34" charset="0"/>
              </a:rPr>
              <a:t>MASYARAKAT MULTIKULTURAL</a:t>
            </a:r>
          </a:p>
        </p:txBody>
      </p:sp>
      <p:sp>
        <p:nvSpPr>
          <p:cNvPr id="5123" name="Oval 3">
            <a:extLst>
              <a:ext uri="{FF2B5EF4-FFF2-40B4-BE49-F238E27FC236}">
                <a16:creationId xmlns:a16="http://schemas.microsoft.com/office/drawing/2014/main" id="{125A2322-3392-4765-89B6-655F40F8A9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29000" y="1905000"/>
            <a:ext cx="2667000" cy="2514600"/>
          </a:xfrm>
          <a:prstGeom prst="ellipse">
            <a:avLst/>
          </a:prstGeom>
          <a:solidFill>
            <a:srgbClr val="CCFFFF"/>
          </a:solidFill>
          <a:ln w="38100" cmpd="dbl">
            <a:solidFill>
              <a:srgbClr val="FF6600"/>
            </a:solidFill>
            <a:prstDash val="lgDash"/>
            <a:round/>
            <a:headEnd/>
            <a:tailEnd/>
          </a:ln>
          <a:effectLst>
            <a:outerShdw dist="107763" dir="13500000" sx="125000" sy="125000" algn="b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400">
                <a:solidFill>
                  <a:srgbClr val="FF33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J.S. FURNIVAL</a:t>
            </a:r>
          </a:p>
          <a:p>
            <a:pPr algn="ctr" eaLnBrk="1" hangingPunct="1"/>
            <a:r>
              <a:rPr lang="en-US" altLang="en-US" sz="1400">
                <a:solidFill>
                  <a:srgbClr val="1C1C1C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Masyarakat majemuk </a:t>
            </a:r>
          </a:p>
          <a:p>
            <a:pPr algn="ctr" eaLnBrk="1" hangingPunct="1"/>
            <a:r>
              <a:rPr lang="en-US" altLang="en-US" sz="1400">
                <a:solidFill>
                  <a:srgbClr val="1C1C1C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adalah masyarakat yang </a:t>
            </a:r>
          </a:p>
          <a:p>
            <a:pPr algn="ctr" eaLnBrk="1" hangingPunct="1"/>
            <a:r>
              <a:rPr lang="en-US" altLang="en-US" sz="1400">
                <a:solidFill>
                  <a:srgbClr val="1C1C1C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terdiri atas dua atau lebih </a:t>
            </a:r>
          </a:p>
          <a:p>
            <a:pPr algn="ctr" eaLnBrk="1" hangingPunct="1"/>
            <a:r>
              <a:rPr lang="en-US" altLang="en-US" sz="1400">
                <a:solidFill>
                  <a:srgbClr val="1C1C1C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komunitas atau kelompok </a:t>
            </a:r>
          </a:p>
          <a:p>
            <a:pPr algn="ctr" eaLnBrk="1" hangingPunct="1"/>
            <a:r>
              <a:rPr lang="en-US" altLang="en-US" sz="1400">
                <a:solidFill>
                  <a:srgbClr val="1C1C1C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yang secara kultural terpisah </a:t>
            </a:r>
          </a:p>
          <a:p>
            <a:pPr algn="ctr" eaLnBrk="1" hangingPunct="1"/>
            <a:r>
              <a:rPr lang="en-US" altLang="en-US" sz="1400">
                <a:solidFill>
                  <a:srgbClr val="1C1C1C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serta memiliki struktur </a:t>
            </a:r>
          </a:p>
          <a:p>
            <a:pPr algn="ctr" eaLnBrk="1" hangingPunct="1"/>
            <a:r>
              <a:rPr lang="en-US" altLang="en-US" sz="1400">
                <a:solidFill>
                  <a:srgbClr val="1C1C1C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kelembagaan yang berbeda</a:t>
            </a:r>
          </a:p>
          <a:p>
            <a:pPr algn="ctr" eaLnBrk="1" hangingPunct="1"/>
            <a:r>
              <a:rPr lang="en-US" altLang="en-US" sz="1400">
                <a:solidFill>
                  <a:srgbClr val="1C1C1C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satu sama lain</a:t>
            </a:r>
          </a:p>
          <a:p>
            <a:pPr algn="ctr" eaLnBrk="1" hangingPunct="1"/>
            <a:endParaRPr lang="en-US" altLang="en-US" sz="1400">
              <a:solidFill>
                <a:srgbClr val="1C1C1C"/>
              </a:solidFill>
              <a:latin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5124" name="Oval 4">
            <a:extLst>
              <a:ext uri="{FF2B5EF4-FFF2-40B4-BE49-F238E27FC236}">
                <a16:creationId xmlns:a16="http://schemas.microsoft.com/office/drawing/2014/main" id="{57EFFBA2-324F-48C8-BBB3-62B6BB3B34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24600" y="1676400"/>
            <a:ext cx="3124200" cy="2895600"/>
          </a:xfrm>
          <a:prstGeom prst="ellipse">
            <a:avLst/>
          </a:prstGeom>
          <a:solidFill>
            <a:srgbClr val="CCFFFF"/>
          </a:solidFill>
          <a:ln w="38100" cmpd="dbl">
            <a:solidFill>
              <a:srgbClr val="FF6600"/>
            </a:solidFill>
            <a:prstDash val="lgDash"/>
            <a:round/>
            <a:headEnd/>
            <a:tailEnd/>
          </a:ln>
          <a:effectLst>
            <a:outerShdw dist="107763" dir="13500000" sx="125000" sy="125000" algn="b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>
            <a:lvl1pPr marL="171450" indent="-1714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400">
                <a:solidFill>
                  <a:srgbClr val="FF33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PETER L. VAN DEN BERGHE</a:t>
            </a:r>
          </a:p>
          <a:p>
            <a:pPr algn="ctr" eaLnBrk="1" hangingPunct="1"/>
            <a:r>
              <a:rPr lang="en-US" altLang="en-US" sz="1400">
                <a:solidFill>
                  <a:srgbClr val="1C1C1C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Karakteristik masyarakat majemuk:</a:t>
            </a:r>
          </a:p>
          <a:p>
            <a:pPr algn="ctr" eaLnBrk="1" hangingPunct="1">
              <a:buFontTx/>
              <a:buAutoNum type="arabicPeriod"/>
            </a:pPr>
            <a:r>
              <a:rPr lang="en-US" altLang="en-US" sz="1400">
                <a:solidFill>
                  <a:srgbClr val="1C1C1C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Segmentasi kelompok dengan </a:t>
            </a:r>
          </a:p>
          <a:p>
            <a:pPr algn="ctr" eaLnBrk="1" hangingPunct="1"/>
            <a:r>
              <a:rPr lang="en-US" altLang="en-US" sz="1400">
                <a:solidFill>
                  <a:srgbClr val="1C1C1C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budaya sendiri.</a:t>
            </a:r>
          </a:p>
          <a:p>
            <a:pPr algn="ctr" eaLnBrk="1" hangingPunct="1"/>
            <a:r>
              <a:rPr lang="en-US" altLang="en-US" sz="1400">
                <a:solidFill>
                  <a:srgbClr val="1C1C1C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2. Struktur sosial yang terbagi</a:t>
            </a:r>
          </a:p>
          <a:p>
            <a:pPr algn="ctr" eaLnBrk="1" hangingPunct="1"/>
            <a:r>
              <a:rPr lang="en-US" altLang="en-US" sz="1400">
                <a:solidFill>
                  <a:srgbClr val="1C1C1C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3. Lemahnya konsensus</a:t>
            </a:r>
          </a:p>
          <a:p>
            <a:pPr algn="ctr" eaLnBrk="1" hangingPunct="1"/>
            <a:r>
              <a:rPr lang="en-US" altLang="en-US" sz="1400">
                <a:solidFill>
                  <a:srgbClr val="1C1C1C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4. Konflik tinggi</a:t>
            </a:r>
          </a:p>
          <a:p>
            <a:pPr algn="ctr" eaLnBrk="1" hangingPunct="1"/>
            <a:r>
              <a:rPr lang="en-US" altLang="en-US" sz="1400">
                <a:solidFill>
                  <a:srgbClr val="1C1C1C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5. Integrasi paksaan</a:t>
            </a:r>
          </a:p>
          <a:p>
            <a:pPr algn="ctr" eaLnBrk="1" hangingPunct="1"/>
            <a:r>
              <a:rPr lang="en-US" altLang="en-US" sz="1400">
                <a:solidFill>
                  <a:srgbClr val="1C1C1C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6. Dominasi politik</a:t>
            </a:r>
          </a:p>
        </p:txBody>
      </p:sp>
      <p:sp>
        <p:nvSpPr>
          <p:cNvPr id="5125" name="Rectangle 5">
            <a:extLst>
              <a:ext uri="{FF2B5EF4-FFF2-40B4-BE49-F238E27FC236}">
                <a16:creationId xmlns:a16="http://schemas.microsoft.com/office/drawing/2014/main" id="{B280BB4A-7595-4545-8862-8F136208E4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38600" y="4724400"/>
            <a:ext cx="4191000" cy="1676400"/>
          </a:xfrm>
          <a:prstGeom prst="rect">
            <a:avLst/>
          </a:prstGeom>
          <a:solidFill>
            <a:srgbClr val="1C1C1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marL="171450" indent="-1714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Kategori masyarakat majemuk:</a:t>
            </a:r>
          </a:p>
          <a:p>
            <a:pPr algn="ctr" eaLnBrk="1" hangingPunct="1">
              <a:buFontTx/>
              <a:buAutoNum type="arabicPeriod"/>
            </a:pPr>
            <a:r>
              <a:rPr lang="en-US" altLang="en-US" sz="1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Masyarakat majemuk dengan kompetisi seimbang</a:t>
            </a:r>
          </a:p>
          <a:p>
            <a:pPr algn="ctr" eaLnBrk="1" hangingPunct="1">
              <a:buFontTx/>
              <a:buAutoNum type="arabicPeriod"/>
            </a:pPr>
            <a:r>
              <a:rPr lang="en-US" altLang="en-US" sz="1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Masyarakat majemuk dengan mayoritas dominan</a:t>
            </a:r>
          </a:p>
          <a:p>
            <a:pPr algn="ctr" eaLnBrk="1" hangingPunct="1">
              <a:buFontTx/>
              <a:buAutoNum type="arabicPeriod"/>
            </a:pPr>
            <a:r>
              <a:rPr lang="en-US" altLang="en-US" sz="1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Masyarkat majemuk dengan minoritas dominan</a:t>
            </a:r>
          </a:p>
          <a:p>
            <a:pPr algn="ctr" eaLnBrk="1" hangingPunct="1">
              <a:buFontTx/>
              <a:buAutoNum type="arabicPeriod"/>
            </a:pPr>
            <a:r>
              <a:rPr lang="en-US" altLang="en-US" sz="1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Masyarakt majemuk dengan fragmentasi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>
            <a:extLst>
              <a:ext uri="{FF2B5EF4-FFF2-40B4-BE49-F238E27FC236}">
                <a16:creationId xmlns:a16="http://schemas.microsoft.com/office/drawing/2014/main" id="{35ABC9FC-9863-4A98-936C-65630F98C8A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133600" y="228600"/>
            <a:ext cx="7772400" cy="914400"/>
          </a:xfrm>
          <a:solidFill>
            <a:srgbClr val="1C1C1C"/>
          </a:solidFill>
        </p:spPr>
        <p:txBody>
          <a:bodyPr/>
          <a:lstStyle/>
          <a:p>
            <a:pPr algn="ctr"/>
            <a:r>
              <a:rPr lang="en-US" altLang="en-US" sz="2800">
                <a:solidFill>
                  <a:schemeClr val="bg1"/>
                </a:solidFill>
              </a:rPr>
              <a:t>MASYARAKAT INDONESIA SEBAGAI MASYARAKAT MAJEMUK</a:t>
            </a:r>
          </a:p>
        </p:txBody>
      </p:sp>
      <p:sp>
        <p:nvSpPr>
          <p:cNvPr id="58371" name="Rectangle 3">
            <a:extLst>
              <a:ext uri="{FF2B5EF4-FFF2-40B4-BE49-F238E27FC236}">
                <a16:creationId xmlns:a16="http://schemas.microsoft.com/office/drawing/2014/main" id="{456E5880-FA13-47B2-8F2B-0DDA027B91C2}"/>
              </a:ext>
            </a:extLst>
          </p:cNvPr>
          <p:cNvSpPr>
            <a:spLocks noGrp="1" noChangeArrowheads="1"/>
          </p:cNvSpPr>
          <p:nvPr>
            <p:ph sz="half" idx="1"/>
          </p:nvPr>
        </p:nvSpPr>
        <p:spPr bwMode="auto">
          <a:solidFill>
            <a:srgbClr val="CCFF99"/>
          </a:solidFill>
          <a:effectLst>
            <a:outerShdw sy="50000" kx="2453608" algn="br" rotWithShape="0">
              <a:srgbClr val="808080">
                <a:alpha val="50000"/>
              </a:srgbClr>
            </a:outerShdw>
          </a:effec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buFontTx/>
              <a:buNone/>
            </a:pPr>
            <a:r>
              <a:rPr lang="en-US" altLang="en-US"/>
              <a:t>	</a:t>
            </a:r>
            <a:r>
              <a:rPr lang="en-US" altLang="en-US">
                <a:solidFill>
                  <a:srgbClr val="1C1C1C"/>
                </a:solidFill>
              </a:rPr>
              <a:t>Faktor penyebab kemajemukan masyarakat Indonesia:</a:t>
            </a:r>
          </a:p>
          <a:p>
            <a:r>
              <a:rPr lang="en-US" altLang="en-US"/>
              <a:t>Keadan geografis</a:t>
            </a:r>
          </a:p>
          <a:p>
            <a:r>
              <a:rPr lang="en-US" altLang="en-US"/>
              <a:t>Pengaruh kebudayaan asing</a:t>
            </a:r>
          </a:p>
          <a:p>
            <a:r>
              <a:rPr lang="en-US" altLang="en-US"/>
              <a:t>Iklim berbeda</a:t>
            </a:r>
          </a:p>
        </p:txBody>
      </p:sp>
      <p:sp>
        <p:nvSpPr>
          <p:cNvPr id="58372" name="Rectangle 4">
            <a:extLst>
              <a:ext uri="{FF2B5EF4-FFF2-40B4-BE49-F238E27FC236}">
                <a16:creationId xmlns:a16="http://schemas.microsoft.com/office/drawing/2014/main" id="{D60E9A65-3AB5-409D-A5E2-1F68417C6534}"/>
              </a:ext>
            </a:extLst>
          </p:cNvPr>
          <p:cNvSpPr>
            <a:spLocks noGrp="1" noChangeArrowheads="1"/>
          </p:cNvSpPr>
          <p:nvPr>
            <p:ph sz="half" idx="2"/>
          </p:nvPr>
        </p:nvSpPr>
        <p:spPr bwMode="auto">
          <a:xfrm>
            <a:off x="6856414" y="1676400"/>
            <a:ext cx="3582987" cy="4648200"/>
          </a:xfrm>
          <a:solidFill>
            <a:srgbClr val="FFFFCC"/>
          </a:solidFill>
          <a:effectLst>
            <a:prstShdw prst="shdw11">
              <a:srgbClr val="808080">
                <a:alpha val="50000"/>
              </a:srgbClr>
            </a:prstShdw>
          </a:effec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buFontTx/>
              <a:buNone/>
            </a:pPr>
            <a:r>
              <a:rPr lang="en-US" altLang="en-US"/>
              <a:t>	</a:t>
            </a:r>
            <a:r>
              <a:rPr lang="en-US" altLang="en-US">
                <a:solidFill>
                  <a:srgbClr val="1C1C1C"/>
                </a:solidFill>
              </a:rPr>
              <a:t>Ciri kemajemukan masyarakat Indonesia:</a:t>
            </a:r>
          </a:p>
          <a:p>
            <a:r>
              <a:rPr lang="en-US" altLang="en-US"/>
              <a:t>Kemajemukan berdasarkan ras</a:t>
            </a:r>
          </a:p>
          <a:p>
            <a:r>
              <a:rPr lang="en-US" altLang="en-US"/>
              <a:t>Kemajemukan berdasarkan suku bangsa</a:t>
            </a:r>
          </a:p>
          <a:p>
            <a:r>
              <a:rPr lang="en-US" altLang="en-US"/>
              <a:t>Kemajemukan berdasarkan agama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0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8370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83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583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583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583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583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583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583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583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370" grpId="0"/>
      <p:bldP spid="58371" grpId="0" build="p"/>
      <p:bldP spid="58372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>
            <a:extLst>
              <a:ext uri="{FF2B5EF4-FFF2-40B4-BE49-F238E27FC236}">
                <a16:creationId xmlns:a16="http://schemas.microsoft.com/office/drawing/2014/main" id="{7ABB09CA-1A33-47A2-9CB4-3C18EC7517B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894014" y="457200"/>
            <a:ext cx="7088187" cy="933450"/>
          </a:xfrm>
        </p:spPr>
        <p:txBody>
          <a:bodyPr/>
          <a:lstStyle/>
          <a:p>
            <a:pPr algn="ctr"/>
            <a:r>
              <a:rPr lang="en-US" altLang="en-US" sz="2800">
                <a:latin typeface="Tahoma" panose="020B0604030504040204" pitchFamily="34" charset="0"/>
                <a:cs typeface="Tahoma" panose="020B0604030504040204" pitchFamily="34" charset="0"/>
              </a:rPr>
              <a:t>KEMAJEMUKAN MASYARAKAT INDONESIA BERDASARKAN RAS</a:t>
            </a:r>
          </a:p>
        </p:txBody>
      </p:sp>
      <p:grpSp>
        <p:nvGrpSpPr>
          <p:cNvPr id="7171" name="Group 3">
            <a:extLst>
              <a:ext uri="{FF2B5EF4-FFF2-40B4-BE49-F238E27FC236}">
                <a16:creationId xmlns:a16="http://schemas.microsoft.com/office/drawing/2014/main" id="{9BCE8F5F-2F31-418C-8817-ADD6506590F8}"/>
              </a:ext>
            </a:extLst>
          </p:cNvPr>
          <p:cNvGrpSpPr>
            <a:grpSpLocks/>
          </p:cNvGrpSpPr>
          <p:nvPr/>
        </p:nvGrpSpPr>
        <p:grpSpPr bwMode="auto">
          <a:xfrm>
            <a:off x="3200400" y="1905000"/>
            <a:ext cx="6172200" cy="4343400"/>
            <a:chOff x="1056" y="1296"/>
            <a:chExt cx="3504" cy="2640"/>
          </a:xfrm>
        </p:grpSpPr>
        <p:sp>
          <p:nvSpPr>
            <p:cNvPr id="7172" name="Rectangle 4">
              <a:extLst>
                <a:ext uri="{FF2B5EF4-FFF2-40B4-BE49-F238E27FC236}">
                  <a16:creationId xmlns:a16="http://schemas.microsoft.com/office/drawing/2014/main" id="{AA63B1EF-3E4E-44FB-8350-F3F859E7208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64" y="3024"/>
              <a:ext cx="1632" cy="288"/>
            </a:xfrm>
            <a:prstGeom prst="rect">
              <a:avLst/>
            </a:prstGeom>
            <a:solidFill>
              <a:srgbClr val="1C1C1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13500000" sx="125000" sy="125000" algn="b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/>
              <a:r>
                <a:rPr lang="en-US" altLang="en-US">
                  <a:solidFill>
                    <a:schemeClr val="bg1"/>
                  </a:solidFill>
                  <a:latin typeface="Times New Roman" panose="02020603050405020304" pitchFamily="18" charset="0"/>
                  <a:cs typeface="Arial" panose="020B0604020202020204" pitchFamily="34" charset="0"/>
                </a:rPr>
                <a:t>INDONESIA</a:t>
              </a:r>
            </a:p>
          </p:txBody>
        </p:sp>
        <p:sp>
          <p:nvSpPr>
            <p:cNvPr id="7173" name="Rectangle 5">
              <a:extLst>
                <a:ext uri="{FF2B5EF4-FFF2-40B4-BE49-F238E27FC236}">
                  <a16:creationId xmlns:a16="http://schemas.microsoft.com/office/drawing/2014/main" id="{EF423138-E2B9-49B5-A3DD-281E7127515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68" y="1296"/>
              <a:ext cx="1632" cy="28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FF6600"/>
              </a:solidFill>
              <a:prstDash val="lgDash"/>
              <a:miter lim="800000"/>
              <a:headEnd/>
              <a:tailEnd/>
            </a:ln>
            <a:effectLst>
              <a:outerShdw dist="107763" dir="13500000" sx="125000" sy="125000" algn="b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/>
              <a:r>
                <a:rPr lang="en-US" altLang="en-US">
                  <a:latin typeface="Times New Roman" panose="02020603050405020304" pitchFamily="18" charset="0"/>
                  <a:cs typeface="Arial" panose="020B0604020202020204" pitchFamily="34" charset="0"/>
                </a:rPr>
                <a:t>RAS MONGOLOID</a:t>
              </a:r>
            </a:p>
          </p:txBody>
        </p:sp>
        <p:sp>
          <p:nvSpPr>
            <p:cNvPr id="7174" name="Rectangle 6">
              <a:extLst>
                <a:ext uri="{FF2B5EF4-FFF2-40B4-BE49-F238E27FC236}">
                  <a16:creationId xmlns:a16="http://schemas.microsoft.com/office/drawing/2014/main" id="{B0D25B9C-1BCE-42F6-AAB8-C46CD055358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84" y="1824"/>
              <a:ext cx="2352" cy="288"/>
            </a:xfrm>
            <a:prstGeom prst="rect">
              <a:avLst/>
            </a:prstGeom>
            <a:solidFill>
              <a:schemeClr val="tx2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>
              <a:outerShdw sy="50000" kx="2453608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/>
              <a:r>
                <a:rPr lang="en-US" altLang="en-US">
                  <a:solidFill>
                    <a:schemeClr val="bg1"/>
                  </a:solidFill>
                  <a:latin typeface="Times New Roman" panose="02020603050405020304" pitchFamily="18" charset="0"/>
                  <a:cs typeface="Arial" panose="020B0604020202020204" pitchFamily="34" charset="0"/>
                </a:rPr>
                <a:t>SUBRAS MELAYU MONGOLOID</a:t>
              </a:r>
            </a:p>
          </p:txBody>
        </p:sp>
        <p:sp>
          <p:nvSpPr>
            <p:cNvPr id="7175" name="Rectangle 7">
              <a:extLst>
                <a:ext uri="{FF2B5EF4-FFF2-40B4-BE49-F238E27FC236}">
                  <a16:creationId xmlns:a16="http://schemas.microsoft.com/office/drawing/2014/main" id="{45001375-716F-4D7F-975E-5CDAE3AEAF0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56" y="2400"/>
              <a:ext cx="1632" cy="288"/>
            </a:xfrm>
            <a:prstGeom prst="rect">
              <a:avLst/>
            </a:prstGeom>
            <a:solidFill>
              <a:srgbClr val="CCFF99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>
              <a:outerShdw sy="50000" kx="2453608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/>
              <a:r>
                <a:rPr lang="en-US" altLang="en-US">
                  <a:latin typeface="Times New Roman" panose="02020603050405020304" pitchFamily="18" charset="0"/>
                  <a:cs typeface="Arial" panose="020B0604020202020204" pitchFamily="34" charset="0"/>
                </a:rPr>
                <a:t>PROTO MELAYU</a:t>
              </a:r>
            </a:p>
          </p:txBody>
        </p:sp>
        <p:sp>
          <p:nvSpPr>
            <p:cNvPr id="7176" name="Rectangle 8">
              <a:extLst>
                <a:ext uri="{FF2B5EF4-FFF2-40B4-BE49-F238E27FC236}">
                  <a16:creationId xmlns:a16="http://schemas.microsoft.com/office/drawing/2014/main" id="{20B88376-CD6D-451E-9C69-DE56F7437ED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28" y="2400"/>
              <a:ext cx="1632" cy="288"/>
            </a:xfrm>
            <a:prstGeom prst="rect">
              <a:avLst/>
            </a:prstGeom>
            <a:solidFill>
              <a:srgbClr val="CCFF99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>
              <a:outerShdw sy="50000" kx="2453608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/>
              <a:r>
                <a:rPr lang="en-US" altLang="en-US">
                  <a:latin typeface="Times New Roman" panose="02020603050405020304" pitchFamily="18" charset="0"/>
                  <a:cs typeface="Arial" panose="020B0604020202020204" pitchFamily="34" charset="0"/>
                </a:rPr>
                <a:t>DEUTRO MELAYU</a:t>
              </a:r>
            </a:p>
          </p:txBody>
        </p:sp>
        <p:sp>
          <p:nvSpPr>
            <p:cNvPr id="7177" name="Rectangle 9">
              <a:extLst>
                <a:ext uri="{FF2B5EF4-FFF2-40B4-BE49-F238E27FC236}">
                  <a16:creationId xmlns:a16="http://schemas.microsoft.com/office/drawing/2014/main" id="{8ECA3949-18F8-4940-8A14-5A99D0003E1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3648"/>
              <a:ext cx="2112" cy="288"/>
            </a:xfrm>
            <a:prstGeom prst="rect">
              <a:avLst/>
            </a:prstGeom>
            <a:solidFill>
              <a:schemeClr val="tx2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>
              <a:outerShdw sy="50000" kx="2453608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/>
              <a:r>
                <a:rPr lang="en-US" altLang="en-US">
                  <a:solidFill>
                    <a:schemeClr val="bg1"/>
                  </a:solidFill>
                  <a:latin typeface="Times New Roman" panose="02020603050405020304" pitchFamily="18" charset="0"/>
                  <a:cs typeface="Arial" panose="020B0604020202020204" pitchFamily="34" charset="0"/>
                </a:rPr>
                <a:t>SUBRAS PAPUA MELANESOID</a:t>
              </a:r>
            </a:p>
          </p:txBody>
        </p:sp>
        <p:sp>
          <p:nvSpPr>
            <p:cNvPr id="7178" name="AutoShape 10">
              <a:extLst>
                <a:ext uri="{FF2B5EF4-FFF2-40B4-BE49-F238E27FC236}">
                  <a16:creationId xmlns:a16="http://schemas.microsoft.com/office/drawing/2014/main" id="{A9083AF5-6EC5-495E-A662-0D44B186D1E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92" y="1632"/>
              <a:ext cx="432" cy="144"/>
            </a:xfrm>
            <a:prstGeom prst="downArrow">
              <a:avLst>
                <a:gd name="adj1" fmla="val 50000"/>
                <a:gd name="adj2" fmla="val 25000"/>
              </a:avLst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/>
              <a:endParaRPr kumimoji="1" lang="id-ID" altLang="en-US" sz="2400">
                <a:latin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7179" name="AutoShape 11">
              <a:extLst>
                <a:ext uri="{FF2B5EF4-FFF2-40B4-BE49-F238E27FC236}">
                  <a16:creationId xmlns:a16="http://schemas.microsoft.com/office/drawing/2014/main" id="{22B6FCB1-81BE-4DC9-A604-F31BEB61E56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48" y="2160"/>
              <a:ext cx="768" cy="192"/>
            </a:xfrm>
            <a:prstGeom prst="downArrow">
              <a:avLst>
                <a:gd name="adj1" fmla="val 50000"/>
                <a:gd name="adj2" fmla="val 25000"/>
              </a:avLst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/>
              <a:endParaRPr kumimoji="1" lang="id-ID" altLang="en-US" sz="2400">
                <a:latin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7180" name="AutoShape 12">
              <a:extLst>
                <a:ext uri="{FF2B5EF4-FFF2-40B4-BE49-F238E27FC236}">
                  <a16:creationId xmlns:a16="http://schemas.microsoft.com/office/drawing/2014/main" id="{7BED2BEC-5EA4-409C-A59E-6394744BC2B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92" y="2784"/>
              <a:ext cx="432" cy="144"/>
            </a:xfrm>
            <a:prstGeom prst="downArrow">
              <a:avLst>
                <a:gd name="adj1" fmla="val 50000"/>
                <a:gd name="adj2" fmla="val 25000"/>
              </a:avLst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/>
              <a:endParaRPr kumimoji="1" lang="id-ID" altLang="en-US" sz="2400">
                <a:latin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7181" name="AutoShape 13">
              <a:extLst>
                <a:ext uri="{FF2B5EF4-FFF2-40B4-BE49-F238E27FC236}">
                  <a16:creationId xmlns:a16="http://schemas.microsoft.com/office/drawing/2014/main" id="{159DC2D2-8FD8-44DA-96B6-1C48F8FB155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40" y="3360"/>
              <a:ext cx="384" cy="240"/>
            </a:xfrm>
            <a:prstGeom prst="upArrow">
              <a:avLst>
                <a:gd name="adj1" fmla="val 50000"/>
                <a:gd name="adj2" fmla="val 25000"/>
              </a:avLst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/>
              <a:endParaRPr kumimoji="1" lang="id-ID" altLang="en-US" sz="2400">
                <a:latin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93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>
            <a:extLst>
              <a:ext uri="{FF2B5EF4-FFF2-40B4-BE49-F238E27FC236}">
                <a16:creationId xmlns:a16="http://schemas.microsoft.com/office/drawing/2014/main" id="{ED45CD02-87C9-464A-8B7B-CC0E00C81CE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514600" y="381000"/>
            <a:ext cx="7772400" cy="1009650"/>
          </a:xfrm>
        </p:spPr>
        <p:txBody>
          <a:bodyPr/>
          <a:lstStyle/>
          <a:p>
            <a:pPr algn="ctr"/>
            <a:r>
              <a:rPr lang="en-US" altLang="en-US" sz="2800" b="1"/>
              <a:t>KEMAJEMUKAN MASYARAKAT INDONESIA BERDASARKAN SUKU BANGSA</a:t>
            </a:r>
          </a:p>
        </p:txBody>
      </p:sp>
      <p:sp>
        <p:nvSpPr>
          <p:cNvPr id="60419" name="Rectangle 3">
            <a:extLst>
              <a:ext uri="{FF2B5EF4-FFF2-40B4-BE49-F238E27FC236}">
                <a16:creationId xmlns:a16="http://schemas.microsoft.com/office/drawing/2014/main" id="{4F70A0E3-4E7F-4A06-8E1E-DCF3EEAA4910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1914300" y="2188028"/>
            <a:ext cx="6783387" cy="3505200"/>
          </a:xfrm>
          <a:solidFill>
            <a:srgbClr val="FF3300"/>
          </a:solidFill>
          <a:effectLst>
            <a:prstShdw prst="shdw12">
              <a:srgbClr val="808080">
                <a:alpha val="50000"/>
              </a:srgbClr>
            </a:prstShdw>
          </a:effec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buFontTx/>
              <a:buNone/>
            </a:pPr>
            <a:r>
              <a:rPr lang="en-US" altLang="en-US" dirty="0">
                <a:solidFill>
                  <a:schemeClr val="bg1"/>
                </a:solidFill>
              </a:rPr>
              <a:t>CIRI ETNIS:</a:t>
            </a:r>
          </a:p>
          <a:p>
            <a:r>
              <a:rPr lang="en-US" altLang="en-US" dirty="0" err="1">
                <a:solidFill>
                  <a:schemeClr val="bg1"/>
                </a:solidFill>
              </a:rPr>
              <a:t>Kesamaan</a:t>
            </a:r>
            <a:r>
              <a:rPr lang="en-US" altLang="en-US" dirty="0">
                <a:solidFill>
                  <a:schemeClr val="bg1"/>
                </a:solidFill>
              </a:rPr>
              <a:t> </a:t>
            </a:r>
            <a:r>
              <a:rPr lang="en-US" altLang="en-US" dirty="0" err="1">
                <a:solidFill>
                  <a:schemeClr val="bg1"/>
                </a:solidFill>
              </a:rPr>
              <a:t>keturunan</a:t>
            </a:r>
            <a:endParaRPr lang="en-US" altLang="en-US" dirty="0">
              <a:solidFill>
                <a:schemeClr val="bg1"/>
              </a:solidFill>
            </a:endParaRPr>
          </a:p>
          <a:p>
            <a:r>
              <a:rPr lang="en-US" altLang="en-US" dirty="0" err="1">
                <a:solidFill>
                  <a:schemeClr val="bg1"/>
                </a:solidFill>
              </a:rPr>
              <a:t>Kesamaan</a:t>
            </a:r>
            <a:r>
              <a:rPr lang="en-US" altLang="en-US" dirty="0">
                <a:solidFill>
                  <a:schemeClr val="bg1"/>
                </a:solidFill>
              </a:rPr>
              <a:t> </a:t>
            </a:r>
            <a:r>
              <a:rPr lang="en-US" altLang="en-US" dirty="0" err="1">
                <a:solidFill>
                  <a:schemeClr val="bg1"/>
                </a:solidFill>
              </a:rPr>
              <a:t>bahasa</a:t>
            </a:r>
            <a:endParaRPr lang="en-US" altLang="en-US" dirty="0">
              <a:solidFill>
                <a:schemeClr val="bg1"/>
              </a:solidFill>
            </a:endParaRPr>
          </a:p>
          <a:p>
            <a:r>
              <a:rPr lang="en-US" altLang="en-US" dirty="0" err="1">
                <a:solidFill>
                  <a:schemeClr val="bg1"/>
                </a:solidFill>
              </a:rPr>
              <a:t>Kesamaan</a:t>
            </a:r>
            <a:r>
              <a:rPr lang="en-US" altLang="en-US" dirty="0">
                <a:solidFill>
                  <a:schemeClr val="bg1"/>
                </a:solidFill>
              </a:rPr>
              <a:t> </a:t>
            </a:r>
            <a:r>
              <a:rPr lang="en-US" altLang="en-US" dirty="0" err="1">
                <a:solidFill>
                  <a:schemeClr val="bg1"/>
                </a:solidFill>
              </a:rPr>
              <a:t>kesenian</a:t>
            </a:r>
            <a:endParaRPr lang="en-US" altLang="en-US" dirty="0">
              <a:solidFill>
                <a:schemeClr val="bg1"/>
              </a:solidFill>
            </a:endParaRPr>
          </a:p>
          <a:p>
            <a:r>
              <a:rPr lang="en-US" altLang="en-US" dirty="0" err="1">
                <a:solidFill>
                  <a:schemeClr val="bg1"/>
                </a:solidFill>
              </a:rPr>
              <a:t>Kesamaan</a:t>
            </a:r>
            <a:r>
              <a:rPr lang="en-US" altLang="en-US" dirty="0">
                <a:solidFill>
                  <a:schemeClr val="bg1"/>
                </a:solidFill>
              </a:rPr>
              <a:t> </a:t>
            </a:r>
            <a:r>
              <a:rPr lang="en-US" altLang="en-US" dirty="0" err="1">
                <a:solidFill>
                  <a:schemeClr val="bg1"/>
                </a:solidFill>
              </a:rPr>
              <a:t>kebangsaan</a:t>
            </a:r>
            <a:endParaRPr lang="en-US" altLang="en-US" dirty="0">
              <a:solidFill>
                <a:schemeClr val="bg1"/>
              </a:solidFill>
            </a:endParaRPr>
          </a:p>
          <a:p>
            <a:r>
              <a:rPr lang="en-US" altLang="en-US" dirty="0" err="1">
                <a:solidFill>
                  <a:schemeClr val="bg1"/>
                </a:solidFill>
              </a:rPr>
              <a:t>Adanya</a:t>
            </a:r>
            <a:r>
              <a:rPr lang="en-US" altLang="en-US" dirty="0">
                <a:solidFill>
                  <a:schemeClr val="bg1"/>
                </a:solidFill>
              </a:rPr>
              <a:t> </a:t>
            </a:r>
            <a:r>
              <a:rPr lang="en-US" altLang="en-US" dirty="0" err="1">
                <a:solidFill>
                  <a:schemeClr val="bg1"/>
                </a:solidFill>
              </a:rPr>
              <a:t>gabungan</a:t>
            </a:r>
            <a:r>
              <a:rPr lang="en-US" altLang="en-US" dirty="0">
                <a:solidFill>
                  <a:schemeClr val="bg1"/>
                </a:solidFill>
              </a:rPr>
              <a:t> </a:t>
            </a:r>
            <a:r>
              <a:rPr lang="en-US" altLang="en-US" dirty="0" err="1">
                <a:solidFill>
                  <a:schemeClr val="bg1"/>
                </a:solidFill>
              </a:rPr>
              <a:t>dari</a:t>
            </a:r>
            <a:r>
              <a:rPr lang="en-US" altLang="en-US" dirty="0">
                <a:solidFill>
                  <a:schemeClr val="bg1"/>
                </a:solidFill>
              </a:rPr>
              <a:t> </a:t>
            </a:r>
            <a:r>
              <a:rPr lang="en-US" altLang="en-US" dirty="0" err="1">
                <a:solidFill>
                  <a:schemeClr val="bg1"/>
                </a:solidFill>
              </a:rPr>
              <a:t>ciri</a:t>
            </a:r>
            <a:r>
              <a:rPr lang="en-US" altLang="en-US" dirty="0">
                <a:solidFill>
                  <a:schemeClr val="bg1"/>
                </a:solidFill>
              </a:rPr>
              <a:t> </a:t>
            </a:r>
            <a:r>
              <a:rPr lang="en-US" altLang="en-US" dirty="0" err="1">
                <a:solidFill>
                  <a:schemeClr val="bg1"/>
                </a:solidFill>
              </a:rPr>
              <a:t>tersebut</a:t>
            </a:r>
            <a:endParaRPr lang="en-US" altLang="en-US" dirty="0">
              <a:solidFill>
                <a:schemeClr val="bg1"/>
              </a:solidFill>
            </a:endParaRPr>
          </a:p>
          <a:p>
            <a:pPr>
              <a:buFontTx/>
              <a:buNone/>
            </a:pPr>
            <a:endParaRPr lang="en-US" alt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6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60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604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604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604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18" grpId="0"/>
      <p:bldP spid="60419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7C19AF12-7B7D-4A21-B74B-EAED61A7F67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894014" y="381000"/>
            <a:ext cx="7316787" cy="781050"/>
          </a:xfrm>
        </p:spPr>
        <p:txBody>
          <a:bodyPr/>
          <a:lstStyle/>
          <a:p>
            <a:pPr algn="ctr"/>
            <a:r>
              <a:rPr lang="en-US" altLang="en-US" sz="2400"/>
              <a:t>SISTEM PELAPISAN SOSIAL DALAM MASYARAKAT PERTANIAN</a:t>
            </a:r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82F58F12-E2E6-4E02-B1C3-C444FA676DCA}"/>
              </a:ext>
            </a:extLst>
          </p:cNvPr>
          <p:cNvSpPr>
            <a:spLocks noGrp="1" noChangeArrowheads="1"/>
          </p:cNvSpPr>
          <p:nvPr>
            <p:ph sz="half" idx="1"/>
          </p:nvPr>
        </p:nvSpPr>
        <p:spPr bwMode="auto">
          <a:xfrm>
            <a:off x="2514600" y="2057400"/>
            <a:ext cx="3352800" cy="2286000"/>
          </a:xfrm>
          <a:solidFill>
            <a:srgbClr val="996633"/>
          </a:solidFill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buFontTx/>
              <a:buNone/>
            </a:pPr>
            <a:r>
              <a:rPr lang="en-US" altLang="en-US">
                <a:solidFill>
                  <a:schemeClr val="bg1"/>
                </a:solidFill>
              </a:rPr>
              <a:t>I. CIKAL BAKAL</a:t>
            </a:r>
          </a:p>
          <a:p>
            <a:pPr>
              <a:buFontTx/>
              <a:buNone/>
            </a:pPr>
            <a:r>
              <a:rPr lang="en-US" altLang="en-US">
                <a:solidFill>
                  <a:schemeClr val="bg1"/>
                </a:solidFill>
              </a:rPr>
              <a:t>II. KULI KENCENG</a:t>
            </a:r>
          </a:p>
          <a:p>
            <a:pPr>
              <a:buFontTx/>
              <a:buNone/>
            </a:pPr>
            <a:r>
              <a:rPr lang="en-US" altLang="en-US">
                <a:solidFill>
                  <a:schemeClr val="bg1"/>
                </a:solidFill>
              </a:rPr>
              <a:t>III. KULI KENDO</a:t>
            </a:r>
          </a:p>
          <a:p>
            <a:pPr>
              <a:buFontTx/>
              <a:buNone/>
            </a:pPr>
            <a:r>
              <a:rPr lang="en-US" altLang="en-US">
                <a:solidFill>
                  <a:schemeClr val="bg1"/>
                </a:solidFill>
              </a:rPr>
              <a:t>IV. BURUH TANI</a:t>
            </a:r>
          </a:p>
        </p:txBody>
      </p:sp>
      <p:grpSp>
        <p:nvGrpSpPr>
          <p:cNvPr id="9220" name="Group 4">
            <a:extLst>
              <a:ext uri="{FF2B5EF4-FFF2-40B4-BE49-F238E27FC236}">
                <a16:creationId xmlns:a16="http://schemas.microsoft.com/office/drawing/2014/main" id="{40F631CB-FC2D-4001-A170-0BC189B3B5C2}"/>
              </a:ext>
            </a:extLst>
          </p:cNvPr>
          <p:cNvGrpSpPr>
            <a:grpSpLocks/>
          </p:cNvGrpSpPr>
          <p:nvPr/>
        </p:nvGrpSpPr>
        <p:grpSpPr bwMode="auto">
          <a:xfrm>
            <a:off x="6477000" y="2133600"/>
            <a:ext cx="3657600" cy="4343400"/>
            <a:chOff x="3120" y="1344"/>
            <a:chExt cx="2304" cy="2736"/>
          </a:xfrm>
        </p:grpSpPr>
        <p:sp>
          <p:nvSpPr>
            <p:cNvPr id="9221" name="AutoShape 5">
              <a:extLst>
                <a:ext uri="{FF2B5EF4-FFF2-40B4-BE49-F238E27FC236}">
                  <a16:creationId xmlns:a16="http://schemas.microsoft.com/office/drawing/2014/main" id="{8F26E18B-DA48-446E-83BF-BA0B5B3583B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20" y="1344"/>
              <a:ext cx="2304" cy="2736"/>
            </a:xfrm>
            <a:prstGeom prst="triangle">
              <a:avLst>
                <a:gd name="adj" fmla="val 50000"/>
              </a:avLst>
            </a:prstGeom>
            <a:solidFill>
              <a:srgbClr val="FF66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13500000" sx="125000" sy="125000" algn="b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/>
              <a:endParaRPr kumimoji="1" lang="id-ID" altLang="en-US" sz="2400">
                <a:latin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9222" name="Text Box 6">
              <a:extLst>
                <a:ext uri="{FF2B5EF4-FFF2-40B4-BE49-F238E27FC236}">
                  <a16:creationId xmlns:a16="http://schemas.microsoft.com/office/drawing/2014/main" id="{1417CA9D-6580-405C-BA4F-4E8667A80B9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128" y="1920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2400">
                  <a:solidFill>
                    <a:schemeClr val="bg1"/>
                  </a:solidFill>
                  <a:latin typeface="Times New Roman" panose="02020603050405020304" pitchFamily="18" charset="0"/>
                  <a:cs typeface="Arial" panose="020B0604020202020204" pitchFamily="34" charset="0"/>
                </a:rPr>
                <a:t>I</a:t>
              </a:r>
            </a:p>
          </p:txBody>
        </p:sp>
        <p:sp>
          <p:nvSpPr>
            <p:cNvPr id="9223" name="Text Box 7">
              <a:extLst>
                <a:ext uri="{FF2B5EF4-FFF2-40B4-BE49-F238E27FC236}">
                  <a16:creationId xmlns:a16="http://schemas.microsoft.com/office/drawing/2014/main" id="{6FD1D2B3-07C0-4096-AFD3-EF0BB87BE8B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128" y="2592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2400">
                  <a:solidFill>
                    <a:schemeClr val="bg1"/>
                  </a:solidFill>
                  <a:latin typeface="Times New Roman" panose="02020603050405020304" pitchFamily="18" charset="0"/>
                  <a:cs typeface="Arial" panose="020B0604020202020204" pitchFamily="34" charset="0"/>
                </a:rPr>
                <a:t>II</a:t>
              </a:r>
            </a:p>
          </p:txBody>
        </p:sp>
        <p:sp>
          <p:nvSpPr>
            <p:cNvPr id="9224" name="Text Box 8">
              <a:extLst>
                <a:ext uri="{FF2B5EF4-FFF2-40B4-BE49-F238E27FC236}">
                  <a16:creationId xmlns:a16="http://schemas.microsoft.com/office/drawing/2014/main" id="{6E387B75-D0BE-450E-B13D-D4604D953E2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080" y="3168"/>
              <a:ext cx="43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2400">
                  <a:solidFill>
                    <a:schemeClr val="bg1"/>
                  </a:solidFill>
                  <a:latin typeface="Times New Roman" panose="02020603050405020304" pitchFamily="18" charset="0"/>
                  <a:cs typeface="Arial" panose="020B0604020202020204" pitchFamily="34" charset="0"/>
                </a:rPr>
                <a:t>III</a:t>
              </a:r>
            </a:p>
          </p:txBody>
        </p:sp>
        <p:sp>
          <p:nvSpPr>
            <p:cNvPr id="9225" name="Text Box 9">
              <a:extLst>
                <a:ext uri="{FF2B5EF4-FFF2-40B4-BE49-F238E27FC236}">
                  <a16:creationId xmlns:a16="http://schemas.microsoft.com/office/drawing/2014/main" id="{D164C598-8A1E-4C9B-8E77-C0231169E19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080" y="3552"/>
              <a:ext cx="33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2400">
                  <a:solidFill>
                    <a:schemeClr val="bg1"/>
                  </a:solidFill>
                  <a:latin typeface="Times New Roman" panose="02020603050405020304" pitchFamily="18" charset="0"/>
                  <a:cs typeface="Arial" panose="020B0604020202020204" pitchFamily="34" charset="0"/>
                </a:rPr>
                <a:t>IV</a:t>
              </a:r>
            </a:p>
          </p:txBody>
        </p:sp>
        <p:sp>
          <p:nvSpPr>
            <p:cNvPr id="9226" name="Line 10">
              <a:extLst>
                <a:ext uri="{FF2B5EF4-FFF2-40B4-BE49-F238E27FC236}">
                  <a16:creationId xmlns:a16="http://schemas.microsoft.com/office/drawing/2014/main" id="{E88C6981-876D-477F-968B-1FC179DD157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888" y="2304"/>
              <a:ext cx="816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ID"/>
            </a:p>
          </p:txBody>
        </p:sp>
        <p:sp>
          <p:nvSpPr>
            <p:cNvPr id="9227" name="Line 11">
              <a:extLst>
                <a:ext uri="{FF2B5EF4-FFF2-40B4-BE49-F238E27FC236}">
                  <a16:creationId xmlns:a16="http://schemas.microsoft.com/office/drawing/2014/main" id="{8B4D5263-2040-4C08-8C20-1B633A94330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00" y="2976"/>
              <a:ext cx="1344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ID"/>
            </a:p>
          </p:txBody>
        </p:sp>
        <p:sp>
          <p:nvSpPr>
            <p:cNvPr id="9228" name="Line 12">
              <a:extLst>
                <a:ext uri="{FF2B5EF4-FFF2-40B4-BE49-F238E27FC236}">
                  <a16:creationId xmlns:a16="http://schemas.microsoft.com/office/drawing/2014/main" id="{C4463444-C4F6-4A7E-BE3C-0F06956A2B0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360" y="3552"/>
              <a:ext cx="1872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ID"/>
            </a:p>
          </p:txBody>
        </p:sp>
      </p:grp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42" name="Group 8">
            <a:extLst>
              <a:ext uri="{FF2B5EF4-FFF2-40B4-BE49-F238E27FC236}">
                <a16:creationId xmlns:a16="http://schemas.microsoft.com/office/drawing/2014/main" id="{D277EC0C-A179-484C-830C-9FF1874E3768}"/>
              </a:ext>
            </a:extLst>
          </p:cNvPr>
          <p:cNvGrpSpPr>
            <a:grpSpLocks/>
          </p:cNvGrpSpPr>
          <p:nvPr/>
        </p:nvGrpSpPr>
        <p:grpSpPr bwMode="auto">
          <a:xfrm>
            <a:off x="1905000" y="2362200"/>
            <a:ext cx="3429000" cy="3810000"/>
            <a:chOff x="240" y="1488"/>
            <a:chExt cx="2160" cy="2400"/>
          </a:xfrm>
        </p:grpSpPr>
        <p:sp>
          <p:nvSpPr>
            <p:cNvPr id="10260" name="AutoShape 9">
              <a:extLst>
                <a:ext uri="{FF2B5EF4-FFF2-40B4-BE49-F238E27FC236}">
                  <a16:creationId xmlns:a16="http://schemas.microsoft.com/office/drawing/2014/main" id="{5D76A98B-634C-423A-BC7A-FE71933D2AB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0" y="1488"/>
              <a:ext cx="2160" cy="2400"/>
            </a:xfrm>
            <a:prstGeom prst="triangle">
              <a:avLst>
                <a:gd name="adj" fmla="val 50000"/>
              </a:avLst>
            </a:prstGeom>
            <a:solidFill>
              <a:srgbClr val="FF6600"/>
            </a:solidFill>
            <a:ln>
              <a:noFill/>
            </a:ln>
            <a:effectLst>
              <a:outerShdw sy="-50000" kx="-2453608" rotWithShape="0">
                <a:schemeClr val="bg2">
                  <a:alpha val="5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/>
              <a:endParaRPr kumimoji="1" lang="id-ID" altLang="en-US" sz="2400">
                <a:latin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10261" name="Line 10">
              <a:extLst>
                <a:ext uri="{FF2B5EF4-FFF2-40B4-BE49-F238E27FC236}">
                  <a16:creationId xmlns:a16="http://schemas.microsoft.com/office/drawing/2014/main" id="{37BE29DD-C7BD-4664-A0C6-FAD88266E99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60" y="2256"/>
              <a:ext cx="720" cy="0"/>
            </a:xfrm>
            <a:prstGeom prst="line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ID"/>
            </a:p>
          </p:txBody>
        </p:sp>
        <p:sp>
          <p:nvSpPr>
            <p:cNvPr id="10262" name="Line 11">
              <a:extLst>
                <a:ext uri="{FF2B5EF4-FFF2-40B4-BE49-F238E27FC236}">
                  <a16:creationId xmlns:a16="http://schemas.microsoft.com/office/drawing/2014/main" id="{8C1B3391-6011-4BAA-8C6A-C766EDDE88C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24" y="3072"/>
              <a:ext cx="1392" cy="0"/>
            </a:xfrm>
            <a:prstGeom prst="line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ID"/>
            </a:p>
          </p:txBody>
        </p:sp>
      </p:grpSp>
      <p:sp>
        <p:nvSpPr>
          <p:cNvPr id="10243" name="Rectangle 2">
            <a:extLst>
              <a:ext uri="{FF2B5EF4-FFF2-40B4-BE49-F238E27FC236}">
                <a16:creationId xmlns:a16="http://schemas.microsoft.com/office/drawing/2014/main" id="{7805E8CB-7D56-41FE-899F-60351659441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657600" y="381000"/>
            <a:ext cx="6021388" cy="1066800"/>
          </a:xfrm>
          <a:solidFill>
            <a:srgbClr val="1C1C1C"/>
          </a:solidFill>
        </p:spPr>
        <p:txBody>
          <a:bodyPr/>
          <a:lstStyle/>
          <a:p>
            <a:pPr algn="ctr"/>
            <a:r>
              <a:rPr lang="en-US" altLang="en-US" sz="3200">
                <a:solidFill>
                  <a:schemeClr val="bg1"/>
                </a:solidFill>
              </a:rPr>
              <a:t>SISTEM PELAPISAN MASYARAKAT FEODAL</a:t>
            </a:r>
          </a:p>
        </p:txBody>
      </p:sp>
      <p:sp>
        <p:nvSpPr>
          <p:cNvPr id="10244" name="AutoShape 3">
            <a:extLst>
              <a:ext uri="{FF2B5EF4-FFF2-40B4-BE49-F238E27FC236}">
                <a16:creationId xmlns:a16="http://schemas.microsoft.com/office/drawing/2014/main" id="{593FAD66-B984-41F5-BAFB-CFB059DAE3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53200" y="2438400"/>
            <a:ext cx="3429000" cy="3810000"/>
          </a:xfrm>
          <a:prstGeom prst="triangle">
            <a:avLst>
              <a:gd name="adj" fmla="val 50000"/>
            </a:avLst>
          </a:prstGeom>
          <a:solidFill>
            <a:srgbClr val="FF6600"/>
          </a:solidFill>
          <a:ln>
            <a:noFill/>
          </a:ln>
          <a:effectLst>
            <a:outerShdw sy="-50000" kx="-2453608" rotWithShape="0">
              <a:schemeClr val="bg2">
                <a:alpha val="50000"/>
              </a:scheme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endParaRPr kumimoji="1" lang="id-ID" altLang="en-US" sz="2400">
              <a:latin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10245" name="Text Box 4">
            <a:extLst>
              <a:ext uri="{FF2B5EF4-FFF2-40B4-BE49-F238E27FC236}">
                <a16:creationId xmlns:a16="http://schemas.microsoft.com/office/drawing/2014/main" id="{4DBE94C5-DA9D-4D82-8D4A-81F49E4CA4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05400" y="2514600"/>
            <a:ext cx="1828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2400">
                <a:latin typeface="Times New Roman" panose="02020603050405020304" pitchFamily="18" charset="0"/>
                <a:cs typeface="Arial" panose="020B0604020202020204" pitchFamily="34" charset="0"/>
              </a:rPr>
              <a:t>RAJA</a:t>
            </a:r>
          </a:p>
        </p:txBody>
      </p:sp>
      <p:sp>
        <p:nvSpPr>
          <p:cNvPr id="10246" name="Text Box 5">
            <a:extLst>
              <a:ext uri="{FF2B5EF4-FFF2-40B4-BE49-F238E27FC236}">
                <a16:creationId xmlns:a16="http://schemas.microsoft.com/office/drawing/2014/main" id="{8BA28400-5BE1-4CDD-8290-F1FDB713B4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8200" y="3962401"/>
            <a:ext cx="2667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2000">
                <a:latin typeface="Times New Roman" panose="02020603050405020304" pitchFamily="18" charset="0"/>
                <a:cs typeface="Arial" panose="020B0604020202020204" pitchFamily="34" charset="0"/>
              </a:rPr>
              <a:t>Priyayi/olee balang</a:t>
            </a:r>
          </a:p>
        </p:txBody>
      </p:sp>
      <p:sp>
        <p:nvSpPr>
          <p:cNvPr id="10247" name="Text Box 6">
            <a:extLst>
              <a:ext uri="{FF2B5EF4-FFF2-40B4-BE49-F238E27FC236}">
                <a16:creationId xmlns:a16="http://schemas.microsoft.com/office/drawing/2014/main" id="{CC1001CA-F012-497C-AA76-3036ED152C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5105401"/>
            <a:ext cx="2667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2000">
                <a:latin typeface="Times New Roman" panose="02020603050405020304" pitchFamily="18" charset="0"/>
                <a:cs typeface="Arial" panose="020B0604020202020204" pitchFamily="34" charset="0"/>
              </a:rPr>
              <a:t>Petani/ rakyat jelata</a:t>
            </a:r>
          </a:p>
        </p:txBody>
      </p:sp>
      <p:sp>
        <p:nvSpPr>
          <p:cNvPr id="10248" name="Line 7">
            <a:extLst>
              <a:ext uri="{FF2B5EF4-FFF2-40B4-BE49-F238E27FC236}">
                <a16:creationId xmlns:a16="http://schemas.microsoft.com/office/drawing/2014/main" id="{16742517-1FE4-4A69-B13F-5A410804FA8E}"/>
              </a:ext>
            </a:extLst>
          </p:cNvPr>
          <p:cNvSpPr>
            <a:spLocks noChangeShapeType="1"/>
          </p:cNvSpPr>
          <p:nvPr/>
        </p:nvSpPr>
        <p:spPr bwMode="auto">
          <a:xfrm>
            <a:off x="7772400" y="3505200"/>
            <a:ext cx="99060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ID"/>
          </a:p>
        </p:txBody>
      </p:sp>
      <p:sp>
        <p:nvSpPr>
          <p:cNvPr id="10249" name="Line 12">
            <a:extLst>
              <a:ext uri="{FF2B5EF4-FFF2-40B4-BE49-F238E27FC236}">
                <a16:creationId xmlns:a16="http://schemas.microsoft.com/office/drawing/2014/main" id="{A944AAD9-6D9F-4385-A850-CCCAE9F37DDD}"/>
              </a:ext>
            </a:extLst>
          </p:cNvPr>
          <p:cNvSpPr>
            <a:spLocks noChangeShapeType="1"/>
          </p:cNvSpPr>
          <p:nvPr/>
        </p:nvSpPr>
        <p:spPr bwMode="auto">
          <a:xfrm>
            <a:off x="7162800" y="4876800"/>
            <a:ext cx="220980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ID"/>
          </a:p>
        </p:txBody>
      </p:sp>
      <p:sp>
        <p:nvSpPr>
          <p:cNvPr id="10250" name="Line 13">
            <a:extLst>
              <a:ext uri="{FF2B5EF4-FFF2-40B4-BE49-F238E27FC236}">
                <a16:creationId xmlns:a16="http://schemas.microsoft.com/office/drawing/2014/main" id="{BEADA710-C572-4ABE-ADD9-CBCD4F7B9731}"/>
              </a:ext>
            </a:extLst>
          </p:cNvPr>
          <p:cNvSpPr>
            <a:spLocks noChangeShapeType="1"/>
          </p:cNvSpPr>
          <p:nvPr/>
        </p:nvSpPr>
        <p:spPr bwMode="auto">
          <a:xfrm>
            <a:off x="3581400" y="2819400"/>
            <a:ext cx="19050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ID"/>
          </a:p>
        </p:txBody>
      </p:sp>
      <p:sp>
        <p:nvSpPr>
          <p:cNvPr id="10251" name="Line 14">
            <a:extLst>
              <a:ext uri="{FF2B5EF4-FFF2-40B4-BE49-F238E27FC236}">
                <a16:creationId xmlns:a16="http://schemas.microsoft.com/office/drawing/2014/main" id="{F9B8CCE7-4104-43CC-95D2-8F3B39E4E42E}"/>
              </a:ext>
            </a:extLst>
          </p:cNvPr>
          <p:cNvSpPr>
            <a:spLocks noChangeShapeType="1"/>
          </p:cNvSpPr>
          <p:nvPr/>
        </p:nvSpPr>
        <p:spPr bwMode="auto">
          <a:xfrm>
            <a:off x="6553200" y="2743200"/>
            <a:ext cx="19050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ID"/>
          </a:p>
        </p:txBody>
      </p:sp>
      <p:sp>
        <p:nvSpPr>
          <p:cNvPr id="10252" name="Line 15">
            <a:extLst>
              <a:ext uri="{FF2B5EF4-FFF2-40B4-BE49-F238E27FC236}">
                <a16:creationId xmlns:a16="http://schemas.microsoft.com/office/drawing/2014/main" id="{98E65D42-F1AD-431D-94D0-68BBDFE0A5FD}"/>
              </a:ext>
            </a:extLst>
          </p:cNvPr>
          <p:cNvSpPr>
            <a:spLocks noChangeShapeType="1"/>
          </p:cNvSpPr>
          <p:nvPr/>
        </p:nvSpPr>
        <p:spPr bwMode="auto">
          <a:xfrm>
            <a:off x="3505200" y="4191000"/>
            <a:ext cx="13716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ID"/>
          </a:p>
        </p:txBody>
      </p:sp>
      <p:sp>
        <p:nvSpPr>
          <p:cNvPr id="10253" name="Line 16">
            <a:extLst>
              <a:ext uri="{FF2B5EF4-FFF2-40B4-BE49-F238E27FC236}">
                <a16:creationId xmlns:a16="http://schemas.microsoft.com/office/drawing/2014/main" id="{F553697A-5739-4081-AF6B-9FA61FF51001}"/>
              </a:ext>
            </a:extLst>
          </p:cNvPr>
          <p:cNvSpPr>
            <a:spLocks noChangeShapeType="1"/>
          </p:cNvSpPr>
          <p:nvPr/>
        </p:nvSpPr>
        <p:spPr bwMode="auto">
          <a:xfrm>
            <a:off x="7086600" y="4191000"/>
            <a:ext cx="13716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ID"/>
          </a:p>
        </p:txBody>
      </p:sp>
      <p:sp>
        <p:nvSpPr>
          <p:cNvPr id="10254" name="Line 17">
            <a:extLst>
              <a:ext uri="{FF2B5EF4-FFF2-40B4-BE49-F238E27FC236}">
                <a16:creationId xmlns:a16="http://schemas.microsoft.com/office/drawing/2014/main" id="{AA089842-4BBC-4C35-A664-05970E0AB26F}"/>
              </a:ext>
            </a:extLst>
          </p:cNvPr>
          <p:cNvSpPr>
            <a:spLocks noChangeShapeType="1"/>
          </p:cNvSpPr>
          <p:nvPr/>
        </p:nvSpPr>
        <p:spPr bwMode="auto">
          <a:xfrm>
            <a:off x="3429000" y="5334000"/>
            <a:ext cx="13716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ID"/>
          </a:p>
        </p:txBody>
      </p:sp>
      <p:sp>
        <p:nvSpPr>
          <p:cNvPr id="10255" name="Line 18">
            <a:extLst>
              <a:ext uri="{FF2B5EF4-FFF2-40B4-BE49-F238E27FC236}">
                <a16:creationId xmlns:a16="http://schemas.microsoft.com/office/drawing/2014/main" id="{C53CC40D-C92C-42BC-B9EF-499F642540E0}"/>
              </a:ext>
            </a:extLst>
          </p:cNvPr>
          <p:cNvSpPr>
            <a:spLocks noChangeShapeType="1"/>
          </p:cNvSpPr>
          <p:nvPr/>
        </p:nvSpPr>
        <p:spPr bwMode="auto">
          <a:xfrm>
            <a:off x="6934200" y="5334000"/>
            <a:ext cx="13716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ID"/>
          </a:p>
        </p:txBody>
      </p:sp>
      <p:sp>
        <p:nvSpPr>
          <p:cNvPr id="10256" name="Text Box 19">
            <a:extLst>
              <a:ext uri="{FF2B5EF4-FFF2-40B4-BE49-F238E27FC236}">
                <a16:creationId xmlns:a16="http://schemas.microsoft.com/office/drawing/2014/main" id="{66D376DA-3005-4AF3-AFFD-C601146B36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38400" y="56388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Jawa </a:t>
            </a:r>
          </a:p>
        </p:txBody>
      </p:sp>
      <p:sp>
        <p:nvSpPr>
          <p:cNvPr id="10257" name="Text Box 20">
            <a:extLst>
              <a:ext uri="{FF2B5EF4-FFF2-40B4-BE49-F238E27FC236}">
                <a16:creationId xmlns:a16="http://schemas.microsoft.com/office/drawing/2014/main" id="{0207783E-5DB6-41DF-83FD-C2D7600356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39000" y="57150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Aceh </a:t>
            </a:r>
          </a:p>
        </p:txBody>
      </p:sp>
      <p:sp>
        <p:nvSpPr>
          <p:cNvPr id="10258" name="Line 21">
            <a:extLst>
              <a:ext uri="{FF2B5EF4-FFF2-40B4-BE49-F238E27FC236}">
                <a16:creationId xmlns:a16="http://schemas.microsoft.com/office/drawing/2014/main" id="{0D5228D0-3D43-45E7-A3C3-4EACD78A9585}"/>
              </a:ext>
            </a:extLst>
          </p:cNvPr>
          <p:cNvSpPr>
            <a:spLocks noChangeShapeType="1"/>
          </p:cNvSpPr>
          <p:nvPr/>
        </p:nvSpPr>
        <p:spPr bwMode="auto">
          <a:xfrm>
            <a:off x="3124200" y="3505200"/>
            <a:ext cx="99060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ID"/>
          </a:p>
        </p:txBody>
      </p:sp>
      <p:sp>
        <p:nvSpPr>
          <p:cNvPr id="10259" name="Line 22">
            <a:extLst>
              <a:ext uri="{FF2B5EF4-FFF2-40B4-BE49-F238E27FC236}">
                <a16:creationId xmlns:a16="http://schemas.microsoft.com/office/drawing/2014/main" id="{6E16CE73-50F9-4D24-B777-6DAC91C866E7}"/>
              </a:ext>
            </a:extLst>
          </p:cNvPr>
          <p:cNvSpPr>
            <a:spLocks noChangeShapeType="1"/>
          </p:cNvSpPr>
          <p:nvPr/>
        </p:nvSpPr>
        <p:spPr bwMode="auto">
          <a:xfrm>
            <a:off x="2514600" y="4876800"/>
            <a:ext cx="220980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ID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>
            <a:extLst>
              <a:ext uri="{FF2B5EF4-FFF2-40B4-BE49-F238E27FC236}">
                <a16:creationId xmlns:a16="http://schemas.microsoft.com/office/drawing/2014/main" id="{4AB61CD9-6A81-4ECA-97E2-C1462074892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198814" y="304800"/>
            <a:ext cx="6326187" cy="933450"/>
          </a:xfrm>
        </p:spPr>
        <p:txBody>
          <a:bodyPr/>
          <a:lstStyle/>
          <a:p>
            <a:pPr algn="ctr"/>
            <a:r>
              <a:rPr lang="en-US" altLang="en-US" sz="2800">
                <a:latin typeface="Batang" panose="02030600000101010101" pitchFamily="18" charset="-127"/>
                <a:ea typeface="Batang" panose="02030600000101010101" pitchFamily="18" charset="-127"/>
                <a:cs typeface="Tahoma" panose="020B0604030504040204" pitchFamily="34" charset="0"/>
              </a:rPr>
              <a:t>SISTEM PELAPISAN ZAMAN BELANDA DAN JEPANG</a:t>
            </a:r>
          </a:p>
        </p:txBody>
      </p:sp>
      <p:grpSp>
        <p:nvGrpSpPr>
          <p:cNvPr id="11267" name="Group 20">
            <a:extLst>
              <a:ext uri="{FF2B5EF4-FFF2-40B4-BE49-F238E27FC236}">
                <a16:creationId xmlns:a16="http://schemas.microsoft.com/office/drawing/2014/main" id="{A58BCDCE-CD42-4C3C-A818-C8FDADA56766}"/>
              </a:ext>
            </a:extLst>
          </p:cNvPr>
          <p:cNvGrpSpPr>
            <a:grpSpLocks/>
          </p:cNvGrpSpPr>
          <p:nvPr/>
        </p:nvGrpSpPr>
        <p:grpSpPr bwMode="auto">
          <a:xfrm>
            <a:off x="2667000" y="2362200"/>
            <a:ext cx="7467600" cy="3810000"/>
            <a:chOff x="480" y="1488"/>
            <a:chExt cx="4704" cy="2400"/>
          </a:xfrm>
        </p:grpSpPr>
        <p:grpSp>
          <p:nvGrpSpPr>
            <p:cNvPr id="11268" name="Group 3">
              <a:extLst>
                <a:ext uri="{FF2B5EF4-FFF2-40B4-BE49-F238E27FC236}">
                  <a16:creationId xmlns:a16="http://schemas.microsoft.com/office/drawing/2014/main" id="{FD831CE3-D565-4100-9293-6DF281622E8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80" y="1488"/>
              <a:ext cx="2160" cy="2400"/>
              <a:chOff x="240" y="1488"/>
              <a:chExt cx="2160" cy="2400"/>
            </a:xfrm>
          </p:grpSpPr>
          <p:sp>
            <p:nvSpPr>
              <p:cNvPr id="11280" name="AutoShape 4">
                <a:extLst>
                  <a:ext uri="{FF2B5EF4-FFF2-40B4-BE49-F238E27FC236}">
                    <a16:creationId xmlns:a16="http://schemas.microsoft.com/office/drawing/2014/main" id="{871D33BB-AFAA-4606-BEB6-F9298A169D6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0" y="1488"/>
                <a:ext cx="2160" cy="2400"/>
              </a:xfrm>
              <a:prstGeom prst="triangle">
                <a:avLst>
                  <a:gd name="adj" fmla="val 50000"/>
                </a:avLst>
              </a:prstGeom>
              <a:solidFill>
                <a:srgbClr val="CCFFFF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>
                <a:prstShdw prst="shdw12">
                  <a:schemeClr val="bg2">
                    <a:alpha val="50000"/>
                  </a:schemeClr>
                </a:prstShdw>
              </a:effec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/>
                <a:endParaRPr kumimoji="1" lang="id-ID" altLang="en-US" sz="2400">
                  <a:latin typeface="Times New Roman" panose="02020603050405020304" pitchFamily="18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1281" name="Line 5">
                <a:extLst>
                  <a:ext uri="{FF2B5EF4-FFF2-40B4-BE49-F238E27FC236}">
                    <a16:creationId xmlns:a16="http://schemas.microsoft.com/office/drawing/2014/main" id="{13B29675-D763-4F9F-AEE5-44D078B8435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960" y="2256"/>
                <a:ext cx="720" cy="0"/>
              </a:xfrm>
              <a:prstGeom prst="line">
                <a:avLst/>
              </a:prstGeom>
              <a:noFill/>
              <a:ln w="9525">
                <a:solidFill>
                  <a:srgbClr val="FF33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ID"/>
              </a:p>
            </p:txBody>
          </p:sp>
          <p:sp>
            <p:nvSpPr>
              <p:cNvPr id="11282" name="Line 6">
                <a:extLst>
                  <a:ext uri="{FF2B5EF4-FFF2-40B4-BE49-F238E27FC236}">
                    <a16:creationId xmlns:a16="http://schemas.microsoft.com/office/drawing/2014/main" id="{CBBE42DA-DA78-4C62-B376-05BA793F9B2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24" y="3072"/>
                <a:ext cx="1392" cy="0"/>
              </a:xfrm>
              <a:prstGeom prst="line">
                <a:avLst/>
              </a:prstGeom>
              <a:noFill/>
              <a:ln w="9525">
                <a:solidFill>
                  <a:srgbClr val="FF33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ID"/>
              </a:p>
            </p:txBody>
          </p:sp>
        </p:grpSp>
        <p:sp>
          <p:nvSpPr>
            <p:cNvPr id="11269" name="Text Box 7">
              <a:extLst>
                <a:ext uri="{FF2B5EF4-FFF2-40B4-BE49-F238E27FC236}">
                  <a16:creationId xmlns:a16="http://schemas.microsoft.com/office/drawing/2014/main" id="{0B230710-0D3A-4550-B51F-F46B696C284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68" y="1824"/>
              <a:ext cx="153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2400">
                  <a:latin typeface="Times New Roman" panose="02020603050405020304" pitchFamily="18" charset="0"/>
                  <a:cs typeface="Arial" panose="020B0604020202020204" pitchFamily="34" charset="0"/>
                </a:rPr>
                <a:t>EROPA</a:t>
              </a:r>
            </a:p>
          </p:txBody>
        </p:sp>
        <p:sp>
          <p:nvSpPr>
            <p:cNvPr id="11270" name="Text Box 8">
              <a:extLst>
                <a:ext uri="{FF2B5EF4-FFF2-40B4-BE49-F238E27FC236}">
                  <a16:creationId xmlns:a16="http://schemas.microsoft.com/office/drawing/2014/main" id="{5EFC5532-0EE4-42A9-AE94-D20C35C06B5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16" y="2544"/>
              <a:ext cx="153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2400">
                  <a:latin typeface="Times New Roman" panose="02020603050405020304" pitchFamily="18" charset="0"/>
                  <a:cs typeface="Arial" panose="020B0604020202020204" pitchFamily="34" charset="0"/>
                </a:rPr>
                <a:t>TIMUR ASING</a:t>
              </a:r>
            </a:p>
          </p:txBody>
        </p:sp>
        <p:sp>
          <p:nvSpPr>
            <p:cNvPr id="11271" name="Text Box 9">
              <a:extLst>
                <a:ext uri="{FF2B5EF4-FFF2-40B4-BE49-F238E27FC236}">
                  <a16:creationId xmlns:a16="http://schemas.microsoft.com/office/drawing/2014/main" id="{09F932B7-5E02-4196-9DAF-4F1A732AB26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68" y="3408"/>
              <a:ext cx="153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2400">
                  <a:latin typeface="Times New Roman" panose="02020603050405020304" pitchFamily="18" charset="0"/>
                  <a:cs typeface="Arial" panose="020B0604020202020204" pitchFamily="34" charset="0"/>
                </a:rPr>
                <a:t>PRIBUMI</a:t>
              </a:r>
            </a:p>
          </p:txBody>
        </p:sp>
        <p:grpSp>
          <p:nvGrpSpPr>
            <p:cNvPr id="11272" name="Group 19">
              <a:extLst>
                <a:ext uri="{FF2B5EF4-FFF2-40B4-BE49-F238E27FC236}">
                  <a16:creationId xmlns:a16="http://schemas.microsoft.com/office/drawing/2014/main" id="{611088AD-2BE6-4FA8-8A3F-DE651A82949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024" y="1488"/>
              <a:ext cx="2160" cy="2400"/>
              <a:chOff x="3024" y="1488"/>
              <a:chExt cx="2160" cy="2400"/>
            </a:xfrm>
          </p:grpSpPr>
          <p:grpSp>
            <p:nvGrpSpPr>
              <p:cNvPr id="11273" name="Group 10">
                <a:extLst>
                  <a:ext uri="{FF2B5EF4-FFF2-40B4-BE49-F238E27FC236}">
                    <a16:creationId xmlns:a16="http://schemas.microsoft.com/office/drawing/2014/main" id="{02321120-8225-4C06-97D3-733279F6CD4C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024" y="1488"/>
                <a:ext cx="2160" cy="2400"/>
                <a:chOff x="240" y="1488"/>
                <a:chExt cx="2160" cy="2400"/>
              </a:xfrm>
            </p:grpSpPr>
            <p:sp>
              <p:nvSpPr>
                <p:cNvPr id="11277" name="AutoShape 11">
                  <a:extLst>
                    <a:ext uri="{FF2B5EF4-FFF2-40B4-BE49-F238E27FC236}">
                      <a16:creationId xmlns:a16="http://schemas.microsoft.com/office/drawing/2014/main" id="{D915AE2F-6B3E-4261-AEBB-BC7969D4E58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40" y="1488"/>
                  <a:ext cx="2160" cy="2400"/>
                </a:xfrm>
                <a:prstGeom prst="triangle">
                  <a:avLst>
                    <a:gd name="adj" fmla="val 50000"/>
                  </a:avLst>
                </a:prstGeom>
                <a:solidFill>
                  <a:srgbClr val="CCFFFF"/>
                </a:solidFill>
                <a:ln w="9525">
                  <a:solidFill>
                    <a:schemeClr val="bg1"/>
                  </a:solidFill>
                  <a:miter lim="800000"/>
                  <a:headEnd/>
                  <a:tailEnd/>
                </a:ln>
                <a:effectLst>
                  <a:prstShdw prst="shdw12">
                    <a:schemeClr val="bg2">
                      <a:alpha val="50000"/>
                    </a:schemeClr>
                  </a:prstShdw>
                </a:effectLst>
              </p:spPr>
              <p:txBody>
                <a:bodyPr wrap="none" anchor="ctr"/>
                <a:lstStyle>
                  <a:lvl1pPr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eaLnBrk="1" hangingPunct="1"/>
                  <a:endParaRPr kumimoji="1" lang="id-ID" altLang="en-US" sz="2400">
                    <a:latin typeface="Times New Roman" panose="02020603050405020304" pitchFamily="18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11278" name="Line 12">
                  <a:extLst>
                    <a:ext uri="{FF2B5EF4-FFF2-40B4-BE49-F238E27FC236}">
                      <a16:creationId xmlns:a16="http://schemas.microsoft.com/office/drawing/2014/main" id="{9E16EB4E-E26C-4F6F-833A-CE7119728B3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960" y="2256"/>
                  <a:ext cx="720" cy="0"/>
                </a:xfrm>
                <a:prstGeom prst="line">
                  <a:avLst/>
                </a:prstGeom>
                <a:noFill/>
                <a:ln w="9525">
                  <a:solidFill>
                    <a:srgbClr val="FF33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ID"/>
                </a:p>
              </p:txBody>
            </p:sp>
            <p:sp>
              <p:nvSpPr>
                <p:cNvPr id="11279" name="Line 13">
                  <a:extLst>
                    <a:ext uri="{FF2B5EF4-FFF2-40B4-BE49-F238E27FC236}">
                      <a16:creationId xmlns:a16="http://schemas.microsoft.com/office/drawing/2014/main" id="{C531E298-CFF6-4603-8294-4EB5F15ADDC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624" y="3072"/>
                  <a:ext cx="1392" cy="0"/>
                </a:xfrm>
                <a:prstGeom prst="line">
                  <a:avLst/>
                </a:prstGeom>
                <a:noFill/>
                <a:ln w="9525">
                  <a:solidFill>
                    <a:srgbClr val="FF33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ID"/>
                </a:p>
              </p:txBody>
            </p:sp>
          </p:grpSp>
          <p:sp>
            <p:nvSpPr>
              <p:cNvPr id="11274" name="Text Box 14">
                <a:extLst>
                  <a:ext uri="{FF2B5EF4-FFF2-40B4-BE49-F238E27FC236}">
                    <a16:creationId xmlns:a16="http://schemas.microsoft.com/office/drawing/2014/main" id="{CD17B0CC-A108-4499-9C4D-8E4D6E5F347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360" y="1824"/>
                <a:ext cx="1536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altLang="en-US" sz="2400">
                    <a:latin typeface="Times New Roman" panose="02020603050405020304" pitchFamily="18" charset="0"/>
                    <a:cs typeface="Arial" panose="020B0604020202020204" pitchFamily="34" charset="0"/>
                  </a:rPr>
                  <a:t>JEPANG</a:t>
                </a:r>
              </a:p>
            </p:txBody>
          </p:sp>
          <p:sp>
            <p:nvSpPr>
              <p:cNvPr id="11275" name="Text Box 15">
                <a:extLst>
                  <a:ext uri="{FF2B5EF4-FFF2-40B4-BE49-F238E27FC236}">
                    <a16:creationId xmlns:a16="http://schemas.microsoft.com/office/drawing/2014/main" id="{9C56B6CE-C4C4-4B56-8911-23FE302CD41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312" y="2496"/>
                <a:ext cx="1536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altLang="en-US" sz="2400">
                    <a:latin typeface="Times New Roman" panose="02020603050405020304" pitchFamily="18" charset="0"/>
                    <a:cs typeface="Arial" panose="020B0604020202020204" pitchFamily="34" charset="0"/>
                  </a:rPr>
                  <a:t>BUMIPUTRA</a:t>
                </a:r>
              </a:p>
            </p:txBody>
          </p:sp>
          <p:sp>
            <p:nvSpPr>
              <p:cNvPr id="11276" name="Text Box 16">
                <a:extLst>
                  <a:ext uri="{FF2B5EF4-FFF2-40B4-BE49-F238E27FC236}">
                    <a16:creationId xmlns:a16="http://schemas.microsoft.com/office/drawing/2014/main" id="{BDBBDBC5-DC44-4840-9AB9-817E3D1CC66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312" y="3360"/>
                <a:ext cx="1536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altLang="en-US" sz="2400">
                    <a:latin typeface="Times New Roman" panose="02020603050405020304" pitchFamily="18" charset="0"/>
                    <a:cs typeface="Arial" panose="020B0604020202020204" pitchFamily="34" charset="0"/>
                  </a:rPr>
                  <a:t>CINA, EROPA</a:t>
                </a:r>
              </a:p>
            </p:txBody>
          </p:sp>
        </p:grpSp>
      </p:grpSp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34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490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445</Words>
  <Application>Microsoft Office PowerPoint</Application>
  <PresentationFormat>Widescreen</PresentationFormat>
  <Paragraphs>149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1" baseType="lpstr">
      <vt:lpstr>Batang</vt:lpstr>
      <vt:lpstr>Arial</vt:lpstr>
      <vt:lpstr>Calibri</vt:lpstr>
      <vt:lpstr>Calibri Light</vt:lpstr>
      <vt:lpstr>Tahoma</vt:lpstr>
      <vt:lpstr>Tempus Sans ITC</vt:lpstr>
      <vt:lpstr>Times New Roman</vt:lpstr>
      <vt:lpstr>Office Theme</vt:lpstr>
      <vt:lpstr>PowerPoint Presentation</vt:lpstr>
      <vt:lpstr>BAGAN MATERI</vt:lpstr>
      <vt:lpstr>MASYARAKAT MULTIKULTURAL</vt:lpstr>
      <vt:lpstr>MASYARAKAT INDONESIA SEBAGAI MASYARAKAT MAJEMUK</vt:lpstr>
      <vt:lpstr>KEMAJEMUKAN MASYARAKAT INDONESIA BERDASARKAN RAS</vt:lpstr>
      <vt:lpstr>KEMAJEMUKAN MASYARAKAT INDONESIA BERDASARKAN SUKU BANGSA</vt:lpstr>
      <vt:lpstr>SISTEM PELAPISAN SOSIAL DALAM MASYARAKAT PERTANIAN</vt:lpstr>
      <vt:lpstr>SISTEM PELAPISAN MASYARAKAT FEODAL</vt:lpstr>
      <vt:lpstr>SISTEM PELAPISAN ZAMAN BELANDA DAN JEPANG</vt:lpstr>
      <vt:lpstr>SISTEM PELAPISAN SOSIAL PADA ZAMAN INDUSTRI MODERN</vt:lpstr>
      <vt:lpstr>MASALAH YANG TIMBUL AKIBAT KEANEKARAGAMAN DAN PERUBAHAN BUDAYA</vt:lpstr>
      <vt:lpstr>MASALAH YANG TIMBUL AKIBAT KEANEKARAGAMAN DAN PERUBAHAN BUDAYA (2)</vt:lpstr>
      <vt:lpstr>ALTERNATIF PEMECAHAN MASALAH YANG DITIMBULKAN AKIBAT KEANEKARAGAMAN DAN PERUBAHAN KEBUDAYAAN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Ghufran Ghozali</dc:creator>
  <cp:lastModifiedBy>Ghufran Ghozali</cp:lastModifiedBy>
  <cp:revision>1</cp:revision>
  <dcterms:created xsi:type="dcterms:W3CDTF">2020-08-24T06:43:15Z</dcterms:created>
  <dcterms:modified xsi:type="dcterms:W3CDTF">2020-08-24T06:46:40Z</dcterms:modified>
</cp:coreProperties>
</file>