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30" d="100"/>
          <a:sy n="30" d="100"/>
        </p:scale>
        <p:origin x="7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12BEE-D853-4C87-9B60-E242A5A6B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B2BE1-D74F-4959-9195-036A53FF6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9E474-9BF9-435C-A3EE-CB062DFE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DB544-3C96-44F0-A586-30556E46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ED6CD-9AC4-44F7-8D2A-D66893ED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356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D0B46-1932-41A5-AD19-5D790C645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0E849-5019-4DDA-8703-D5465924D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84CE5-B29D-4529-B39F-FB432EEC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A0DC6-10DA-4DD8-8E43-8DE1EDF0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1C405-58FA-45B5-A482-CECE611C3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6512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F43C7-7BEF-4A3D-A8C7-61EBF5559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96203D-E491-48BD-A58A-A6DEA147F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D11ED-5685-4042-BF75-2593C8F38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BE3F9-9B96-405E-BA38-6C23C6D6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39B21-CF83-4243-B97B-F65DF8E6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548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D9B3E-D4A3-4D4B-8F18-C547548FB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EFB29-7749-4068-805C-D2B328ACD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92BA8-3C37-4BA6-8D3E-8C8CBE81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256D2-C4F1-4678-8C6C-87571C52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24210-BA27-4596-B564-37D6B137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912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92C07-52A6-4477-A2C6-E6ECDE1D3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F9742-DFFB-4861-805B-B4F717707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8D47D-86C1-42FD-BE5B-E8AC78CA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14EF7-0DAC-4160-B351-5BB8D8B90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E440B-F4F1-4C23-9B10-3CBFBFAA8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836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EAE36-376A-4241-B412-7B8628657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A7E17-41A1-4685-8572-8DC141917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4CA6F-210D-4113-8F0C-073A3F66D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83383-CFC3-4E70-B13F-041F9741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2E84B-EFF3-423B-9622-6C741C0D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348A4-DBED-47EA-94B2-97C21AD0A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7014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983A-0665-4171-A3DD-C9E844469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567F8-167B-42BE-A701-05588914B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11CCB7-1766-4720-9720-0F6C8D938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56D4E3-B16D-4452-AF46-82742094E7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0D1248-613E-4F3B-9866-F3A7D08E0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4EE9CF-4CED-4E10-ACCD-26C64F4C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921AF-1160-40D2-BF61-058BE29D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CCCA0C-4B56-49E3-8C64-DE6C310E6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075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9EE26-5319-4967-9A13-5DD061CD2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EAD402-CA52-4CA5-8BEA-305D8772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2B1707-FF5C-4DCE-9E39-9996420C7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81018-910B-4FF0-BE82-B0EFB7363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3897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EAA20A-7D18-4291-8F35-D8A78F60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CF8C9-304F-4B59-AD43-38DC9251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B828E1-3F5B-4170-8547-82A84886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522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37900-3DE6-4890-8934-66C3F05CC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4A009-0975-474E-B3DA-C8A6B1918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BC60C-EA6E-44F3-8553-B3AB6249F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376B7-87AA-4B54-A182-576C33E6A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5C2B3-F1C2-4EA6-A5E9-E1255F854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485F0-E1A5-4728-81E1-2D5B5C89A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2839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89E7C-1A6F-4840-AEAA-59FB72B6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8385DE-F0E1-44F5-9DB6-222C1FD3C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8C167-BFAD-42B0-8245-F1616FFF9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2D731-AE89-4D62-AFE0-8A09C134F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9E175-0A14-46E6-AFA5-5FB8DA30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3B37A-A5FF-462E-93CA-2FC0F90E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378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45883E-7CC5-44C9-81AE-CFB68041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2E00C-389E-4126-A76C-5DD64EDDF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23272-66E5-4B04-94F7-32C71B21F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D5B32-3424-44C6-A6EE-DCA13B221344}" type="datetimeFigureOut">
              <a:rPr lang="en-ID" smtClean="0"/>
              <a:t>24/08/2020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595B2-390B-4ABC-A642-7F205149C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E1675-F1FF-4029-94DD-178661F2D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0DF26-EB71-4AA1-9B0E-3A268FD2CF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778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E51E5062-4DD3-470C-9521-601CF6F850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779644" y="2600739"/>
            <a:ext cx="6934200" cy="1295400"/>
          </a:xfrm>
          <a:solidFill>
            <a:schemeClr val="tx1"/>
          </a:solidFill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>
                <a:solidFill>
                  <a:schemeClr val="bg1"/>
                </a:solidFill>
              </a:rPr>
              <a:t>MASYARAKAT MULTIKULTURAL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62A20628-FAF3-4A34-ACD8-F558BAC8C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4014" y="304800"/>
            <a:ext cx="7011987" cy="108585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en-US" altLang="en-US" sz="3200" b="1">
                <a:solidFill>
                  <a:srgbClr val="1C1C1C"/>
                </a:solidFill>
              </a:rPr>
              <a:t>SISTEM PELAPISAN SOSIAL PADA ZAMAN INDUSTRI MODERN</a:t>
            </a:r>
          </a:p>
        </p:txBody>
      </p:sp>
      <p:grpSp>
        <p:nvGrpSpPr>
          <p:cNvPr id="12291" name="Group 3">
            <a:extLst>
              <a:ext uri="{FF2B5EF4-FFF2-40B4-BE49-F238E27FC236}">
                <a16:creationId xmlns:a16="http://schemas.microsoft.com/office/drawing/2014/main" id="{D5651DE1-0405-448D-AFB3-E42244D16537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981200"/>
            <a:ext cx="3429000" cy="3810000"/>
            <a:chOff x="240" y="1488"/>
            <a:chExt cx="2160" cy="2400"/>
          </a:xfrm>
        </p:grpSpPr>
        <p:sp>
          <p:nvSpPr>
            <p:cNvPr id="12304" name="AutoShape 4">
              <a:extLst>
                <a:ext uri="{FF2B5EF4-FFF2-40B4-BE49-F238E27FC236}">
                  <a16:creationId xmlns:a16="http://schemas.microsoft.com/office/drawing/2014/main" id="{F26F765B-2F20-42F6-A53C-0E099596A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88"/>
              <a:ext cx="2160" cy="2400"/>
            </a:xfrm>
            <a:prstGeom prst="triangle">
              <a:avLst>
                <a:gd name="adj" fmla="val 50000"/>
              </a:avLst>
            </a:prstGeom>
            <a:solidFill>
              <a:srgbClr val="CCFF99"/>
            </a:solidFill>
            <a:ln w="9525">
              <a:solidFill>
                <a:srgbClr val="FF3300"/>
              </a:soli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305" name="Line 5">
              <a:extLst>
                <a:ext uri="{FF2B5EF4-FFF2-40B4-BE49-F238E27FC236}">
                  <a16:creationId xmlns:a16="http://schemas.microsoft.com/office/drawing/2014/main" id="{61F1891A-194C-4F79-BEA5-B9A4C10276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256"/>
              <a:ext cx="7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306" name="Line 6">
              <a:extLst>
                <a:ext uri="{FF2B5EF4-FFF2-40B4-BE49-F238E27FC236}">
                  <a16:creationId xmlns:a16="http://schemas.microsoft.com/office/drawing/2014/main" id="{AA6D2270-55EE-4EC5-B630-7C9A7F98D3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072"/>
              <a:ext cx="139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grpSp>
        <p:nvGrpSpPr>
          <p:cNvPr id="12292" name="Group 7">
            <a:extLst>
              <a:ext uri="{FF2B5EF4-FFF2-40B4-BE49-F238E27FC236}">
                <a16:creationId xmlns:a16="http://schemas.microsoft.com/office/drawing/2014/main" id="{DC9F0B45-FC17-4BE1-AB84-06CC97FFECDC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1981200"/>
            <a:ext cx="3429000" cy="3810000"/>
            <a:chOff x="240" y="1488"/>
            <a:chExt cx="2160" cy="2400"/>
          </a:xfrm>
        </p:grpSpPr>
        <p:sp>
          <p:nvSpPr>
            <p:cNvPr id="12301" name="AutoShape 8">
              <a:extLst>
                <a:ext uri="{FF2B5EF4-FFF2-40B4-BE49-F238E27FC236}">
                  <a16:creationId xmlns:a16="http://schemas.microsoft.com/office/drawing/2014/main" id="{AC2941AB-6DFA-4090-A347-FDE00A675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88"/>
              <a:ext cx="2160" cy="2400"/>
            </a:xfrm>
            <a:prstGeom prst="triangle">
              <a:avLst>
                <a:gd name="adj" fmla="val 50000"/>
              </a:avLst>
            </a:prstGeom>
            <a:solidFill>
              <a:srgbClr val="CCFF99"/>
            </a:solidFill>
            <a:ln w="9525">
              <a:solidFill>
                <a:srgbClr val="FF3300"/>
              </a:solidFill>
              <a:prstDash val="lg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2302" name="Line 9">
              <a:extLst>
                <a:ext uri="{FF2B5EF4-FFF2-40B4-BE49-F238E27FC236}">
                  <a16:creationId xmlns:a16="http://schemas.microsoft.com/office/drawing/2014/main" id="{EC227B64-09DF-494B-A85F-42873E08A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256"/>
              <a:ext cx="72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2303" name="Line 10">
              <a:extLst>
                <a:ext uri="{FF2B5EF4-FFF2-40B4-BE49-F238E27FC236}">
                  <a16:creationId xmlns:a16="http://schemas.microsoft.com/office/drawing/2014/main" id="{B0BBFF00-B4A4-47B2-A7B3-71338A8DDC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072"/>
              <a:ext cx="139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sp>
        <p:nvSpPr>
          <p:cNvPr id="12293" name="Text Box 11">
            <a:extLst>
              <a:ext uri="{FF2B5EF4-FFF2-40B4-BE49-F238E27FC236}">
                <a16:creationId xmlns:a16="http://schemas.microsoft.com/office/drawing/2014/main" id="{77733288-C6F1-454F-9103-6135C2998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6096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PROFESI</a:t>
            </a:r>
          </a:p>
        </p:txBody>
      </p:sp>
      <p:sp>
        <p:nvSpPr>
          <p:cNvPr id="12294" name="Text Box 12">
            <a:extLst>
              <a:ext uri="{FF2B5EF4-FFF2-40B4-BE49-F238E27FC236}">
                <a16:creationId xmlns:a16="http://schemas.microsoft.com/office/drawing/2014/main" id="{6E8FCCA2-641E-4BCA-9B6C-C09210324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0198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EKONOMI</a:t>
            </a:r>
          </a:p>
        </p:txBody>
      </p:sp>
      <p:sp>
        <p:nvSpPr>
          <p:cNvPr id="12295" name="Text Box 13">
            <a:extLst>
              <a:ext uri="{FF2B5EF4-FFF2-40B4-BE49-F238E27FC236}">
                <a16:creationId xmlns:a16="http://schemas.microsoft.com/office/drawing/2014/main" id="{BE995031-2FEE-4B5D-808D-DD11A6B41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4384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Kelompok </a:t>
            </a:r>
          </a:p>
          <a:p>
            <a:pPr algn="ctr" eaLnBrk="1" hangingPunct="1"/>
            <a:r>
              <a:rPr lang="en-US" altLang="en-US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Profesional</a:t>
            </a:r>
          </a:p>
        </p:txBody>
      </p:sp>
      <p:sp>
        <p:nvSpPr>
          <p:cNvPr id="12296" name="Text Box 14">
            <a:extLst>
              <a:ext uri="{FF2B5EF4-FFF2-40B4-BE49-F238E27FC236}">
                <a16:creationId xmlns:a16="http://schemas.microsoft.com/office/drawing/2014/main" id="{43344909-05A6-46C7-A083-07DE7670E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429000"/>
            <a:ext cx="2667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Kelompok profesional awal dan semi profesional awal</a:t>
            </a:r>
          </a:p>
        </p:txBody>
      </p:sp>
      <p:sp>
        <p:nvSpPr>
          <p:cNvPr id="12297" name="Text Box 15">
            <a:extLst>
              <a:ext uri="{FF2B5EF4-FFF2-40B4-BE49-F238E27FC236}">
                <a16:creationId xmlns:a16="http://schemas.microsoft.com/office/drawing/2014/main" id="{1507C84F-037D-4A26-9322-644DFFDCE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953001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Buruh rendahan</a:t>
            </a:r>
          </a:p>
        </p:txBody>
      </p:sp>
      <p:sp>
        <p:nvSpPr>
          <p:cNvPr id="12298" name="Text Box 16">
            <a:extLst>
              <a:ext uri="{FF2B5EF4-FFF2-40B4-BE49-F238E27FC236}">
                <a16:creationId xmlns:a16="http://schemas.microsoft.com/office/drawing/2014/main" id="{768C374C-AB2A-4567-8908-E5E2829DA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590801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Upper class</a:t>
            </a:r>
          </a:p>
        </p:txBody>
      </p:sp>
      <p:sp>
        <p:nvSpPr>
          <p:cNvPr id="12299" name="Text Box 17">
            <a:extLst>
              <a:ext uri="{FF2B5EF4-FFF2-40B4-BE49-F238E27FC236}">
                <a16:creationId xmlns:a16="http://schemas.microsoft.com/office/drawing/2014/main" id="{EF9FA8F3-AFF7-4F1E-AC96-6C6E4D230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733801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Middle class</a:t>
            </a:r>
          </a:p>
        </p:txBody>
      </p:sp>
      <p:sp>
        <p:nvSpPr>
          <p:cNvPr id="12300" name="Text Box 18">
            <a:extLst>
              <a:ext uri="{FF2B5EF4-FFF2-40B4-BE49-F238E27FC236}">
                <a16:creationId xmlns:a16="http://schemas.microsoft.com/office/drawing/2014/main" id="{C021C1EF-67A4-40BE-8061-183C410FE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876801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Lower class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F43F391-7F94-4BF3-BE5A-04945CFFE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457200"/>
            <a:ext cx="7162800" cy="1162050"/>
          </a:xfrm>
        </p:spPr>
        <p:txBody>
          <a:bodyPr/>
          <a:lstStyle/>
          <a:p>
            <a:pPr algn="ctr"/>
            <a:r>
              <a:rPr lang="en-US" altLang="en-US" sz="2400">
                <a:solidFill>
                  <a:srgbClr val="FF3300"/>
                </a:solidFill>
              </a:rPr>
              <a:t>MASALAH YANG TIMBUL AKIBAT KEANEKARAGAMAN DAN PERUBAHAN BUDAYA</a:t>
            </a:r>
          </a:p>
        </p:txBody>
      </p:sp>
      <p:grpSp>
        <p:nvGrpSpPr>
          <p:cNvPr id="13315" name="Group 3">
            <a:extLst>
              <a:ext uri="{FF2B5EF4-FFF2-40B4-BE49-F238E27FC236}">
                <a16:creationId xmlns:a16="http://schemas.microsoft.com/office/drawing/2014/main" id="{8309AF60-4808-4A3B-87B9-5195D35F6EBE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905000"/>
            <a:ext cx="8077200" cy="4343400"/>
            <a:chOff x="192" y="1392"/>
            <a:chExt cx="5088" cy="2736"/>
          </a:xfrm>
        </p:grpSpPr>
        <p:sp>
          <p:nvSpPr>
            <p:cNvPr id="13316" name="Rectangle 4">
              <a:extLst>
                <a:ext uri="{FF2B5EF4-FFF2-40B4-BE49-F238E27FC236}">
                  <a16:creationId xmlns:a16="http://schemas.microsoft.com/office/drawing/2014/main" id="{8F7A86B0-6450-47DF-A63F-BFC989AF5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632"/>
              <a:ext cx="1392" cy="528"/>
            </a:xfrm>
            <a:prstGeom prst="rect">
              <a:avLst/>
            </a:prstGeom>
            <a:solidFill>
              <a:srgbClr val="1C1C1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sy="-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DISINTEGRASI</a:t>
              </a:r>
            </a:p>
            <a:p>
              <a:pPr algn="ctr" eaLnBrk="1" hangingPunct="1"/>
              <a:r>
                <a: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SOSIAL</a:t>
              </a:r>
            </a:p>
          </p:txBody>
        </p:sp>
        <p:sp>
          <p:nvSpPr>
            <p:cNvPr id="13317" name="Rectangle 5">
              <a:extLst>
                <a:ext uri="{FF2B5EF4-FFF2-40B4-BE49-F238E27FC236}">
                  <a16:creationId xmlns:a16="http://schemas.microsoft.com/office/drawing/2014/main" id="{0199774C-7819-4BF3-8DE6-46A1E8A07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392"/>
              <a:ext cx="2448" cy="1104"/>
            </a:xfrm>
            <a:prstGeom prst="rect">
              <a:avLst/>
            </a:prstGeom>
            <a:solidFill>
              <a:srgbClr val="1C1C1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sy="-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marL="171450" indent="-1714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Tanda disintegrasi bangsa:</a:t>
              </a:r>
            </a:p>
            <a:p>
              <a:pPr algn="ctr" eaLnBrk="1" hangingPunct="1">
                <a:buFontTx/>
                <a:buAutoNum type="arabicPeriod"/>
              </a:pPr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Anggota masyarakat tidak mematuhii norma</a:t>
              </a:r>
            </a:p>
            <a:p>
              <a:pPr algn="ctr" eaLnBrk="1" hangingPunct="1">
                <a:buFontTx/>
                <a:buAutoNum type="arabicPeriod"/>
              </a:pPr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Timbul ketidaksepahaman</a:t>
              </a:r>
            </a:p>
            <a:p>
              <a:pPr algn="ctr" eaLnBrk="1" hangingPunct="1">
                <a:buFontTx/>
                <a:buAutoNum type="arabicPeriod"/>
              </a:pPr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Penegakan sanksi tidak konsisten</a:t>
              </a:r>
            </a:p>
            <a:p>
              <a:pPr algn="ctr" eaLnBrk="1" hangingPunct="1">
                <a:buFontTx/>
                <a:buAutoNum type="arabicPeriod"/>
              </a:pPr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Menurunnya kewibawaan tokoh dan pemimpin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masyarakat</a:t>
              </a:r>
            </a:p>
          </p:txBody>
        </p:sp>
        <p:sp>
          <p:nvSpPr>
            <p:cNvPr id="13318" name="Rectangle 6">
              <a:extLst>
                <a:ext uri="{FF2B5EF4-FFF2-40B4-BE49-F238E27FC236}">
                  <a16:creationId xmlns:a16="http://schemas.microsoft.com/office/drawing/2014/main" id="{7BD446E0-8207-4FCF-951C-F76313BBD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928"/>
              <a:ext cx="2448" cy="1104"/>
            </a:xfrm>
            <a:prstGeom prst="rect">
              <a:avLst/>
            </a:prstGeom>
            <a:solidFill>
              <a:srgbClr val="1C1C1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sy="-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marL="171450" indent="-1714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Contoh disintegrasi bangsa:</a:t>
              </a:r>
            </a:p>
            <a:p>
              <a:pPr algn="ctr" eaLnBrk="1" hangingPunct="1">
                <a:buFontTx/>
                <a:buAutoNum type="arabicPeriod"/>
              </a:pPr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PKI Madiun</a:t>
              </a:r>
            </a:p>
            <a:p>
              <a:pPr algn="ctr" eaLnBrk="1" hangingPunct="1">
                <a:buFontTx/>
                <a:buAutoNum type="arabicPeriod"/>
              </a:pPr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PRRI Permesta</a:t>
              </a:r>
            </a:p>
            <a:p>
              <a:pPr algn="ctr" eaLnBrk="1" hangingPunct="1">
                <a:buFontTx/>
                <a:buAutoNum type="arabicPeriod"/>
              </a:pPr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Peristiwa Mei</a:t>
              </a:r>
            </a:p>
            <a:p>
              <a:pPr algn="ctr" eaLnBrk="1" hangingPunct="1">
                <a:buFontTx/>
                <a:buAutoNum type="arabicPeriod"/>
              </a:pPr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Poso</a:t>
              </a:r>
            </a:p>
            <a:p>
              <a:pPr algn="ctr" eaLnBrk="1" hangingPunct="1">
                <a:buFontTx/>
                <a:buAutoNum type="arabicPeriod"/>
              </a:pPr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dan lain-lainnya</a:t>
              </a:r>
            </a:p>
            <a:p>
              <a:pPr algn="ctr" eaLnBrk="1" hangingPunct="1">
                <a:buFontTx/>
                <a:buAutoNum type="arabicPeriod"/>
              </a:pPr>
              <a:endParaRPr lang="en-US" altLang="en-US" sz="1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319" name="AutoShape 7">
              <a:extLst>
                <a:ext uri="{FF2B5EF4-FFF2-40B4-BE49-F238E27FC236}">
                  <a16:creationId xmlns:a16="http://schemas.microsoft.com/office/drawing/2014/main" id="{D1B84A3C-DD48-4A8C-9D2A-2087A6C4D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728"/>
              <a:ext cx="336" cy="288"/>
            </a:xfrm>
            <a:prstGeom prst="rightArrow">
              <a:avLst>
                <a:gd name="adj1" fmla="val 50000"/>
                <a:gd name="adj2" fmla="val 2916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320" name="AutoShape 8">
              <a:extLst>
                <a:ext uri="{FF2B5EF4-FFF2-40B4-BE49-F238E27FC236}">
                  <a16:creationId xmlns:a16="http://schemas.microsoft.com/office/drawing/2014/main" id="{361E2CAA-DFF8-4DD7-BD57-4688B118E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592"/>
              <a:ext cx="432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321" name="Rectangle 9">
              <a:extLst>
                <a:ext uri="{FF2B5EF4-FFF2-40B4-BE49-F238E27FC236}">
                  <a16:creationId xmlns:a16="http://schemas.microsoft.com/office/drawing/2014/main" id="{E20C9EF1-B2EE-4E2D-8283-8388592C1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352"/>
              <a:ext cx="1248" cy="528"/>
            </a:xfrm>
            <a:prstGeom prst="rect">
              <a:avLst/>
            </a:prstGeom>
            <a:solidFill>
              <a:srgbClr val="1C1C1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sy="-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Faktor yang </a:t>
              </a:r>
            </a:p>
            <a:p>
              <a:pPr algn="ctr" eaLnBrk="1" hangingPunct="1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mempertahankan</a:t>
              </a:r>
            </a:p>
            <a:p>
              <a:pPr algn="ctr" eaLnBrk="1" hangingPunct="1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integrasi</a:t>
              </a:r>
            </a:p>
          </p:txBody>
        </p:sp>
        <p:sp>
          <p:nvSpPr>
            <p:cNvPr id="13322" name="Rectangle 10">
              <a:extLst>
                <a:ext uri="{FF2B5EF4-FFF2-40B4-BE49-F238E27FC236}">
                  <a16:creationId xmlns:a16="http://schemas.microsoft.com/office/drawing/2014/main" id="{F93632B0-3CB6-4E8F-8B59-2B67733686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216"/>
              <a:ext cx="1824" cy="912"/>
            </a:xfrm>
            <a:prstGeom prst="rect">
              <a:avLst/>
            </a:prstGeom>
            <a:solidFill>
              <a:srgbClr val="1C1C1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sy="-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Nilai toleransi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Penggunaan bahasa Indonesia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Semangat persatuan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Ideologi Pancasila</a:t>
              </a:r>
            </a:p>
            <a:p>
              <a:pPr algn="ctr" eaLnBrk="1" hangingPunct="1"/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Rasa senasib dan sepenanggungan</a:t>
              </a:r>
            </a:p>
          </p:txBody>
        </p:sp>
        <p:sp>
          <p:nvSpPr>
            <p:cNvPr id="13323" name="AutoShape 11">
              <a:extLst>
                <a:ext uri="{FF2B5EF4-FFF2-40B4-BE49-F238E27FC236}">
                  <a16:creationId xmlns:a16="http://schemas.microsoft.com/office/drawing/2014/main" id="{403DE132-5764-4DC4-80C3-1AAEC778B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28"/>
              <a:ext cx="336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324" name="AutoShape 12">
              <a:extLst>
                <a:ext uri="{FF2B5EF4-FFF2-40B4-BE49-F238E27FC236}">
                  <a16:creationId xmlns:a16="http://schemas.microsoft.com/office/drawing/2014/main" id="{1B10C2A4-6852-4179-BC02-1502454722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782098">
              <a:off x="528" y="1872"/>
              <a:ext cx="384" cy="384"/>
            </a:xfrm>
            <a:custGeom>
              <a:avLst/>
              <a:gdLst>
                <a:gd name="T0" fmla="*/ 5 w 21600"/>
                <a:gd name="T1" fmla="*/ 0 h 21600"/>
                <a:gd name="T2" fmla="*/ 3 w 21600"/>
                <a:gd name="T3" fmla="*/ 2 h 21600"/>
                <a:gd name="T4" fmla="*/ 0 w 21600"/>
                <a:gd name="T5" fmla="*/ 6 h 21600"/>
                <a:gd name="T6" fmla="*/ 3 w 21600"/>
                <a:gd name="T7" fmla="*/ 7 h 21600"/>
                <a:gd name="T8" fmla="*/ 6 w 21600"/>
                <a:gd name="T9" fmla="*/ 5 h 21600"/>
                <a:gd name="T10" fmla="*/ 7 w 21600"/>
                <a:gd name="T11" fmla="*/ 2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06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lnTo>
                    <a:pt x="15429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029F6A1-FD4E-42A7-B1B0-699B60822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7772400" cy="8382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en-US" sz="2400" b="1">
                <a:latin typeface="Tempus Sans ITC" panose="04020404030D07020202" pitchFamily="82" charset="0"/>
              </a:rPr>
              <a:t>MASALAH YANG TIMBUL AKIBAT KEANEKARAGAMAN DAN PERUBAHAN BUDAYA (2)</a:t>
            </a:r>
          </a:p>
        </p:txBody>
      </p:sp>
      <p:grpSp>
        <p:nvGrpSpPr>
          <p:cNvPr id="14339" name="Group 3">
            <a:extLst>
              <a:ext uri="{FF2B5EF4-FFF2-40B4-BE49-F238E27FC236}">
                <a16:creationId xmlns:a16="http://schemas.microsoft.com/office/drawing/2014/main" id="{66B23E69-0699-47B3-97C9-792691BB5C1C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76400"/>
            <a:ext cx="8382000" cy="4267200"/>
            <a:chOff x="192" y="1440"/>
            <a:chExt cx="5280" cy="2688"/>
          </a:xfrm>
        </p:grpSpPr>
        <p:sp>
          <p:nvSpPr>
            <p:cNvPr id="14340" name="Rectangle 4">
              <a:extLst>
                <a:ext uri="{FF2B5EF4-FFF2-40B4-BE49-F238E27FC236}">
                  <a16:creationId xmlns:a16="http://schemas.microsoft.com/office/drawing/2014/main" id="{3796BA92-2BA7-4E7E-8C94-D224297C4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40"/>
              <a:ext cx="158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prstDash val="sysDot"/>
              <a:miter lim="800000"/>
              <a:headEnd/>
              <a:tailEnd/>
            </a:ln>
            <a:effectLst>
              <a:outerShdw sy="-50000" kx="-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Perubahan budaya</a:t>
              </a:r>
            </a:p>
          </p:txBody>
        </p:sp>
        <p:sp>
          <p:nvSpPr>
            <p:cNvPr id="14341" name="Rectangle 5">
              <a:extLst>
                <a:ext uri="{FF2B5EF4-FFF2-40B4-BE49-F238E27FC236}">
                  <a16:creationId xmlns:a16="http://schemas.microsoft.com/office/drawing/2014/main" id="{206C78FD-3476-4837-BC2A-312F997BB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064"/>
              <a:ext cx="158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prstDash val="sysDot"/>
              <a:miter lim="800000"/>
              <a:headEnd/>
              <a:tailEnd/>
            </a:ln>
            <a:effectLst>
              <a:outerShdw sy="-50000" kx="-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MODERNISASI</a:t>
              </a:r>
            </a:p>
          </p:txBody>
        </p:sp>
        <p:sp>
          <p:nvSpPr>
            <p:cNvPr id="14342" name="Rectangle 6">
              <a:extLst>
                <a:ext uri="{FF2B5EF4-FFF2-40B4-BE49-F238E27FC236}">
                  <a16:creationId xmlns:a16="http://schemas.microsoft.com/office/drawing/2014/main" id="{F7D7E116-4563-4910-8C84-63346AE02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688"/>
              <a:ext cx="158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prstDash val="sysDot"/>
              <a:miter lim="800000"/>
              <a:headEnd/>
              <a:tailEnd/>
            </a:ln>
            <a:effectLst>
              <a:outerShdw sy="-50000" kx="-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Benturan budaya</a:t>
              </a:r>
            </a:p>
          </p:txBody>
        </p:sp>
        <p:sp>
          <p:nvSpPr>
            <p:cNvPr id="14343" name="Rectangle 7">
              <a:extLst>
                <a:ext uri="{FF2B5EF4-FFF2-40B4-BE49-F238E27FC236}">
                  <a16:creationId xmlns:a16="http://schemas.microsoft.com/office/drawing/2014/main" id="{EDBBB086-1D63-42E6-81A2-796D37C409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064"/>
              <a:ext cx="1584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prstDash val="sysDot"/>
              <a:miter lim="800000"/>
              <a:headEnd/>
              <a:tailEnd/>
            </a:ln>
            <a:effectLst>
              <a:outerShdw sy="-50000" kx="-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Kemajuan teknologi</a:t>
              </a:r>
            </a:p>
          </p:txBody>
        </p:sp>
        <p:sp>
          <p:nvSpPr>
            <p:cNvPr id="14344" name="Rectangle 8">
              <a:extLst>
                <a:ext uri="{FF2B5EF4-FFF2-40B4-BE49-F238E27FC236}">
                  <a16:creationId xmlns:a16="http://schemas.microsoft.com/office/drawing/2014/main" id="{F4D25334-2321-4813-A200-6D14F8D89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360"/>
              <a:ext cx="1776" cy="6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prstDash val="sysDot"/>
              <a:miter lim="800000"/>
              <a:headEnd/>
              <a:tailEnd/>
            </a:ln>
            <a:effectLst>
              <a:outerShdw sy="-50000" kx="-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Lunturnya nilai lama</a:t>
              </a:r>
            </a:p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Gotong royong</a:t>
              </a:r>
            </a:p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Kebersamaan </a:t>
              </a:r>
            </a:p>
          </p:txBody>
        </p:sp>
        <p:sp>
          <p:nvSpPr>
            <p:cNvPr id="14345" name="Rectangle 9">
              <a:extLst>
                <a:ext uri="{FF2B5EF4-FFF2-40B4-BE49-F238E27FC236}">
                  <a16:creationId xmlns:a16="http://schemas.microsoft.com/office/drawing/2014/main" id="{2EFAFD5A-6721-4B71-A42F-B01ED6FA7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072"/>
              <a:ext cx="1440" cy="10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prstDash val="sysDot"/>
              <a:miter lim="800000"/>
              <a:headEnd/>
              <a:tailEnd/>
            </a:ln>
            <a:effectLst>
              <a:outerShdw sy="-50000" kx="-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Nilai baru:</a:t>
              </a:r>
            </a:p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Individualistis</a:t>
              </a:r>
            </a:p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Materialistis</a:t>
              </a:r>
            </a:p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Konsumerisme</a:t>
              </a:r>
            </a:p>
          </p:txBody>
        </p:sp>
        <p:sp>
          <p:nvSpPr>
            <p:cNvPr id="14346" name="Rectangle 10">
              <a:extLst>
                <a:ext uri="{FF2B5EF4-FFF2-40B4-BE49-F238E27FC236}">
                  <a16:creationId xmlns:a16="http://schemas.microsoft.com/office/drawing/2014/main" id="{F17A5507-C16A-44F3-B0D6-C4B51295D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3504"/>
              <a:ext cx="1296" cy="28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3300"/>
              </a:solidFill>
              <a:prstDash val="sysDot"/>
              <a:miter lim="800000"/>
              <a:headEnd/>
              <a:tailEnd/>
            </a:ln>
            <a:effectLst>
              <a:outerShdw sy="-50000" kx="-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Kemiskinan</a:t>
              </a:r>
            </a:p>
          </p:txBody>
        </p:sp>
        <p:sp>
          <p:nvSpPr>
            <p:cNvPr id="14347" name="AutoShape 11">
              <a:extLst>
                <a:ext uri="{FF2B5EF4-FFF2-40B4-BE49-F238E27FC236}">
                  <a16:creationId xmlns:a16="http://schemas.microsoft.com/office/drawing/2014/main" id="{3EACDDAE-D324-4BEE-B924-6E386D25A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776"/>
              <a:ext cx="384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48" name="AutoShape 12">
              <a:extLst>
                <a:ext uri="{FF2B5EF4-FFF2-40B4-BE49-F238E27FC236}">
                  <a16:creationId xmlns:a16="http://schemas.microsoft.com/office/drawing/2014/main" id="{669F805F-CA32-4060-AE1F-66EE0938D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400"/>
              <a:ext cx="384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49" name="AutoShape 13">
              <a:extLst>
                <a:ext uri="{FF2B5EF4-FFF2-40B4-BE49-F238E27FC236}">
                  <a16:creationId xmlns:a16="http://schemas.microsoft.com/office/drawing/2014/main" id="{94298D12-5AFB-4CDB-BAEF-93B73F7A9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024"/>
              <a:ext cx="384" cy="24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50" name="AutoShape 14">
              <a:extLst>
                <a:ext uri="{FF2B5EF4-FFF2-40B4-BE49-F238E27FC236}">
                  <a16:creationId xmlns:a16="http://schemas.microsoft.com/office/drawing/2014/main" id="{A43BBB70-D54A-4B84-819C-070CAD3B7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504"/>
              <a:ext cx="144" cy="33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51" name="AutoShape 15">
              <a:extLst>
                <a:ext uri="{FF2B5EF4-FFF2-40B4-BE49-F238E27FC236}">
                  <a16:creationId xmlns:a16="http://schemas.microsoft.com/office/drawing/2014/main" id="{7897FC64-952E-42E2-88C7-B89189F26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016"/>
              <a:ext cx="144" cy="33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352" name="AutoShape 16">
              <a:extLst>
                <a:ext uri="{FF2B5EF4-FFF2-40B4-BE49-F238E27FC236}">
                  <a16:creationId xmlns:a16="http://schemas.microsoft.com/office/drawing/2014/main" id="{7FBF84F7-BD33-4DE3-8C66-22D365361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504"/>
              <a:ext cx="144" cy="33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925CBE3-6E76-4A3D-B447-C94C5FF694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altLang="en-US" sz="2400" b="1">
                <a:solidFill>
                  <a:srgbClr val="1C1C1C"/>
                </a:solidFill>
              </a:rPr>
              <a:t>ALTERNATIF PEMECAHAN MASALAH YANG DITIMBULKAN AKIBAT KEANEKARAGAMAN DAN PERUBAHAN KEBUDAYAAN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51E4591C-50E8-4B6F-8D36-E8D20AE7C3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23257" y="1632857"/>
            <a:ext cx="7315200" cy="4495800"/>
          </a:xfr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prstShdw prst="shdw12">
              <a:srgbClr val="808080">
                <a:alpha val="50000"/>
              </a:srgbClr>
            </a:prstShdw>
          </a:effec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n-US" altLang="en-US" sz="2400">
                <a:solidFill>
                  <a:srgbClr val="FF3300"/>
                </a:solidFill>
              </a:rPr>
              <a:t>TENTANG PERGOLAKAN DAERAH: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1800"/>
              <a:t>Mengikutsertakan seluruh komponen masyarakat dalam pembangunan daerah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1800"/>
              <a:t>Pembangunan yang merata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1800"/>
              <a:t>Peningkatan identitas nasional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>
                <a:solidFill>
                  <a:srgbClr val="FF3300"/>
                </a:solidFill>
              </a:rPr>
              <a:t>TENTANG KONFLIK SARA: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1800"/>
              <a:t>Menumbuhkan sikap toleransi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1800"/>
              <a:t>Menumbuhkan sikap empati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1800"/>
              <a:t>Menumbuhkan rasa saling menghargai akan perbedaan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>
                <a:solidFill>
                  <a:srgbClr val="FF3300"/>
                </a:solidFill>
              </a:rPr>
              <a:t>TENTANG KONFLIK POLITIK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	Akses yang seimbang untuk membangun kehidupan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400">
                <a:solidFill>
                  <a:srgbClr val="FF3300"/>
                </a:solidFill>
              </a:rPr>
              <a:t>TENTANG AKIBAT PERUBAHAN BUDAYA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/>
              <a:t>	</a:t>
            </a:r>
            <a:r>
              <a:rPr lang="en-US" altLang="en-US" sz="2000"/>
              <a:t>Memperkuat filter diri melalui pendidikan dan agama</a:t>
            </a:r>
            <a:endParaRPr lang="en-US" altLang="en-US" sz="2400"/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400"/>
          </a:p>
          <a:p>
            <a:pPr marL="609600" indent="-609600">
              <a:lnSpc>
                <a:spcPct val="80000"/>
              </a:lnSpc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C296EE-3570-4FC3-A678-A6D2028CA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762000"/>
          </a:xfrm>
        </p:spPr>
        <p:txBody>
          <a:bodyPr/>
          <a:lstStyle/>
          <a:p>
            <a:pPr algn="ctr"/>
            <a:r>
              <a:rPr lang="en-US" altLang="en-US"/>
              <a:t>BAGAN MATERI</a:t>
            </a:r>
          </a:p>
        </p:txBody>
      </p:sp>
      <p:grpSp>
        <p:nvGrpSpPr>
          <p:cNvPr id="4099" name="Group 3">
            <a:extLst>
              <a:ext uri="{FF2B5EF4-FFF2-40B4-BE49-F238E27FC236}">
                <a16:creationId xmlns:a16="http://schemas.microsoft.com/office/drawing/2014/main" id="{FC11AF5C-843A-4603-85E9-84564A803016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371600"/>
            <a:ext cx="8001000" cy="4724400"/>
            <a:chOff x="288" y="1104"/>
            <a:chExt cx="5040" cy="2976"/>
          </a:xfrm>
        </p:grpSpPr>
        <p:sp>
          <p:nvSpPr>
            <p:cNvPr id="4100" name="Rectangle 4">
              <a:extLst>
                <a:ext uri="{FF2B5EF4-FFF2-40B4-BE49-F238E27FC236}">
                  <a16:creationId xmlns:a16="http://schemas.microsoft.com/office/drawing/2014/main" id="{76DF6BE6-6627-4EB7-A88E-266A2B4EE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208"/>
              <a:ext cx="110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prstShdw prst="shdw12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MASYARAKAT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MULTIKULTURAL</a:t>
              </a:r>
            </a:p>
          </p:txBody>
        </p:sp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C3937B13-399B-4AD8-95D3-5AAF56DA0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248"/>
              <a:ext cx="1104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prstShdw prst="shdw12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MASYARAKAT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MULTIKULTURAL</a:t>
              </a:r>
            </a:p>
          </p:txBody>
        </p:sp>
        <p:sp>
          <p:nvSpPr>
            <p:cNvPr id="4102" name="Rectangle 6">
              <a:extLst>
                <a:ext uri="{FF2B5EF4-FFF2-40B4-BE49-F238E27FC236}">
                  <a16:creationId xmlns:a16="http://schemas.microsoft.com/office/drawing/2014/main" id="{F4067921-F17C-4507-A370-E50D7F9DC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776"/>
              <a:ext cx="1104" cy="81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prstShdw prst="shdw12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MASYARAKAT 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INDONESIA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SEBAGAI 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MASYARAKAT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MULTIKULTURAL</a:t>
              </a:r>
            </a:p>
          </p:txBody>
        </p:sp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0B5EA40C-500B-4AB5-ACF3-F83B46900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784"/>
              <a:ext cx="2400" cy="52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prstShdw prst="shdw12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MASALAH YANG TIMBUL AKIBAT 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KEANEKARAGAMAN DAN PERUBAHAN 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KEBUDAYAAN</a:t>
              </a:r>
            </a:p>
          </p:txBody>
        </p:sp>
        <p:sp>
          <p:nvSpPr>
            <p:cNvPr id="4104" name="Rectangle 8">
              <a:extLst>
                <a:ext uri="{FF2B5EF4-FFF2-40B4-BE49-F238E27FC236}">
                  <a16:creationId xmlns:a16="http://schemas.microsoft.com/office/drawing/2014/main" id="{A2E24E94-63EE-441C-9B9D-26EF631D1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360"/>
              <a:ext cx="2400" cy="7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prstShdw prst="shdw12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ALTERNATIF PEMECAHAN MASALAH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YANG TIMBUL AKIBAT 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KEANEKARAGAMAN DAN PERUBAHAN 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KEBUDAYAAN</a:t>
              </a:r>
            </a:p>
          </p:txBody>
        </p:sp>
        <p:sp>
          <p:nvSpPr>
            <p:cNvPr id="4105" name="AutoShape 9">
              <a:extLst>
                <a:ext uri="{FF2B5EF4-FFF2-40B4-BE49-F238E27FC236}">
                  <a16:creationId xmlns:a16="http://schemas.microsoft.com/office/drawing/2014/main" id="{DE4247E5-0B0E-4751-AFEA-6601BEBF0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160"/>
              <a:ext cx="240" cy="38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06" name="AutoShape 10">
              <a:extLst>
                <a:ext uri="{FF2B5EF4-FFF2-40B4-BE49-F238E27FC236}">
                  <a16:creationId xmlns:a16="http://schemas.microsoft.com/office/drawing/2014/main" id="{98D0EDA9-6CF0-4AE0-9C6E-1DCBB9D05A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4463">
              <a:off x="1584" y="2688"/>
              <a:ext cx="240" cy="38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07" name="AutoShape 11">
              <a:extLst>
                <a:ext uri="{FF2B5EF4-FFF2-40B4-BE49-F238E27FC236}">
                  <a16:creationId xmlns:a16="http://schemas.microsoft.com/office/drawing/2014/main" id="{905E90CF-0A3B-42F7-90E3-80B9228F7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2784"/>
              <a:ext cx="480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08" name="AutoShape 12">
              <a:extLst>
                <a:ext uri="{FF2B5EF4-FFF2-40B4-BE49-F238E27FC236}">
                  <a16:creationId xmlns:a16="http://schemas.microsoft.com/office/drawing/2014/main" id="{6360A060-2901-4F99-A803-7BD747B59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776"/>
              <a:ext cx="432" cy="28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09" name="Rectangle 13">
              <a:extLst>
                <a:ext uri="{FF2B5EF4-FFF2-40B4-BE49-F238E27FC236}">
                  <a16:creationId xmlns:a16="http://schemas.microsoft.com/office/drawing/2014/main" id="{C93A4E1F-B362-4EA5-8E83-909765A93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104"/>
              <a:ext cx="1440" cy="28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prstShdw prst="shdw12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FAKTOR PENYEBAB</a:t>
              </a:r>
            </a:p>
          </p:txBody>
        </p:sp>
        <p:sp>
          <p:nvSpPr>
            <p:cNvPr id="4110" name="Rectangle 14">
              <a:extLst>
                <a:ext uri="{FF2B5EF4-FFF2-40B4-BE49-F238E27FC236}">
                  <a16:creationId xmlns:a16="http://schemas.microsoft.com/office/drawing/2014/main" id="{D33E0280-5294-4686-8D53-FC23ADD85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1968"/>
              <a:ext cx="1680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prstShdw prst="shdw12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CIRI KEMAJEMUKAN </a:t>
              </a:r>
            </a:p>
            <a:p>
              <a:pPr algn="ctr" eaLnBrk="1" hangingPunct="1"/>
              <a:r>
                <a:rPr lang="en-US" altLang="en-US" sz="1400">
                  <a:latin typeface="Times New Roman" panose="02020603050405020304" pitchFamily="18" charset="0"/>
                  <a:cs typeface="Arial" panose="020B0604020202020204" pitchFamily="34" charset="0"/>
                </a:rPr>
                <a:t>MASYARAKAT INDONESIA</a:t>
              </a:r>
            </a:p>
          </p:txBody>
        </p:sp>
        <p:sp>
          <p:nvSpPr>
            <p:cNvPr id="4111" name="AutoShape 15">
              <a:extLst>
                <a:ext uri="{FF2B5EF4-FFF2-40B4-BE49-F238E27FC236}">
                  <a16:creationId xmlns:a16="http://schemas.microsoft.com/office/drawing/2014/main" id="{01C71148-CA64-4499-BB5C-580EE8D58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016"/>
              <a:ext cx="240" cy="33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112" name="AutoShape 16">
              <a:extLst>
                <a:ext uri="{FF2B5EF4-FFF2-40B4-BE49-F238E27FC236}">
                  <a16:creationId xmlns:a16="http://schemas.microsoft.com/office/drawing/2014/main" id="{1C103106-B433-42CF-B186-7F79B9C49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488"/>
              <a:ext cx="384" cy="144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018FF72-A4D4-4942-A205-D834236C4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4014" y="304800"/>
            <a:ext cx="6783387" cy="552450"/>
          </a:xfrm>
        </p:spPr>
        <p:txBody>
          <a:bodyPr/>
          <a:lstStyle/>
          <a:p>
            <a:r>
              <a:rPr lang="en-US" altLang="en-US" sz="3200">
                <a:latin typeface="Tahoma" panose="020B060403050404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MASYARAKAT MULTIKULTURAL</a:t>
            </a:r>
          </a:p>
        </p:txBody>
      </p:sp>
      <p:sp>
        <p:nvSpPr>
          <p:cNvPr id="5123" name="Oval 3">
            <a:extLst>
              <a:ext uri="{FF2B5EF4-FFF2-40B4-BE49-F238E27FC236}">
                <a16:creationId xmlns:a16="http://schemas.microsoft.com/office/drawing/2014/main" id="{125A2322-3392-4765-89B6-655F40F8A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905000"/>
            <a:ext cx="2667000" cy="2514600"/>
          </a:xfrm>
          <a:prstGeom prst="ellipse">
            <a:avLst/>
          </a:prstGeom>
          <a:solidFill>
            <a:srgbClr val="CCFFFF"/>
          </a:solidFill>
          <a:ln w="38100" cmpd="dbl">
            <a:solidFill>
              <a:srgbClr val="FF6600"/>
            </a:solidFill>
            <a:prstDash val="lgDash"/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J.S. FURNIVAL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Masyarakat majemuk 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adalah masyarakat yang 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terdiri atas dua atau lebih 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komunitas atau kelompok 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yang secara kultural terpisah 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serta memiliki struktur 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kelembagaan yang berbeda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satu sama lain</a:t>
            </a:r>
          </a:p>
          <a:p>
            <a:pPr algn="ctr" eaLnBrk="1" hangingPunct="1"/>
            <a:endParaRPr lang="en-US" altLang="en-US" sz="1400">
              <a:solidFill>
                <a:srgbClr val="1C1C1C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57EFFBA2-324F-48C8-BBB3-62B6BB3B3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676400"/>
            <a:ext cx="3124200" cy="2895600"/>
          </a:xfrm>
          <a:prstGeom prst="ellipse">
            <a:avLst/>
          </a:prstGeom>
          <a:solidFill>
            <a:srgbClr val="CCFFFF"/>
          </a:solidFill>
          <a:ln w="38100" cmpd="dbl">
            <a:solidFill>
              <a:srgbClr val="FF6600"/>
            </a:solidFill>
            <a:prstDash val="lgDash"/>
            <a:round/>
            <a:headEnd/>
            <a:tailEnd/>
          </a:ln>
          <a:effectLst>
            <a:outerShdw dist="107763" dir="13500000" sx="125000" sy="125000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marL="1714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FF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PETER L. VAN DEN BERGHE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Karakteristik masyarakat majemuk:</a:t>
            </a:r>
          </a:p>
          <a:p>
            <a:pPr algn="ctr" eaLnBrk="1" hangingPunct="1">
              <a:buFontTx/>
              <a:buAutoNum type="arabicPeriod"/>
            </a:pPr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Segmentasi kelompok dengan 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budaya sendiri.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2. Struktur sosial yang terbagi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3. Lemahnya konsensus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4. Konflik tinggi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5. Integrasi paksaan</a:t>
            </a:r>
          </a:p>
          <a:p>
            <a:pPr algn="ctr" eaLnBrk="1" hangingPunct="1"/>
            <a:r>
              <a:rPr lang="en-US" altLang="en-US" sz="1400">
                <a:solidFill>
                  <a:srgbClr val="1C1C1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6. Dominasi politik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280BB4A-7595-4545-8862-8F136208E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724400"/>
            <a:ext cx="4191000" cy="1676400"/>
          </a:xfrm>
          <a:prstGeom prst="rect">
            <a:avLst/>
          </a:prstGeom>
          <a:solidFill>
            <a:srgbClr val="1C1C1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1714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Kategori masyarakat majemuk:</a:t>
            </a:r>
          </a:p>
          <a:p>
            <a:pPr algn="ctr" eaLnBrk="1" hangingPunct="1">
              <a:buFontTx/>
              <a:buAutoNum type="arabicPeriod"/>
            </a:pPr>
            <a:r>
              <a:rPr lang="en-US" altLang="en-US" sz="1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Masyarakat majemuk dengan kompetisi seimbang</a:t>
            </a:r>
          </a:p>
          <a:p>
            <a:pPr algn="ctr" eaLnBrk="1" hangingPunct="1">
              <a:buFontTx/>
              <a:buAutoNum type="arabicPeriod"/>
            </a:pPr>
            <a:r>
              <a:rPr lang="en-US" altLang="en-US" sz="1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Masyarakat majemuk dengan mayoritas dominan</a:t>
            </a:r>
          </a:p>
          <a:p>
            <a:pPr algn="ctr" eaLnBrk="1" hangingPunct="1">
              <a:buFontTx/>
              <a:buAutoNum type="arabicPeriod"/>
            </a:pPr>
            <a:r>
              <a:rPr lang="en-US" altLang="en-US" sz="1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Masyarkat majemuk dengan minoritas dominan</a:t>
            </a:r>
          </a:p>
          <a:p>
            <a:pPr algn="ctr" eaLnBrk="1" hangingPunct="1">
              <a:buFontTx/>
              <a:buAutoNum type="arabicPeriod"/>
            </a:pPr>
            <a:r>
              <a:rPr lang="en-US" altLang="en-US" sz="1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Masyarakt majemuk dengan fragmentasi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35ABC9FC-9863-4A98-936C-65630F98C8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914400"/>
          </a:xfrm>
          <a:solidFill>
            <a:srgbClr val="1C1C1C"/>
          </a:solidFill>
        </p:spPr>
        <p:txBody>
          <a:bodyPr/>
          <a:lstStyle/>
          <a:p>
            <a:pPr algn="ctr"/>
            <a:r>
              <a:rPr lang="en-US" altLang="en-US" sz="2800">
                <a:solidFill>
                  <a:schemeClr val="bg1"/>
                </a:solidFill>
              </a:rPr>
              <a:t>MASYARAKAT INDONESIA SEBAGAI MASYARAKAT MAJEMUK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456E5880-FA13-47B2-8F2B-0DDA027B91C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solidFill>
            <a:srgbClr val="CCFF99"/>
          </a:solidFill>
          <a:effectLst>
            <a:outerShdw sy="50000" kx="2453608" algn="br" rotWithShape="0">
              <a:srgbClr val="808080">
                <a:alpha val="50000"/>
              </a:srgbClr>
            </a:outerShdw>
          </a:effec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rgbClr val="1C1C1C"/>
                </a:solidFill>
              </a:rPr>
              <a:t>Faktor penyebab kemajemukan masyarakat Indonesia:</a:t>
            </a:r>
          </a:p>
          <a:p>
            <a:r>
              <a:rPr lang="en-US" altLang="en-US"/>
              <a:t>Keadan geografis</a:t>
            </a:r>
          </a:p>
          <a:p>
            <a:r>
              <a:rPr lang="en-US" altLang="en-US"/>
              <a:t>Pengaruh kebudayaan asing</a:t>
            </a:r>
          </a:p>
          <a:p>
            <a:r>
              <a:rPr lang="en-US" altLang="en-US"/>
              <a:t>Iklim berbeda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D60E9A65-3AB5-409D-A5E2-1F68417C653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856414" y="1676400"/>
            <a:ext cx="3582987" cy="4648200"/>
          </a:xfrm>
          <a:solidFill>
            <a:srgbClr val="FFFFCC"/>
          </a:solidFill>
          <a:effectLst>
            <a:prstShdw prst="shdw11">
              <a:srgbClr val="808080">
                <a:alpha val="50000"/>
              </a:srgbClr>
            </a:prstShdw>
          </a:effec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rgbClr val="1C1C1C"/>
                </a:solidFill>
              </a:rPr>
              <a:t>Ciri kemajemukan masyarakat Indonesia:</a:t>
            </a:r>
          </a:p>
          <a:p>
            <a:r>
              <a:rPr lang="en-US" altLang="en-US"/>
              <a:t>Kemajemukan berdasarkan ras</a:t>
            </a:r>
          </a:p>
          <a:p>
            <a:r>
              <a:rPr lang="en-US" altLang="en-US"/>
              <a:t>Kemajemukan berdasarkan suku bangsa</a:t>
            </a:r>
          </a:p>
          <a:p>
            <a:r>
              <a:rPr lang="en-US" altLang="en-US"/>
              <a:t>Kemajemukan berdasarkan agama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  <p:bldP spid="5837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7ABB09CA-1A33-47A2-9CB4-3C18EC751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4014" y="457200"/>
            <a:ext cx="7088187" cy="933450"/>
          </a:xfrm>
        </p:spPr>
        <p:txBody>
          <a:bodyPr/>
          <a:lstStyle/>
          <a:p>
            <a:pPr algn="ctr"/>
            <a:r>
              <a:rPr lang="en-US" altLang="en-US" sz="2800">
                <a:latin typeface="Tahoma" panose="020B0604030504040204" pitchFamily="34" charset="0"/>
                <a:cs typeface="Tahoma" panose="020B0604030504040204" pitchFamily="34" charset="0"/>
              </a:rPr>
              <a:t>KEMAJEMUKAN MASYARAKAT INDONESIA BERDASARKAN RAS</a:t>
            </a:r>
          </a:p>
        </p:txBody>
      </p:sp>
      <p:grpSp>
        <p:nvGrpSpPr>
          <p:cNvPr id="7171" name="Group 3">
            <a:extLst>
              <a:ext uri="{FF2B5EF4-FFF2-40B4-BE49-F238E27FC236}">
                <a16:creationId xmlns:a16="http://schemas.microsoft.com/office/drawing/2014/main" id="{9BCE8F5F-2F31-418C-8817-ADD6506590F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905000"/>
            <a:ext cx="6172200" cy="4343400"/>
            <a:chOff x="1056" y="1296"/>
            <a:chExt cx="3504" cy="2640"/>
          </a:xfrm>
        </p:grpSpPr>
        <p:sp>
          <p:nvSpPr>
            <p:cNvPr id="7172" name="Rectangle 4">
              <a:extLst>
                <a:ext uri="{FF2B5EF4-FFF2-40B4-BE49-F238E27FC236}">
                  <a16:creationId xmlns:a16="http://schemas.microsoft.com/office/drawing/2014/main" id="{AA63B1EF-3E4E-44FB-8350-F3F859E72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24"/>
              <a:ext cx="1632" cy="288"/>
            </a:xfrm>
            <a:prstGeom prst="rect">
              <a:avLst/>
            </a:prstGeom>
            <a:solidFill>
              <a:srgbClr val="1C1C1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sx="125000" sy="125000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INDONESIA</a:t>
              </a:r>
            </a:p>
          </p:txBody>
        </p:sp>
        <p:sp>
          <p:nvSpPr>
            <p:cNvPr id="7173" name="Rectangle 5">
              <a:extLst>
                <a:ext uri="{FF2B5EF4-FFF2-40B4-BE49-F238E27FC236}">
                  <a16:creationId xmlns:a16="http://schemas.microsoft.com/office/drawing/2014/main" id="{EF423138-E2B9-49B5-A3DD-281E71275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96"/>
              <a:ext cx="163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6600"/>
              </a:solidFill>
              <a:prstDash val="lgDash"/>
              <a:miter lim="800000"/>
              <a:headEnd/>
              <a:tailEnd/>
            </a:ln>
            <a:effectLst>
              <a:outerShdw dist="107763" dir="13500000" sx="125000" sy="125000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Times New Roman" panose="02020603050405020304" pitchFamily="18" charset="0"/>
                  <a:cs typeface="Arial" panose="020B0604020202020204" pitchFamily="34" charset="0"/>
                </a:rPr>
                <a:t>RAS MONGOLOID</a:t>
              </a:r>
            </a:p>
          </p:txBody>
        </p:sp>
        <p:sp>
          <p:nvSpPr>
            <p:cNvPr id="7174" name="Rectangle 6">
              <a:extLst>
                <a:ext uri="{FF2B5EF4-FFF2-40B4-BE49-F238E27FC236}">
                  <a16:creationId xmlns:a16="http://schemas.microsoft.com/office/drawing/2014/main" id="{B0D25B9C-1BCE-42F6-AAB8-C46CD0553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824"/>
              <a:ext cx="2352" cy="28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sy="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SUBRAS MELAYU MONGOLOID</a:t>
              </a:r>
            </a:p>
          </p:txBody>
        </p:sp>
        <p:sp>
          <p:nvSpPr>
            <p:cNvPr id="7175" name="Rectangle 7">
              <a:extLst>
                <a:ext uri="{FF2B5EF4-FFF2-40B4-BE49-F238E27FC236}">
                  <a16:creationId xmlns:a16="http://schemas.microsoft.com/office/drawing/2014/main" id="{45001375-716F-4D7F-975E-5CDAE3AEA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400"/>
              <a:ext cx="1632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sy="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Times New Roman" panose="02020603050405020304" pitchFamily="18" charset="0"/>
                  <a:cs typeface="Arial" panose="020B0604020202020204" pitchFamily="34" charset="0"/>
                </a:rPr>
                <a:t>PROTO MELAYU</a:t>
              </a:r>
            </a:p>
          </p:txBody>
        </p:sp>
        <p:sp>
          <p:nvSpPr>
            <p:cNvPr id="7176" name="Rectangle 8">
              <a:extLst>
                <a:ext uri="{FF2B5EF4-FFF2-40B4-BE49-F238E27FC236}">
                  <a16:creationId xmlns:a16="http://schemas.microsoft.com/office/drawing/2014/main" id="{20B88376-CD6D-451E-9C69-DE56F7437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400"/>
              <a:ext cx="1632" cy="288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sy="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Times New Roman" panose="02020603050405020304" pitchFamily="18" charset="0"/>
                  <a:cs typeface="Arial" panose="020B0604020202020204" pitchFamily="34" charset="0"/>
                </a:rPr>
                <a:t>DEUTRO MELAYU</a:t>
              </a:r>
            </a:p>
          </p:txBody>
        </p:sp>
        <p:sp>
          <p:nvSpPr>
            <p:cNvPr id="7177" name="Rectangle 9">
              <a:extLst>
                <a:ext uri="{FF2B5EF4-FFF2-40B4-BE49-F238E27FC236}">
                  <a16:creationId xmlns:a16="http://schemas.microsoft.com/office/drawing/2014/main" id="{8ECA3949-18F8-4940-8A14-5A99D0003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648"/>
              <a:ext cx="2112" cy="28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outerShdw sy="50000" kx="2453608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SUBRAS PAPUA MELANESOID</a:t>
              </a:r>
            </a:p>
          </p:txBody>
        </p:sp>
        <p:sp>
          <p:nvSpPr>
            <p:cNvPr id="7178" name="AutoShape 10">
              <a:extLst>
                <a:ext uri="{FF2B5EF4-FFF2-40B4-BE49-F238E27FC236}">
                  <a16:creationId xmlns:a16="http://schemas.microsoft.com/office/drawing/2014/main" id="{A9083AF5-6EC5-495E-A662-0D44B186D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632"/>
              <a:ext cx="432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179" name="AutoShape 11">
              <a:extLst>
                <a:ext uri="{FF2B5EF4-FFF2-40B4-BE49-F238E27FC236}">
                  <a16:creationId xmlns:a16="http://schemas.microsoft.com/office/drawing/2014/main" id="{22B6FCB1-81BE-4DC9-A604-F31BEB61E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160"/>
              <a:ext cx="768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180" name="AutoShape 12">
              <a:extLst>
                <a:ext uri="{FF2B5EF4-FFF2-40B4-BE49-F238E27FC236}">
                  <a16:creationId xmlns:a16="http://schemas.microsoft.com/office/drawing/2014/main" id="{7BED2BEC-5EA4-409C-A59E-6394744BC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784"/>
              <a:ext cx="432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181" name="AutoShape 13">
              <a:extLst>
                <a:ext uri="{FF2B5EF4-FFF2-40B4-BE49-F238E27FC236}">
                  <a16:creationId xmlns:a16="http://schemas.microsoft.com/office/drawing/2014/main" id="{159DC2D2-8FD8-44DA-96B6-1C48F8FB1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360"/>
              <a:ext cx="384" cy="24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D45CD02-87C9-464A-8B7B-CC0E00C81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381000"/>
            <a:ext cx="7772400" cy="1009650"/>
          </a:xfrm>
        </p:spPr>
        <p:txBody>
          <a:bodyPr/>
          <a:lstStyle/>
          <a:p>
            <a:pPr algn="ctr"/>
            <a:r>
              <a:rPr lang="en-US" altLang="en-US" sz="2800" b="1"/>
              <a:t>KEMAJEMUKAN MASYARAKAT INDONESIA BERDASARKAN SUKU BANGSA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F70A0E3-4E7F-4A06-8E1E-DCF3EEAA49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14300" y="2188028"/>
            <a:ext cx="6783387" cy="3505200"/>
          </a:xfrm>
          <a:solidFill>
            <a:srgbClr val="FF3300"/>
          </a:solidFill>
          <a:effectLst>
            <a:prstShdw prst="shdw12">
              <a:srgbClr val="808080">
                <a:alpha val="50000"/>
              </a:srgbClr>
            </a:prstShdw>
          </a:effec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CIRI ETNIS:</a:t>
            </a:r>
          </a:p>
          <a:p>
            <a:r>
              <a:rPr lang="en-US" altLang="en-US" dirty="0" err="1">
                <a:solidFill>
                  <a:schemeClr val="bg1"/>
                </a:solidFill>
              </a:rPr>
              <a:t>Kesamaan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keturunan</a:t>
            </a:r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 err="1">
                <a:solidFill>
                  <a:schemeClr val="bg1"/>
                </a:solidFill>
              </a:rPr>
              <a:t>Kesamaan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bahasa</a:t>
            </a:r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 err="1">
                <a:solidFill>
                  <a:schemeClr val="bg1"/>
                </a:solidFill>
              </a:rPr>
              <a:t>Kesamaan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kesenian</a:t>
            </a:r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 err="1">
                <a:solidFill>
                  <a:schemeClr val="bg1"/>
                </a:solidFill>
              </a:rPr>
              <a:t>Kesamaan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kebangsaan</a:t>
            </a:r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 err="1">
                <a:solidFill>
                  <a:schemeClr val="bg1"/>
                </a:solidFill>
              </a:rPr>
              <a:t>Adanya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gabungan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dari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ciri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 err="1">
                <a:solidFill>
                  <a:schemeClr val="bg1"/>
                </a:solidFill>
              </a:rPr>
              <a:t>tersebut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C19AF12-7B7D-4A21-B74B-EAED61A7F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4014" y="381000"/>
            <a:ext cx="7316787" cy="781050"/>
          </a:xfrm>
        </p:spPr>
        <p:txBody>
          <a:bodyPr/>
          <a:lstStyle/>
          <a:p>
            <a:pPr algn="ctr"/>
            <a:r>
              <a:rPr lang="en-US" altLang="en-US" sz="2400"/>
              <a:t>SISTEM PELAPISAN SOSIAL DALAM MASYARAKAT PERTANIAN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2F58F12-E2E6-4E02-B1C3-C444FA676DC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2514600" y="2057400"/>
            <a:ext cx="3352800" cy="2286000"/>
          </a:xfrm>
          <a:solidFill>
            <a:srgbClr val="996633"/>
          </a:solidFill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I. CIKAL BAKAL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II. KULI KENCENG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III. KULI KENDO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IV. BURUH TANI</a:t>
            </a:r>
          </a:p>
        </p:txBody>
      </p:sp>
      <p:grpSp>
        <p:nvGrpSpPr>
          <p:cNvPr id="9220" name="Group 4">
            <a:extLst>
              <a:ext uri="{FF2B5EF4-FFF2-40B4-BE49-F238E27FC236}">
                <a16:creationId xmlns:a16="http://schemas.microsoft.com/office/drawing/2014/main" id="{40F631CB-FC2D-4001-A170-0BC189B3B5C2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2133600"/>
            <a:ext cx="3657600" cy="4343400"/>
            <a:chOff x="3120" y="1344"/>
            <a:chExt cx="2304" cy="2736"/>
          </a:xfrm>
        </p:grpSpPr>
        <p:sp>
          <p:nvSpPr>
            <p:cNvPr id="9221" name="AutoShape 5">
              <a:extLst>
                <a:ext uri="{FF2B5EF4-FFF2-40B4-BE49-F238E27FC236}">
                  <a16:creationId xmlns:a16="http://schemas.microsoft.com/office/drawing/2014/main" id="{8F26E18B-DA48-446E-83BF-BA0B5B358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344"/>
              <a:ext cx="2304" cy="2736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sx="125000" sy="125000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9222" name="Text Box 6">
              <a:extLst>
                <a:ext uri="{FF2B5EF4-FFF2-40B4-BE49-F238E27FC236}">
                  <a16:creationId xmlns:a16="http://schemas.microsoft.com/office/drawing/2014/main" id="{1417CA9D-6580-405C-BA4F-4E8667A80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92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9223" name="Text Box 7">
              <a:extLst>
                <a:ext uri="{FF2B5EF4-FFF2-40B4-BE49-F238E27FC236}">
                  <a16:creationId xmlns:a16="http://schemas.microsoft.com/office/drawing/2014/main" id="{6FD1D2B3-07C0-4096-AFD3-EF0BB87BE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259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II</a:t>
              </a:r>
            </a:p>
          </p:txBody>
        </p:sp>
        <p:sp>
          <p:nvSpPr>
            <p:cNvPr id="9224" name="Text Box 8">
              <a:extLst>
                <a:ext uri="{FF2B5EF4-FFF2-40B4-BE49-F238E27FC236}">
                  <a16:creationId xmlns:a16="http://schemas.microsoft.com/office/drawing/2014/main" id="{6E387B75-D0BE-450E-B13D-D4604D953E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16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III</a:t>
              </a:r>
            </a:p>
          </p:txBody>
        </p:sp>
        <p:sp>
          <p:nvSpPr>
            <p:cNvPr id="9225" name="Text Box 9">
              <a:extLst>
                <a:ext uri="{FF2B5EF4-FFF2-40B4-BE49-F238E27FC236}">
                  <a16:creationId xmlns:a16="http://schemas.microsoft.com/office/drawing/2014/main" id="{D164C598-8A1E-4C9B-8E77-C0231169E1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5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IV</a:t>
              </a:r>
            </a:p>
          </p:txBody>
        </p:sp>
        <p:sp>
          <p:nvSpPr>
            <p:cNvPr id="9226" name="Line 10">
              <a:extLst>
                <a:ext uri="{FF2B5EF4-FFF2-40B4-BE49-F238E27FC236}">
                  <a16:creationId xmlns:a16="http://schemas.microsoft.com/office/drawing/2014/main" id="{E88C6981-876D-477F-968B-1FC179DD15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2304"/>
              <a:ext cx="816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227" name="Line 11">
              <a:extLst>
                <a:ext uri="{FF2B5EF4-FFF2-40B4-BE49-F238E27FC236}">
                  <a16:creationId xmlns:a16="http://schemas.microsoft.com/office/drawing/2014/main" id="{8B4D5263-2040-4C08-8C20-1B633A9433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976"/>
              <a:ext cx="13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9228" name="Line 12">
              <a:extLst>
                <a:ext uri="{FF2B5EF4-FFF2-40B4-BE49-F238E27FC236}">
                  <a16:creationId xmlns:a16="http://schemas.microsoft.com/office/drawing/2014/main" id="{C4463444-C4F6-4A7E-BE3C-0F06956A2B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3552"/>
              <a:ext cx="18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8">
            <a:extLst>
              <a:ext uri="{FF2B5EF4-FFF2-40B4-BE49-F238E27FC236}">
                <a16:creationId xmlns:a16="http://schemas.microsoft.com/office/drawing/2014/main" id="{D277EC0C-A179-484C-830C-9FF1874E376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2362200"/>
            <a:ext cx="3429000" cy="3810000"/>
            <a:chOff x="240" y="1488"/>
            <a:chExt cx="2160" cy="2400"/>
          </a:xfrm>
        </p:grpSpPr>
        <p:sp>
          <p:nvSpPr>
            <p:cNvPr id="10260" name="AutoShape 9">
              <a:extLst>
                <a:ext uri="{FF2B5EF4-FFF2-40B4-BE49-F238E27FC236}">
                  <a16:creationId xmlns:a16="http://schemas.microsoft.com/office/drawing/2014/main" id="{5D76A98B-634C-423A-BC7A-FE71933D2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488"/>
              <a:ext cx="2160" cy="2400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>
              <a:noFill/>
            </a:ln>
            <a:effectLst>
              <a:outerShdw sy="-50000" kx="-2453608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endParaRPr kumimoji="1" lang="id-ID" altLang="en-US" sz="24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0261" name="Line 10">
              <a:extLst>
                <a:ext uri="{FF2B5EF4-FFF2-40B4-BE49-F238E27FC236}">
                  <a16:creationId xmlns:a16="http://schemas.microsoft.com/office/drawing/2014/main" id="{37BE29DD-C7BD-4664-A0C6-FAD88266E9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256"/>
              <a:ext cx="72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10262" name="Line 11">
              <a:extLst>
                <a:ext uri="{FF2B5EF4-FFF2-40B4-BE49-F238E27FC236}">
                  <a16:creationId xmlns:a16="http://schemas.microsoft.com/office/drawing/2014/main" id="{8C1B3391-6011-4BAA-8C6A-C766EDDE88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072"/>
              <a:ext cx="1392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805E8CB-7D56-41FE-899F-603516594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7600" y="381000"/>
            <a:ext cx="6021388" cy="1066800"/>
          </a:xfrm>
          <a:solidFill>
            <a:srgbClr val="1C1C1C"/>
          </a:solidFill>
        </p:spPr>
        <p:txBody>
          <a:bodyPr/>
          <a:lstStyle/>
          <a:p>
            <a:pPr algn="ctr"/>
            <a:r>
              <a:rPr lang="en-US" altLang="en-US" sz="3200">
                <a:solidFill>
                  <a:schemeClr val="bg1"/>
                </a:solidFill>
              </a:rPr>
              <a:t>SISTEM PELAPISAN MASYARAKAT FEODAL</a:t>
            </a:r>
          </a:p>
        </p:txBody>
      </p:sp>
      <p:sp>
        <p:nvSpPr>
          <p:cNvPr id="10244" name="AutoShape 3">
            <a:extLst>
              <a:ext uri="{FF2B5EF4-FFF2-40B4-BE49-F238E27FC236}">
                <a16:creationId xmlns:a16="http://schemas.microsoft.com/office/drawing/2014/main" id="{593FAD66-B984-41F5-BAFB-CFB059DAE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438400"/>
            <a:ext cx="3429000" cy="3810000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>
            <a:noFill/>
          </a:ln>
          <a:effectLst>
            <a:outerShdw sy="-50000" kx="-2453608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kumimoji="1" lang="id-ID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4DBE94C5-DA9D-4D82-8D4A-81F49E4CA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514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Arial" panose="020B0604020202020204" pitchFamily="34" charset="0"/>
              </a:rPr>
              <a:t>RAJA</a:t>
            </a:r>
          </a:p>
        </p:txBody>
      </p:sp>
      <p:sp>
        <p:nvSpPr>
          <p:cNvPr id="10246" name="Text Box 5">
            <a:extLst>
              <a:ext uri="{FF2B5EF4-FFF2-40B4-BE49-F238E27FC236}">
                <a16:creationId xmlns:a16="http://schemas.microsoft.com/office/drawing/2014/main" id="{8BA28400-5BE1-4CDD-8290-F1FDB713B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962401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Arial" panose="020B0604020202020204" pitchFamily="34" charset="0"/>
              </a:rPr>
              <a:t>Priyayi/olee balang</a:t>
            </a:r>
          </a:p>
        </p:txBody>
      </p:sp>
      <p:sp>
        <p:nvSpPr>
          <p:cNvPr id="10247" name="Text Box 6">
            <a:extLst>
              <a:ext uri="{FF2B5EF4-FFF2-40B4-BE49-F238E27FC236}">
                <a16:creationId xmlns:a16="http://schemas.microsoft.com/office/drawing/2014/main" id="{CC1001CA-F012-497C-AA76-3036ED152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05401"/>
            <a:ext cx="266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Arial" panose="020B0604020202020204" pitchFamily="34" charset="0"/>
              </a:rPr>
              <a:t>Petani/ rakyat jelata</a:t>
            </a:r>
          </a:p>
        </p:txBody>
      </p:sp>
      <p:sp>
        <p:nvSpPr>
          <p:cNvPr id="10248" name="Line 7">
            <a:extLst>
              <a:ext uri="{FF2B5EF4-FFF2-40B4-BE49-F238E27FC236}">
                <a16:creationId xmlns:a16="http://schemas.microsoft.com/office/drawing/2014/main" id="{16742517-1FE4-4A69-B13F-5A410804F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505200"/>
            <a:ext cx="990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49" name="Line 12">
            <a:extLst>
              <a:ext uri="{FF2B5EF4-FFF2-40B4-BE49-F238E27FC236}">
                <a16:creationId xmlns:a16="http://schemas.microsoft.com/office/drawing/2014/main" id="{A944AAD9-6D9F-4385-A850-CCCAE9F37DD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876800"/>
            <a:ext cx="2209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0" name="Line 13">
            <a:extLst>
              <a:ext uri="{FF2B5EF4-FFF2-40B4-BE49-F238E27FC236}">
                <a16:creationId xmlns:a16="http://schemas.microsoft.com/office/drawing/2014/main" id="{BEADA710-C572-4ABE-ADD9-CBCD4F7B9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819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1" name="Line 14">
            <a:extLst>
              <a:ext uri="{FF2B5EF4-FFF2-40B4-BE49-F238E27FC236}">
                <a16:creationId xmlns:a16="http://schemas.microsoft.com/office/drawing/2014/main" id="{F9B8CCE7-4104-43CC-95D2-8F3B39E4E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743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2" name="Line 15">
            <a:extLst>
              <a:ext uri="{FF2B5EF4-FFF2-40B4-BE49-F238E27FC236}">
                <a16:creationId xmlns:a16="http://schemas.microsoft.com/office/drawing/2014/main" id="{98E65D42-F1AD-431D-94D0-68BBDFE0A5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191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3" name="Line 16">
            <a:extLst>
              <a:ext uri="{FF2B5EF4-FFF2-40B4-BE49-F238E27FC236}">
                <a16:creationId xmlns:a16="http://schemas.microsoft.com/office/drawing/2014/main" id="{F553697A-5739-4081-AF6B-9FA61FF51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191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4" name="Line 17">
            <a:extLst>
              <a:ext uri="{FF2B5EF4-FFF2-40B4-BE49-F238E27FC236}">
                <a16:creationId xmlns:a16="http://schemas.microsoft.com/office/drawing/2014/main" id="{AA089842-4BBC-4C35-A664-05970E0AB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334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5" name="Line 18">
            <a:extLst>
              <a:ext uri="{FF2B5EF4-FFF2-40B4-BE49-F238E27FC236}">
                <a16:creationId xmlns:a16="http://schemas.microsoft.com/office/drawing/2014/main" id="{C53CC40D-C92C-42BC-B9EF-499F64254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334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6" name="Text Box 19">
            <a:extLst>
              <a:ext uri="{FF2B5EF4-FFF2-40B4-BE49-F238E27FC236}">
                <a16:creationId xmlns:a16="http://schemas.microsoft.com/office/drawing/2014/main" id="{66D376DA-3005-4AF3-AFFD-C601146B3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638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Jawa </a:t>
            </a:r>
          </a:p>
        </p:txBody>
      </p:sp>
      <p:sp>
        <p:nvSpPr>
          <p:cNvPr id="10257" name="Text Box 20">
            <a:extLst>
              <a:ext uri="{FF2B5EF4-FFF2-40B4-BE49-F238E27FC236}">
                <a16:creationId xmlns:a16="http://schemas.microsoft.com/office/drawing/2014/main" id="{0207783E-5DB6-41DF-83FD-C2D760035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715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Aceh </a:t>
            </a:r>
          </a:p>
        </p:txBody>
      </p:sp>
      <p:sp>
        <p:nvSpPr>
          <p:cNvPr id="10258" name="Line 21">
            <a:extLst>
              <a:ext uri="{FF2B5EF4-FFF2-40B4-BE49-F238E27FC236}">
                <a16:creationId xmlns:a16="http://schemas.microsoft.com/office/drawing/2014/main" id="{0D5228D0-3D43-45E7-A3C3-4EACD78A9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05200"/>
            <a:ext cx="990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9" name="Line 22">
            <a:extLst>
              <a:ext uri="{FF2B5EF4-FFF2-40B4-BE49-F238E27FC236}">
                <a16:creationId xmlns:a16="http://schemas.microsoft.com/office/drawing/2014/main" id="{6E16CE73-50F9-4D24-B777-6DAC91C86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76800"/>
            <a:ext cx="2209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AB61CD9-6A81-4ECA-97E2-C14620748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98814" y="304800"/>
            <a:ext cx="6326187" cy="933450"/>
          </a:xfrm>
        </p:spPr>
        <p:txBody>
          <a:bodyPr/>
          <a:lstStyle/>
          <a:p>
            <a:pPr algn="ctr"/>
            <a:r>
              <a:rPr lang="en-US" altLang="en-US" sz="2800">
                <a:latin typeface="Batang" panose="02030600000101010101" pitchFamily="18" charset="-127"/>
                <a:ea typeface="Batang" panose="02030600000101010101" pitchFamily="18" charset="-127"/>
                <a:cs typeface="Tahoma" panose="020B0604030504040204" pitchFamily="34" charset="0"/>
              </a:rPr>
              <a:t>SISTEM PELAPISAN ZAMAN BELANDA DAN JEPANG</a:t>
            </a:r>
          </a:p>
        </p:txBody>
      </p:sp>
      <p:grpSp>
        <p:nvGrpSpPr>
          <p:cNvPr id="11267" name="Group 20">
            <a:extLst>
              <a:ext uri="{FF2B5EF4-FFF2-40B4-BE49-F238E27FC236}">
                <a16:creationId xmlns:a16="http://schemas.microsoft.com/office/drawing/2014/main" id="{A58BCDCE-CD42-4C3C-A818-C8FDADA5676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362200"/>
            <a:ext cx="7467600" cy="3810000"/>
            <a:chOff x="480" y="1488"/>
            <a:chExt cx="4704" cy="2400"/>
          </a:xfrm>
        </p:grpSpPr>
        <p:grpSp>
          <p:nvGrpSpPr>
            <p:cNvPr id="11268" name="Group 3">
              <a:extLst>
                <a:ext uri="{FF2B5EF4-FFF2-40B4-BE49-F238E27FC236}">
                  <a16:creationId xmlns:a16="http://schemas.microsoft.com/office/drawing/2014/main" id="{FD831CE3-D565-4100-9293-6DF281622E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488"/>
              <a:ext cx="2160" cy="2400"/>
              <a:chOff x="240" y="1488"/>
              <a:chExt cx="2160" cy="2400"/>
            </a:xfrm>
          </p:grpSpPr>
          <p:sp>
            <p:nvSpPr>
              <p:cNvPr id="11280" name="AutoShape 4">
                <a:extLst>
                  <a:ext uri="{FF2B5EF4-FFF2-40B4-BE49-F238E27FC236}">
                    <a16:creationId xmlns:a16="http://schemas.microsoft.com/office/drawing/2014/main" id="{871D33BB-AFAA-4606-BEB6-F9298A169D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1488"/>
                <a:ext cx="2160" cy="2400"/>
              </a:xfrm>
              <a:prstGeom prst="triangle">
                <a:avLst>
                  <a:gd name="adj" fmla="val 50000"/>
                </a:avLst>
              </a:prstGeom>
              <a:solidFill>
                <a:srgbClr val="CCFFFF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>
                <a:prstShdw prst="shdw12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kumimoji="1" lang="id-ID" altLang="en-US" sz="24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81" name="Line 5">
                <a:extLst>
                  <a:ext uri="{FF2B5EF4-FFF2-40B4-BE49-F238E27FC236}">
                    <a16:creationId xmlns:a16="http://schemas.microsoft.com/office/drawing/2014/main" id="{13B29675-D763-4F9F-AEE5-44D078B84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" y="2256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11282" name="Line 6">
                <a:extLst>
                  <a:ext uri="{FF2B5EF4-FFF2-40B4-BE49-F238E27FC236}">
                    <a16:creationId xmlns:a16="http://schemas.microsoft.com/office/drawing/2014/main" id="{CBBE42DA-DA78-4C62-B376-05BA793F9B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" y="3072"/>
                <a:ext cx="1392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</p:grpSp>
        <p:sp>
          <p:nvSpPr>
            <p:cNvPr id="11269" name="Text Box 7">
              <a:extLst>
                <a:ext uri="{FF2B5EF4-FFF2-40B4-BE49-F238E27FC236}">
                  <a16:creationId xmlns:a16="http://schemas.microsoft.com/office/drawing/2014/main" id="{0B230710-0D3A-4550-B51F-F46B696C2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824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EROPA</a:t>
              </a:r>
            </a:p>
          </p:txBody>
        </p:sp>
        <p:sp>
          <p:nvSpPr>
            <p:cNvPr id="11270" name="Text Box 8">
              <a:extLst>
                <a:ext uri="{FF2B5EF4-FFF2-40B4-BE49-F238E27FC236}">
                  <a16:creationId xmlns:a16="http://schemas.microsoft.com/office/drawing/2014/main" id="{5EFC5532-0EE4-42A9-AE94-D20C35C06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544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TIMUR ASING</a:t>
              </a:r>
            </a:p>
          </p:txBody>
        </p:sp>
        <p:sp>
          <p:nvSpPr>
            <p:cNvPr id="11271" name="Text Box 9">
              <a:extLst>
                <a:ext uri="{FF2B5EF4-FFF2-40B4-BE49-F238E27FC236}">
                  <a16:creationId xmlns:a16="http://schemas.microsoft.com/office/drawing/2014/main" id="{09F932B7-5E02-4196-9DAF-4F1A732AB2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3408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Arial" panose="020B0604020202020204" pitchFamily="34" charset="0"/>
                </a:rPr>
                <a:t>PRIBUMI</a:t>
              </a:r>
            </a:p>
          </p:txBody>
        </p:sp>
        <p:grpSp>
          <p:nvGrpSpPr>
            <p:cNvPr id="11272" name="Group 19">
              <a:extLst>
                <a:ext uri="{FF2B5EF4-FFF2-40B4-BE49-F238E27FC236}">
                  <a16:creationId xmlns:a16="http://schemas.microsoft.com/office/drawing/2014/main" id="{611088AD-2BE6-4FA8-8A3F-DE651A8294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1488"/>
              <a:ext cx="2160" cy="2400"/>
              <a:chOff x="3024" y="1488"/>
              <a:chExt cx="2160" cy="2400"/>
            </a:xfrm>
          </p:grpSpPr>
          <p:grpSp>
            <p:nvGrpSpPr>
              <p:cNvPr id="11273" name="Group 10">
                <a:extLst>
                  <a:ext uri="{FF2B5EF4-FFF2-40B4-BE49-F238E27FC236}">
                    <a16:creationId xmlns:a16="http://schemas.microsoft.com/office/drawing/2014/main" id="{02321120-8225-4C06-97D3-733279F6CD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024" y="1488"/>
                <a:ext cx="2160" cy="2400"/>
                <a:chOff x="240" y="1488"/>
                <a:chExt cx="2160" cy="2400"/>
              </a:xfrm>
            </p:grpSpPr>
            <p:sp>
              <p:nvSpPr>
                <p:cNvPr id="11277" name="AutoShape 11">
                  <a:extLst>
                    <a:ext uri="{FF2B5EF4-FFF2-40B4-BE49-F238E27FC236}">
                      <a16:creationId xmlns:a16="http://schemas.microsoft.com/office/drawing/2014/main" id="{D915AE2F-6B3E-4261-AEBB-BC7969D4E5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1488"/>
                  <a:ext cx="2160" cy="2400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CCFFFF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>
                  <a:prstShdw prst="shdw12">
                    <a:schemeClr val="bg2">
                      <a:alpha val="50000"/>
                    </a:schemeClr>
                  </a:prstShdw>
                </a:effec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/>
                  <a:endParaRPr kumimoji="1" lang="id-ID" altLang="en-US" sz="2400"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78" name="Line 12">
                  <a:extLst>
                    <a:ext uri="{FF2B5EF4-FFF2-40B4-BE49-F238E27FC236}">
                      <a16:creationId xmlns:a16="http://schemas.microsoft.com/office/drawing/2014/main" id="{9E16EB4E-E26C-4F6F-833A-CE7119728B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60" y="225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D"/>
                </a:p>
              </p:txBody>
            </p:sp>
            <p:sp>
              <p:nvSpPr>
                <p:cNvPr id="11279" name="Line 13">
                  <a:extLst>
                    <a:ext uri="{FF2B5EF4-FFF2-40B4-BE49-F238E27FC236}">
                      <a16:creationId xmlns:a16="http://schemas.microsoft.com/office/drawing/2014/main" id="{C531E298-CFF6-4603-8294-4EB5F15ADD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4" y="3072"/>
                  <a:ext cx="1392" cy="0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ID"/>
                </a:p>
              </p:txBody>
            </p:sp>
          </p:grpSp>
          <p:sp>
            <p:nvSpPr>
              <p:cNvPr id="11274" name="Text Box 14">
                <a:extLst>
                  <a:ext uri="{FF2B5EF4-FFF2-40B4-BE49-F238E27FC236}">
                    <a16:creationId xmlns:a16="http://schemas.microsoft.com/office/drawing/2014/main" id="{CD17B0CC-A108-4499-9C4D-8E4D6E5F34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1824"/>
                <a:ext cx="15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>
                    <a:latin typeface="Times New Roman" panose="02020603050405020304" pitchFamily="18" charset="0"/>
                    <a:cs typeface="Arial" panose="020B0604020202020204" pitchFamily="34" charset="0"/>
                  </a:rPr>
                  <a:t>JEPANG</a:t>
                </a:r>
              </a:p>
            </p:txBody>
          </p:sp>
          <p:sp>
            <p:nvSpPr>
              <p:cNvPr id="11275" name="Text Box 15">
                <a:extLst>
                  <a:ext uri="{FF2B5EF4-FFF2-40B4-BE49-F238E27FC236}">
                    <a16:creationId xmlns:a16="http://schemas.microsoft.com/office/drawing/2014/main" id="{9C56B6CE-C4C4-4B56-8911-23FE302CD4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2496"/>
                <a:ext cx="15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>
                    <a:latin typeface="Times New Roman" panose="02020603050405020304" pitchFamily="18" charset="0"/>
                    <a:cs typeface="Arial" panose="020B0604020202020204" pitchFamily="34" charset="0"/>
                  </a:rPr>
                  <a:t>BUMIPUTRA</a:t>
                </a:r>
              </a:p>
            </p:txBody>
          </p:sp>
          <p:sp>
            <p:nvSpPr>
              <p:cNvPr id="11276" name="Text Box 16">
                <a:extLst>
                  <a:ext uri="{FF2B5EF4-FFF2-40B4-BE49-F238E27FC236}">
                    <a16:creationId xmlns:a16="http://schemas.microsoft.com/office/drawing/2014/main" id="{BDBBDBC5-DC44-4840-9AB9-817E3D1CC6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3360"/>
                <a:ext cx="15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>
                    <a:latin typeface="Times New Roman" panose="02020603050405020304" pitchFamily="18" charset="0"/>
                    <a:cs typeface="Arial" panose="020B0604020202020204" pitchFamily="34" charset="0"/>
                  </a:rPr>
                  <a:t>CINA, EROPA</a:t>
                </a:r>
              </a:p>
            </p:txBody>
          </p:sp>
        </p:grp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445</Words>
  <Application>Microsoft Office PowerPoint</Application>
  <PresentationFormat>Widescreen</PresentationFormat>
  <Paragraphs>149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Batang</vt:lpstr>
      <vt:lpstr>Arial</vt:lpstr>
      <vt:lpstr>Calibri</vt:lpstr>
      <vt:lpstr>Calibri Light</vt:lpstr>
      <vt:lpstr>Tahoma</vt:lpstr>
      <vt:lpstr>Tempus Sans ITC</vt:lpstr>
      <vt:lpstr>Times New Roman</vt:lpstr>
      <vt:lpstr>Office Theme</vt:lpstr>
      <vt:lpstr>PowerPoint Presentation</vt:lpstr>
      <vt:lpstr>BAGAN MATERI</vt:lpstr>
      <vt:lpstr>MASYARAKAT MULTIKULTURAL</vt:lpstr>
      <vt:lpstr>MASYARAKAT INDONESIA SEBAGAI MASYARAKAT MAJEMUK</vt:lpstr>
      <vt:lpstr>KEMAJEMUKAN MASYARAKAT INDONESIA BERDASARKAN RAS</vt:lpstr>
      <vt:lpstr>KEMAJEMUKAN MASYARAKAT INDONESIA BERDASARKAN SUKU BANGSA</vt:lpstr>
      <vt:lpstr>SISTEM PELAPISAN SOSIAL DALAM MASYARAKAT PERTANIAN</vt:lpstr>
      <vt:lpstr>SISTEM PELAPISAN MASYARAKAT FEODAL</vt:lpstr>
      <vt:lpstr>SISTEM PELAPISAN ZAMAN BELANDA DAN JEPANG</vt:lpstr>
      <vt:lpstr>SISTEM PELAPISAN SOSIAL PADA ZAMAN INDUSTRI MODERN</vt:lpstr>
      <vt:lpstr>MASALAH YANG TIMBUL AKIBAT KEANEKARAGAMAN DAN PERUBAHAN BUDAYA</vt:lpstr>
      <vt:lpstr>MASALAH YANG TIMBUL AKIBAT KEANEKARAGAMAN DAN PERUBAHAN BUDAYA (2)</vt:lpstr>
      <vt:lpstr>ALTERNATIF PEMECAHAN MASALAH YANG DITIMBULKAN AKIBAT KEANEKARAGAMAN DAN PERUBAHAN KEBUDAYAAN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Ghufran Ghozali</dc:creator>
  <cp:lastModifiedBy>Ghufran Ghozali</cp:lastModifiedBy>
  <cp:revision>1</cp:revision>
  <dcterms:created xsi:type="dcterms:W3CDTF">2020-08-24T06:43:15Z</dcterms:created>
  <dcterms:modified xsi:type="dcterms:W3CDTF">2020-08-24T06:46:40Z</dcterms:modified>
</cp:coreProperties>
</file>