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6" r:id="rId7"/>
    <p:sldId id="262" r:id="rId8"/>
    <p:sldId id="263" r:id="rId9"/>
    <p:sldId id="264" r:id="rId10"/>
    <p:sldId id="265" r:id="rId11"/>
    <p:sldId id="267" r:id="rId12"/>
    <p:sldId id="268" r:id="rId13"/>
    <p:sldId id="270" r:id="rId14"/>
    <p:sldId id="269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47" d="100"/>
          <a:sy n="47" d="100"/>
        </p:scale>
        <p:origin x="78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A9BD2-B622-494A-B87D-20F42BF66F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792CF9-2658-4BD5-85A5-C7648850D0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6BB7B-22DE-4883-8B4A-AB614C8B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34BF-18A4-4EF3-8D84-ABEA643D261C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7D999-5D9C-4788-AE98-5EC2FA78E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9DB4C-8FFB-4DE3-BEF3-06F751F90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546A-0B3A-4916-9296-1F8A441BA46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2972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B4652-738C-4B61-9B8D-2590F19CE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2E48BA-C694-443C-ADA3-DACBB455A2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83453-B495-4BD4-BD5B-4D5F10C33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34BF-18A4-4EF3-8D84-ABEA643D261C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443D0-711B-44A8-84B4-D578F2084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8D371-8CE3-4C98-A1DF-D69817702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546A-0B3A-4916-9296-1F8A441BA46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22423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1722FE-8717-4D86-ABE1-203EA5D82F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24B96B-EDA2-4349-BB16-C442B329D1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9587F-CAD4-487C-8E32-E6C554274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34BF-18A4-4EF3-8D84-ABEA643D261C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FB4CA-A647-4976-A069-316B8C8C8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0AD1E-80E5-47B7-A122-73F378F63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546A-0B3A-4916-9296-1F8A441BA46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9268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167" y="228600"/>
            <a:ext cx="11387667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02167" y="1600200"/>
            <a:ext cx="11387667" cy="44989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7E0D6-3DDD-4293-9F2F-39B2681320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02167" y="6245225"/>
            <a:ext cx="3052233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C96BF-6C63-4C11-BE71-E12CDB31B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Naka Tyasnara, e-mail:tyasnara_61@yahoo.co.id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52744-B759-4F10-942E-6F170D5FF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1" y="6245225"/>
            <a:ext cx="3052233" cy="476250"/>
          </a:xfrm>
        </p:spPr>
        <p:txBody>
          <a:bodyPr/>
          <a:lstStyle>
            <a:lvl1pPr>
              <a:defRPr/>
            </a:lvl1pPr>
          </a:lstStyle>
          <a:p>
            <a:fld id="{61CC6C5F-1039-4B2D-95FC-E3E4FEE601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41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0EEBA-3035-4999-BD31-CC5CABDD8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51538-F6EF-40E3-9C14-2D618A8C3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96EC7-006B-4508-AB43-7C33C2A74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34BF-18A4-4EF3-8D84-ABEA643D261C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9128C-6208-431D-99ED-BFD3D066B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D918D-F83D-4203-9350-764626B3E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546A-0B3A-4916-9296-1F8A441BA46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54579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EB6F0-C206-4F72-9611-D23AFFB5F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8BE9E-DC6C-445D-8402-7A56B4574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FAF01-3D38-45E2-A9D8-BBA7C72F8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34BF-18A4-4EF3-8D84-ABEA643D261C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A3D7F-0AB9-4CCA-A76F-E7F7DD51E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58F10-1BB6-4512-A291-1A9BDAF08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546A-0B3A-4916-9296-1F8A441BA46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47029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0BC4A-E386-4EE8-A0D1-0B61C44C8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19C65-4927-49E1-AEE2-F7E6E00A23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8B877A-0ECD-48AE-A04E-2A664524A9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988FF8-C5B7-4F55-9F7E-003C68047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34BF-18A4-4EF3-8D84-ABEA643D261C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90D6FF-F0F1-4A04-A2DF-D3488EDE7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6CCBE-1110-4B01-98AF-2AEE2C711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546A-0B3A-4916-9296-1F8A441BA46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24779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52F35-9A68-4DE9-B857-149E5D1BC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5EB01A-1CC2-460C-8417-B3AA9A1CE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0B0730-6AFC-4253-83E8-FF645B5AD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2FC256-F478-498D-8218-62DB0795A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0F5610-F6A0-4733-864E-2CC48D29AA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5078FE-ED76-4174-8648-ACD997B3A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34BF-18A4-4EF3-8D84-ABEA643D261C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6FA7BD-D031-486C-84F4-46CCC450C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517EAB-390E-48FC-BF0D-447CA7A54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546A-0B3A-4916-9296-1F8A441BA46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74760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D084C-B13C-4E40-918A-7CA985349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E1416C-B6E4-4EEF-BEED-6D9FDDE28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34BF-18A4-4EF3-8D84-ABEA643D261C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36EAE-2D0B-4574-A907-969520142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25615-C573-4A76-AB7B-CF390AE5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546A-0B3A-4916-9296-1F8A441BA46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3068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7AF234-75B8-4E8B-939D-F54A3A548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34BF-18A4-4EF3-8D84-ABEA643D261C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029479-A94A-42BF-92D4-9FA0E3B17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979322-D5DC-4395-BD46-E67BA3174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546A-0B3A-4916-9296-1F8A441BA46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8793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5C8E2-AD9A-4E53-B829-641F91318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2C523-A28B-4E09-A2A1-33E937C37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96F1C7-89E7-4F54-8CE8-7C9772372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063E4F-E381-4448-B338-7D6DCEF80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34BF-18A4-4EF3-8D84-ABEA643D261C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A75DF-8C95-4FE3-A81E-10D02ABBD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B0896A-D8D8-4F9A-B360-443113E7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546A-0B3A-4916-9296-1F8A441BA46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35170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57E00-8609-4C30-B3D8-DE6FCC9F7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FD870C-0B41-43DE-B791-125C7F49CF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BB4672-4060-49E1-9FDB-36BCA7E09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7D2C0-428D-4551-A0FB-231C2E4DA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934BF-18A4-4EF3-8D84-ABEA643D261C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95B3F-751C-4202-B75D-2661BA9EE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BFBF19-E916-41DF-BC88-0398BB50E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546A-0B3A-4916-9296-1F8A441BA46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47182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D01475-AA59-42D8-B743-798DED1D3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BE1453-BC34-4456-BCD5-0ACEA3C96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000DA-42F4-4C42-9213-8161457A81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934BF-18A4-4EF3-8D84-ABEA643D261C}" type="datetimeFigureOut">
              <a:rPr lang="en-ID" smtClean="0"/>
              <a:t>23/08/2020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47071-C543-4706-BAAE-855C462DC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4AE09-7E9C-4ED5-9C10-E256012FB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4546A-0B3A-4916-9296-1F8A441BA46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0534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ADB7824-24A9-4159-ADA6-7934DA784F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Antroposfer</a:t>
            </a:r>
            <a:r>
              <a:rPr lang="en-US" altLang="en-US" dirty="0"/>
              <a:t>, </a:t>
            </a:r>
            <a:r>
              <a:rPr lang="en-US" altLang="en-US" dirty="0" err="1"/>
              <a:t>berasal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kata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BE844D5-B573-486E-99CF-172F5C99E8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err="1"/>
              <a:t>Antropos</a:t>
            </a:r>
            <a:r>
              <a:rPr lang="en-US" altLang="en-US" dirty="0"/>
              <a:t> yang </a:t>
            </a:r>
            <a:r>
              <a:rPr lang="en-US" altLang="en-US" dirty="0" err="1"/>
              <a:t>berarti</a:t>
            </a:r>
            <a:r>
              <a:rPr lang="en-US" altLang="en-US" dirty="0"/>
              <a:t> </a:t>
            </a:r>
            <a:r>
              <a:rPr lang="en-US" altLang="en-US" dirty="0" err="1"/>
              <a:t>manusia</a:t>
            </a:r>
            <a:r>
              <a:rPr lang="en-US" altLang="en-US" dirty="0"/>
              <a:t>, dan</a:t>
            </a:r>
          </a:p>
          <a:p>
            <a:endParaRPr lang="en-US" altLang="en-US" dirty="0"/>
          </a:p>
          <a:p>
            <a:r>
              <a:rPr lang="en-US" altLang="en-US" dirty="0" err="1"/>
              <a:t>Sphaira</a:t>
            </a:r>
            <a:r>
              <a:rPr lang="en-US" altLang="en-US" dirty="0"/>
              <a:t> yang </a:t>
            </a:r>
            <a:r>
              <a:rPr lang="en-US" altLang="en-US" dirty="0" err="1"/>
              <a:t>berati</a:t>
            </a:r>
            <a:r>
              <a:rPr lang="en-US" altLang="en-US" dirty="0"/>
              <a:t> </a:t>
            </a:r>
            <a:r>
              <a:rPr lang="en-US" altLang="en-US" dirty="0" err="1"/>
              <a:t>lapisan</a:t>
            </a:r>
            <a:r>
              <a:rPr lang="en-US" altLang="en-US" dirty="0"/>
              <a:t> </a:t>
            </a:r>
            <a:r>
              <a:rPr lang="en-US" altLang="en-US" dirty="0" err="1"/>
              <a:t>atau</a:t>
            </a:r>
            <a:r>
              <a:rPr lang="en-US" altLang="en-US" dirty="0"/>
              <a:t> </a:t>
            </a:r>
            <a:r>
              <a:rPr lang="en-US" altLang="en-US" dirty="0" err="1"/>
              <a:t>lingkungan</a:t>
            </a:r>
            <a:r>
              <a:rPr lang="en-US" altLang="en-US" dirty="0"/>
              <a:t>.</a:t>
            </a:r>
          </a:p>
          <a:p>
            <a:pPr>
              <a:buFontTx/>
              <a:buNone/>
            </a:pP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8FB72-069E-4C08-AF54-E086133E6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Naka Tyasnara, e-mail:tyasnara_61@yahoo.co.id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5995744C-3511-4478-86AD-A456B562AD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609600"/>
            <a:ext cx="7924800" cy="1143000"/>
          </a:xfrm>
        </p:spPr>
        <p:txBody>
          <a:bodyPr/>
          <a:lstStyle/>
          <a:p>
            <a:r>
              <a:rPr lang="en-US" altLang="en-US" sz="5400"/>
              <a:t>3. Survei, merupakan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EB8A3142-CF1E-4B64-9DC7-77FF167B81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Pencacahan penduduk dengan cara mengambil contoh daerah.</a:t>
            </a:r>
          </a:p>
          <a:p>
            <a:r>
              <a:rPr lang="en-US" altLang="en-US"/>
              <a:t>Jadi, pencacahan penduduk metode survei tidak dilakukan di seluruh wilayah negara, melainkan hanya pada daerah-daerah tertentu yang dianggap mewakili seluruh wilayah negara tersebut.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6CB6B6-0B67-4F93-98A0-DB209D167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Naka Tyasnara, e-mail:tyasnara_61@yahoo.co.id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B44DC843-C439-4710-98AE-534DD9D598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Perhatikan penduduk disekitar tempat tinggalmu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D5196255-6FE1-4C98-A463-3AC22BC5A1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Catatatlah jumlah penduduknya dalam kelompok umur dan jenis kelamin.</a:t>
            </a:r>
          </a:p>
          <a:p>
            <a:pPr eaLnBrk="1" hangingPunct="1"/>
            <a:r>
              <a:rPr lang="en-US" altLang="en-US"/>
              <a:t>Data dapat anda peroleh dalam satu RT, atau RW</a:t>
            </a:r>
          </a:p>
          <a:p>
            <a:pPr eaLnBrk="1" hangingPunct="1"/>
            <a:r>
              <a:rPr lang="en-US" altLang="en-US"/>
              <a:t>Setelah itu kemudian buatlah piramida penduduk</a:t>
            </a:r>
          </a:p>
        </p:txBody>
      </p:sp>
      <p:sp>
        <p:nvSpPr>
          <p:cNvPr id="17412" name="Footer Placeholder 5">
            <a:extLst>
              <a:ext uri="{FF2B5EF4-FFF2-40B4-BE49-F238E27FC236}">
                <a16:creationId xmlns:a16="http://schemas.microsoft.com/office/drawing/2014/main" id="{7B74715F-6470-472C-A000-F3E688005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Naka Tyasnara, e-mail:tyasnara_61@yahoo.co.id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6F776B-5497-46CF-B9A0-E71D1EB43C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PERTUMBUHAN PENDUDUK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A22651D-94B5-4CAC-B68B-586AFA4E1C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Dapat diartikan sebagai pertambahan atau berkurangnya jumlah penduduk di suatu daerah atau negara dalam kurun waktu tertentu</a:t>
            </a:r>
          </a:p>
        </p:txBody>
      </p:sp>
      <p:sp>
        <p:nvSpPr>
          <p:cNvPr id="18436" name="Footer Placeholder 4">
            <a:extLst>
              <a:ext uri="{FF2B5EF4-FFF2-40B4-BE49-F238E27FC236}">
                <a16:creationId xmlns:a16="http://schemas.microsoft.com/office/drawing/2014/main" id="{086F5EBE-E4CC-464C-9DFB-EE97EFFC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Naka Tyasnara, e-mail:tyasnara_61@yahoo.co.id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F839335-2DD7-4725-8D01-B6A195486F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Pertumbuhan penduduk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A1B59ED-0EFE-4B46-813C-BB34AB6CF2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en-US" sz="3200"/>
              <a:t>Diartikan sebagai bertambah atau berkurangnya jumlah penduduk di suatu daerah atau negara dalam kurun waktu tertentu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/>
              <a:t>Jadi pertumbuhan penduduk terjadi,karena: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/>
              <a:t>Kelahiran (natalitas)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/>
              <a:t>Kematian (mortalitas)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/>
              <a:t>Perpindahan penduduk (migrasi)</a:t>
            </a:r>
          </a:p>
        </p:txBody>
      </p:sp>
      <p:sp>
        <p:nvSpPr>
          <p:cNvPr id="19460" name="Footer Placeholder 5">
            <a:extLst>
              <a:ext uri="{FF2B5EF4-FFF2-40B4-BE49-F238E27FC236}">
                <a16:creationId xmlns:a16="http://schemas.microsoft.com/office/drawing/2014/main" id="{6F96C6C7-C585-44CD-B329-0D8AC7BD1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Naka Tyasnara, e-mail:tyasnara_61@yahoo.co.id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385D41A-0A7A-4EAC-ADAF-2DCF10DC40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1. Faktor Pertumbuhan penduduk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D284B31-A451-4230-801F-BCCB6ADB98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 a. </a:t>
            </a:r>
            <a:r>
              <a:rPr lang="en-US" altLang="en-US" sz="4000"/>
              <a:t>Tingkat Kelahiran / Natalitas</a:t>
            </a:r>
          </a:p>
          <a:p>
            <a:pPr eaLnBrk="1" hangingPunct="1">
              <a:buFontTx/>
              <a:buNone/>
            </a:pPr>
            <a:r>
              <a:rPr lang="en-US" altLang="en-US" sz="4000"/>
              <a:t> b.Tingkat Kematian / Mortalitas</a:t>
            </a:r>
          </a:p>
          <a:p>
            <a:pPr eaLnBrk="1" hangingPunct="1">
              <a:buFontTx/>
              <a:buNone/>
            </a:pPr>
            <a:r>
              <a:rPr lang="en-US" altLang="en-US" sz="4000"/>
              <a:t> c. Perpindahan penduduk</a:t>
            </a:r>
            <a:r>
              <a:rPr lang="en-US" altLang="en-US"/>
              <a:t> (emigrasi   </a:t>
            </a:r>
          </a:p>
          <a:p>
            <a:pPr eaLnBrk="1" hangingPunct="1">
              <a:buFontTx/>
              <a:buNone/>
            </a:pPr>
            <a:r>
              <a:rPr lang="en-US" altLang="en-US"/>
              <a:t>      dan imigrasi)</a:t>
            </a:r>
          </a:p>
        </p:txBody>
      </p:sp>
      <p:sp>
        <p:nvSpPr>
          <p:cNvPr id="20484" name="Footer Placeholder 4">
            <a:extLst>
              <a:ext uri="{FF2B5EF4-FFF2-40B4-BE49-F238E27FC236}">
                <a16:creationId xmlns:a16="http://schemas.microsoft.com/office/drawing/2014/main" id="{131DCC48-C650-498E-83FF-31A3343CC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Naka Tyasnara, e-mail:tyasnara_61@yahoo.co.id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FB404BD-23B6-46B6-A69B-5952D27BBF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Pertumbuhan penduduk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A080B7C-6E42-4BBF-B7A7-73E88FD159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altLang="en-US"/>
              <a:t>Pertumbuhan alami </a:t>
            </a:r>
          </a:p>
          <a:p>
            <a:pPr marL="609600" indent="-609600">
              <a:buNone/>
            </a:pPr>
            <a:r>
              <a:rPr lang="en-US" altLang="en-US"/>
              <a:t>T = L-m</a:t>
            </a:r>
          </a:p>
          <a:p>
            <a:pPr marL="609600" indent="-609600">
              <a:buNone/>
            </a:pPr>
            <a:r>
              <a:rPr lang="en-US" altLang="en-US"/>
              <a:t>Contoh</a:t>
            </a:r>
          </a:p>
          <a:p>
            <a:pPr marL="609600" indent="-609600">
              <a:buNone/>
            </a:pPr>
            <a:r>
              <a:rPr lang="en-US" altLang="en-US"/>
              <a:t>Penduduk daerah A th.2005 sebanyak 1000 jiwa, terdpt kelahiran 50 bayi, dan yang meninggal ditahun tsb 25 orang, ditanyakan?</a:t>
            </a:r>
          </a:p>
          <a:p>
            <a:pPr marL="609600" indent="-609600">
              <a:buFont typeface="Wingdings" panose="05000000000000000000" pitchFamily="2" charset="2"/>
              <a:buAutoNum type="alphaLcPeriod"/>
            </a:pPr>
            <a:r>
              <a:rPr lang="en-US" altLang="en-US"/>
              <a:t>Pertumbuhan penduduk</a:t>
            </a:r>
          </a:p>
          <a:p>
            <a:pPr marL="609600" indent="-609600">
              <a:buFont typeface="Wingdings" panose="05000000000000000000" pitchFamily="2" charset="2"/>
              <a:buAutoNum type="alphaLcPeriod"/>
            </a:pPr>
            <a:r>
              <a:rPr lang="en-US" altLang="en-US"/>
              <a:t>Persentase pertumbuhan?</a:t>
            </a:r>
          </a:p>
          <a:p>
            <a:pPr marL="609600" indent="-609600">
              <a:buFont typeface="Wingdings" panose="05000000000000000000" pitchFamily="2" charset="2"/>
              <a:buAutoNum type="alphaLcPeriod"/>
            </a:pPr>
            <a:r>
              <a:rPr lang="en-US" altLang="en-US"/>
              <a:t>Penduduk tahun 2006</a:t>
            </a:r>
          </a:p>
        </p:txBody>
      </p:sp>
      <p:sp>
        <p:nvSpPr>
          <p:cNvPr id="21508" name="Footer Placeholder 5">
            <a:extLst>
              <a:ext uri="{FF2B5EF4-FFF2-40B4-BE49-F238E27FC236}">
                <a16:creationId xmlns:a16="http://schemas.microsoft.com/office/drawing/2014/main" id="{FD248FED-6CC9-4D6E-BD58-B4BD71171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Naka Tyasnara, e-mail:tyasnara_61@yahoo.co.id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3F19144-861E-4AF4-8923-56E561941D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PERTUMBUHAN PENDUDUK TOTAL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AF3F7E2-24B4-4008-8873-63C6552F84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T= ( L - M ) + ( I - E 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Penduduk</a:t>
            </a:r>
            <a:r>
              <a:rPr lang="en-US" altLang="en-US" dirty="0"/>
              <a:t> </a:t>
            </a:r>
            <a:r>
              <a:rPr lang="en-US" altLang="en-US" dirty="0" err="1"/>
              <a:t>daerah</a:t>
            </a:r>
            <a:r>
              <a:rPr lang="en-US" altLang="en-US" dirty="0"/>
              <a:t> A </a:t>
            </a:r>
            <a:r>
              <a:rPr lang="en-US" altLang="en-US" dirty="0" err="1"/>
              <a:t>berjumlah</a:t>
            </a:r>
            <a:r>
              <a:rPr lang="en-US" altLang="en-US" dirty="0"/>
              <a:t> 4010 orang. </a:t>
            </a:r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dirty="0" err="1"/>
              <a:t>kematian</a:t>
            </a:r>
            <a:r>
              <a:rPr lang="en-US" altLang="en-US" dirty="0"/>
              <a:t> 90, dan </a:t>
            </a:r>
            <a:r>
              <a:rPr lang="en-US" altLang="en-US" dirty="0" err="1"/>
              <a:t>kelahiran</a:t>
            </a:r>
            <a:r>
              <a:rPr lang="en-US" altLang="en-US" dirty="0"/>
              <a:t> 150 </a:t>
            </a:r>
            <a:r>
              <a:rPr lang="en-US" altLang="en-US" dirty="0" err="1"/>
              <a:t>jumlah</a:t>
            </a:r>
            <a:r>
              <a:rPr lang="en-US" altLang="en-US" dirty="0"/>
              <a:t> </a:t>
            </a:r>
            <a:r>
              <a:rPr lang="en-US" altLang="en-US" dirty="0" err="1"/>
              <a:t>pendatang</a:t>
            </a:r>
            <a:r>
              <a:rPr lang="en-US" altLang="en-US" dirty="0"/>
              <a:t> 50 dan yang </a:t>
            </a:r>
            <a:r>
              <a:rPr lang="en-US" altLang="en-US" dirty="0" err="1"/>
              <a:t>pindah</a:t>
            </a:r>
            <a:r>
              <a:rPr lang="en-US" altLang="en-US" dirty="0"/>
              <a:t> </a:t>
            </a:r>
            <a:r>
              <a:rPr lang="en-US" altLang="en-US" dirty="0" err="1"/>
              <a:t>kedaerah</a:t>
            </a:r>
            <a:r>
              <a:rPr lang="en-US" altLang="en-US" dirty="0"/>
              <a:t> lain 20 </a:t>
            </a:r>
            <a:r>
              <a:rPr lang="en-US" altLang="en-US" dirty="0" err="1"/>
              <a:t>jiwa</a:t>
            </a:r>
            <a:r>
              <a:rPr lang="en-US" altLang="en-US" dirty="0"/>
              <a:t>, data </a:t>
            </a:r>
            <a:r>
              <a:rPr lang="en-US" altLang="en-US" dirty="0" err="1"/>
              <a:t>th</a:t>
            </a:r>
            <a:r>
              <a:rPr lang="en-US" altLang="en-US" dirty="0"/>
              <a:t> 2005. </a:t>
            </a:r>
            <a:r>
              <a:rPr lang="en-US" altLang="en-US" dirty="0" err="1"/>
              <a:t>Ditanyakan</a:t>
            </a:r>
            <a:r>
              <a:rPr lang="en-US" altLang="en-US" dirty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Pertumbuhan</a:t>
            </a:r>
            <a:r>
              <a:rPr lang="en-US" altLang="en-US" dirty="0"/>
              <a:t> </a:t>
            </a:r>
            <a:r>
              <a:rPr lang="en-US" altLang="en-US" dirty="0" err="1"/>
              <a:t>penduduk</a:t>
            </a:r>
            <a:r>
              <a:rPr lang="en-US" altLang="en-US" dirty="0"/>
              <a:t> </a:t>
            </a:r>
            <a:r>
              <a:rPr lang="en-US" altLang="en-US" dirty="0" err="1"/>
              <a:t>daerah</a:t>
            </a:r>
            <a:r>
              <a:rPr lang="en-US" altLang="en-US" dirty="0"/>
              <a:t> 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Persentase</a:t>
            </a:r>
            <a:r>
              <a:rPr lang="en-US" altLang="en-US" dirty="0"/>
              <a:t> </a:t>
            </a:r>
            <a:r>
              <a:rPr lang="en-US" altLang="en-US" dirty="0" err="1"/>
              <a:t>pertumbuhan</a:t>
            </a:r>
            <a:r>
              <a:rPr lang="en-US" altLang="en-US" dirty="0"/>
              <a:t> </a:t>
            </a:r>
            <a:r>
              <a:rPr lang="en-US" altLang="en-US" dirty="0" err="1"/>
              <a:t>penduduk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Penduduk</a:t>
            </a:r>
            <a:r>
              <a:rPr lang="en-US" altLang="en-US" dirty="0"/>
              <a:t> </a:t>
            </a:r>
            <a:r>
              <a:rPr lang="en-US" altLang="en-US" dirty="0" err="1"/>
              <a:t>awal</a:t>
            </a:r>
            <a:r>
              <a:rPr lang="en-US" altLang="en-US" dirty="0"/>
              <a:t> </a:t>
            </a:r>
            <a:r>
              <a:rPr lang="en-US" altLang="en-US" dirty="0" err="1"/>
              <a:t>th</a:t>
            </a:r>
            <a:r>
              <a:rPr lang="en-US" altLang="en-US" dirty="0"/>
              <a:t> 2006</a:t>
            </a:r>
          </a:p>
        </p:txBody>
      </p:sp>
      <p:sp>
        <p:nvSpPr>
          <p:cNvPr id="22532" name="Footer Placeholder 4">
            <a:extLst>
              <a:ext uri="{FF2B5EF4-FFF2-40B4-BE49-F238E27FC236}">
                <a16:creationId xmlns:a16="http://schemas.microsoft.com/office/drawing/2014/main" id="{B3423839-05A9-4FC1-AE9D-A4A5F4D9E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Naka Tyasnara, e-mail:tyasnara_61@yahoo.co.id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534150C-72BB-4A6A-AC96-C4977AEB5F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Antroposfer, diartikan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4D0A81F-9A85-40A0-A6D2-27C68A7E43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Sebagai lingkungan di muka bumi tempat manusia hidup secara permanen.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Dengan kata lain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Antropsfer adl suatu ruang atau wilayah geografis dimana kehidupan manusia dapat ditemukan.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8911C-1DC5-47C0-8A53-C1660D01F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Naka Tyasnara, e-mail:tyasnara_61@yahoo.co.id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85540D05-1A1E-4458-9567-A8A3D4E6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Naka Tyasnara, e-mail:tyasnara_61@yahoo.co.id</a:t>
            </a: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4700A813-4F74-4FA6-9FF5-85E9E3F5EC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/>
              <a:t>Dua hal pokok kajian Antroposfer, yaitu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002917A-DD7C-4266-95BF-8FFDF1968B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Tentang komposisi penduduk</a:t>
            </a:r>
          </a:p>
          <a:p>
            <a:pPr eaLnBrk="1" hangingPunct="1"/>
            <a:r>
              <a:rPr lang="en-US" altLang="en-US" sz="4000"/>
              <a:t>Pertumbuhan Pendduduk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5B86B51D-F0DA-475B-977E-F3C710494C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6000"/>
              <a:t>1. Komposisi Penduduk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9F0D4061-8C24-4CC0-B7E0-EA1FF07EBB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400"/>
              <a:t>Komposisi penduduk mrp susunan atau pengelompokkan penduduk berdasarkan kriteria tertentu, misalnya sosial, ekonomi, geografis, dan biologis</a:t>
            </a:r>
          </a:p>
        </p:txBody>
      </p:sp>
      <p:sp>
        <p:nvSpPr>
          <p:cNvPr id="10244" name="Footer Placeholder 4">
            <a:extLst>
              <a:ext uri="{FF2B5EF4-FFF2-40B4-BE49-F238E27FC236}">
                <a16:creationId xmlns:a16="http://schemas.microsoft.com/office/drawing/2014/main" id="{E9D454F8-54E4-4A2E-836D-5206136BF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Naka Tyasnara, e-mail:tyasnara_61@yahoo.co.id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7C44D717-6FFD-4C54-9D41-67DDD1ACBA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609600" indent="-609600">
              <a:buFontTx/>
              <a:buAutoNum type="alphaUcPeriod"/>
            </a:pPr>
            <a:r>
              <a:rPr lang="en-US" altLang="en-US" sz="4000"/>
              <a:t>Komposisi penduduk berdasarkan   </a:t>
            </a:r>
            <a:br>
              <a:rPr lang="en-US" altLang="en-US" sz="4000"/>
            </a:br>
            <a:r>
              <a:rPr lang="en-US" altLang="en-US" sz="4000"/>
              <a:t>umur dan jenis kelamin 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4CA4AE1-CAF3-4E7A-8522-3675203301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Menghitung jumlah penduduk</a:t>
            </a:r>
          </a:p>
          <a:p>
            <a:r>
              <a:rPr lang="en-US" altLang="en-US"/>
              <a:t>Untuk mengetahui jumlah penduduk suatu daerah, propinsi, atau negara dapat dilakukan dengan cara, Seperti: Sensus Penduduk, registrasi dan survei</a:t>
            </a:r>
          </a:p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0539B-142A-4E16-99A0-68D9D61D9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Naka Tyasnara, e-mail:tyasnara_61@yahoo.co.id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F008564F-7D78-4D16-BFE0-3DC8C8A7588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Penduduk umur 7-24 th yang masih sekolah menurut kelompok umur</a:t>
            </a:r>
          </a:p>
        </p:txBody>
      </p:sp>
      <p:graphicFrame>
        <p:nvGraphicFramePr>
          <p:cNvPr id="50220" name="Group 44">
            <a:extLst>
              <a:ext uri="{FF2B5EF4-FFF2-40B4-BE49-F238E27FC236}">
                <a16:creationId xmlns:a16="http://schemas.microsoft.com/office/drawing/2014/main" id="{9C03A229-44A4-4354-BAD7-880940F0A4F3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2143125" y="2363788"/>
          <a:ext cx="8066088" cy="2971801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3026638987"/>
                    </a:ext>
                  </a:extLst>
                </a:gridCol>
                <a:gridCol w="1595438">
                  <a:extLst>
                    <a:ext uri="{9D8B030D-6E8A-4147-A177-3AD203B41FA5}">
                      <a16:colId xmlns:a16="http://schemas.microsoft.com/office/drawing/2014/main" val="339668734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800258805"/>
                    </a:ext>
                  </a:extLst>
                </a:gridCol>
                <a:gridCol w="1597025">
                  <a:extLst>
                    <a:ext uri="{9D8B030D-6E8A-4147-A177-3AD203B41FA5}">
                      <a16:colId xmlns:a16="http://schemas.microsoft.com/office/drawing/2014/main" val="1062434798"/>
                    </a:ext>
                  </a:extLst>
                </a:gridCol>
                <a:gridCol w="1597025">
                  <a:extLst>
                    <a:ext uri="{9D8B030D-6E8A-4147-A177-3AD203B41FA5}">
                      <a16:colId xmlns:a16="http://schemas.microsoft.com/office/drawing/2014/main" val="519435481"/>
                    </a:ext>
                  </a:extLst>
                </a:gridCol>
              </a:tblGrid>
              <a:tr h="990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kelompok umur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1998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1997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1998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2000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34183"/>
                  </a:ext>
                </a:extLst>
              </a:tr>
              <a:tr h="515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7-12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27.111.823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26.570.185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26.247.979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26.022.060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313789"/>
                  </a:ext>
                </a:extLst>
              </a:tr>
              <a:tr h="534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13-15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9.933.614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10.832.712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10.796.350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10.786.350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3958551"/>
                  </a:ext>
                </a:extLst>
              </a:tr>
              <a:tr h="930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16-18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19-24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5.600.953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2.527.344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5.421.237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2.298.203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5.876.873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2.335.203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6.547.66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2.454.122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7341679"/>
                  </a:ext>
                </a:extLst>
              </a:tr>
            </a:tbl>
          </a:graphicData>
        </a:graphic>
      </p:graphicFrame>
      <p:sp>
        <p:nvSpPr>
          <p:cNvPr id="12323" name="Footer Placeholder 4">
            <a:extLst>
              <a:ext uri="{FF2B5EF4-FFF2-40B4-BE49-F238E27FC236}">
                <a16:creationId xmlns:a16="http://schemas.microsoft.com/office/drawing/2014/main" id="{24405039-996C-4F81-BF65-77551B5AE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Naka Tyasnara, e-mail:tyasnara_61@yahoo.co.id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>
            <a:extLst>
              <a:ext uri="{FF2B5EF4-FFF2-40B4-BE49-F238E27FC236}">
                <a16:creationId xmlns:a16="http://schemas.microsoft.com/office/drawing/2014/main" id="{0C0A1F59-369E-4615-8F85-25CBF9F63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Naka Tyasnara, e-mail:tyasnara_61@yahoo.co.id</a:t>
            </a:r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F112329E-2172-4678-89F6-2CBA8F8AD1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200"/>
              <a:t>1. Sensus Penduduk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276A6835-2ED0-44C1-818B-A11A98D082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900"/>
              <a:t>Berasal dari bhs latin census, diartikan sebagai penghitungan penduduk suatu negara dengan cara mengumpulkan, dan menyusun data penduduk baik penduduk asli maupun pendatang pada waktu tertentu dan di wilayah tertentu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8481551B-7F67-471B-89D9-785E5C28D94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Sensus dibedakan menjadi dua: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AE5CA9AA-FECB-496B-8B28-F6A69EA3924C}"/>
              </a:ext>
            </a:extLst>
          </p:cNvPr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FF0066"/>
                </a:solidFill>
              </a:rPr>
              <a:t>Sensus de facto</a:t>
            </a:r>
            <a:r>
              <a:rPr lang="en-US" altLang="en-US"/>
              <a:t>, adalah penghitungan penduduk yang dilakukan terhadap setiap orang yang pada waktu sensus diadakan berada dlm wilayah sensus.</a:t>
            </a:r>
          </a:p>
          <a:p>
            <a:pPr eaLnBrk="1" hangingPunct="1"/>
            <a:r>
              <a:rPr lang="en-US" altLang="en-US">
                <a:solidFill>
                  <a:srgbClr val="FF0066"/>
                </a:solidFill>
              </a:rPr>
              <a:t>Sensus De jure</a:t>
            </a:r>
            <a:r>
              <a:rPr lang="en-US" altLang="en-US"/>
              <a:t> adl pencacahan yg hanya dikenakan pada penduduk yg benar-benar bertempat tinggal dlm wilayah sensus tersebut.</a:t>
            </a:r>
          </a:p>
        </p:txBody>
      </p:sp>
      <p:sp>
        <p:nvSpPr>
          <p:cNvPr id="14340" name="Footer Placeholder 4">
            <a:extLst>
              <a:ext uri="{FF2B5EF4-FFF2-40B4-BE49-F238E27FC236}">
                <a16:creationId xmlns:a16="http://schemas.microsoft.com/office/drawing/2014/main" id="{6BDC2FE9-B428-4349-B789-3F4AD64C7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Naka Tyasnara, e-mail:tyasnara_61@yahoo.co.id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>
            <a:extLst>
              <a:ext uri="{FF2B5EF4-FFF2-40B4-BE49-F238E27FC236}">
                <a16:creationId xmlns:a16="http://schemas.microsoft.com/office/drawing/2014/main" id="{EF8B5186-8260-4F2C-B70E-4DFD8EDE6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2. Regestrasi, adalah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789B7F48-4A85-4999-8C8E-445A831461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Keterangan mengenai kelahiran, kematian dan segala kejadian penting manusia, misalnya: perkawinan, perceraian, pengangkatan anak, dan perpindahan penduduk.</a:t>
            </a:r>
          </a:p>
        </p:txBody>
      </p:sp>
      <p:sp>
        <p:nvSpPr>
          <p:cNvPr id="15364" name="Footer Placeholder 4">
            <a:extLst>
              <a:ext uri="{FF2B5EF4-FFF2-40B4-BE49-F238E27FC236}">
                <a16:creationId xmlns:a16="http://schemas.microsoft.com/office/drawing/2014/main" id="{3620D612-B3B2-44CF-971C-14A56B11F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Naka Tyasnara, e-mail:tyasnara_61@yahoo.co.id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746</Words>
  <Application>Microsoft Office PowerPoint</Application>
  <PresentationFormat>Widescreen</PresentationFormat>
  <Paragraphs>100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Tahoma</vt:lpstr>
      <vt:lpstr>Wingdings</vt:lpstr>
      <vt:lpstr>Office Theme</vt:lpstr>
      <vt:lpstr>Antroposfer, berasal dari kata</vt:lpstr>
      <vt:lpstr>Antroposfer, diartikan</vt:lpstr>
      <vt:lpstr>Dua hal pokok kajian Antroposfer, yaitu</vt:lpstr>
      <vt:lpstr>1. Komposisi Penduduk</vt:lpstr>
      <vt:lpstr>Komposisi penduduk berdasarkan    umur dan jenis kelamin </vt:lpstr>
      <vt:lpstr>Penduduk umur 7-24 th yang masih sekolah menurut kelompok umur</vt:lpstr>
      <vt:lpstr>1. Sensus Penduduk</vt:lpstr>
      <vt:lpstr>Sensus dibedakan menjadi dua:</vt:lpstr>
      <vt:lpstr>2. Regestrasi, adalah</vt:lpstr>
      <vt:lpstr>3. Survei, merupakan</vt:lpstr>
      <vt:lpstr>Perhatikan penduduk disekitar tempat tinggalmu</vt:lpstr>
      <vt:lpstr>PERTUMBUHAN PENDUDUK</vt:lpstr>
      <vt:lpstr>Pertumbuhan penduduk</vt:lpstr>
      <vt:lpstr>1. Faktor Pertumbuhan penduduk</vt:lpstr>
      <vt:lpstr>Pertumbuhan penduduk</vt:lpstr>
      <vt:lpstr>PERTUMBUHAN PENDUDUK TOTAL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Antroposfer, berasal dari kata</dc:title>
  <dc:creator>Ghufran Ghozali</dc:creator>
  <cp:lastModifiedBy>Ghufran Ghozali</cp:lastModifiedBy>
  <cp:revision>1</cp:revision>
  <dcterms:created xsi:type="dcterms:W3CDTF">2020-08-23T03:38:03Z</dcterms:created>
  <dcterms:modified xsi:type="dcterms:W3CDTF">2020-08-23T03:41:45Z</dcterms:modified>
</cp:coreProperties>
</file>