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79" r:id="rId26"/>
    <p:sldId id="282" r:id="rId27"/>
    <p:sldId id="283" r:id="rId28"/>
    <p:sldId id="285" r:id="rId29"/>
    <p:sldId id="284" r:id="rId30"/>
    <p:sldId id="287" r:id="rId3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D2A7FAB-1813-46C7-AEFF-B58782FC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668CE293-1901-480A-BE5E-71BFB8FB9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E6904FC-617D-4E33-A7E4-5767B128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2C9B680D-969F-489C-8697-DF30A62F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0DB0F9C-F431-4A9C-815F-2541A25D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968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F32F904-06BA-4C8B-AFF9-820309E7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37C304E2-9BB1-4BF7-BBE6-C9A9C60A1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7F0D556-E7F3-4E26-9F8C-B687CC64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AD1F7D29-133E-4447-8E0C-3D15B643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37D702C-7DDB-460B-B681-847CA66E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75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8D667345-9520-4CBD-9762-BC9858B2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F058180E-49C8-4C5E-BB7E-5826D0421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45F5B0C-6D36-4ADA-8234-751DD4D6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7A4B1CE9-9895-4F3E-9BB1-D8E14A90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D304973-633E-41E7-91BC-81C49C72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59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F0C53C-F551-4B44-9DC6-3E34ABA2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D74B8E1-B02A-42A9-ADBF-07ED78F5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DA471CC5-6C37-48F8-A57D-44B475819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6EF384A4-4667-45FC-B5B6-10B30C04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934461C-551D-43A3-B25D-01C65E9F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067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D0108C9-2A54-49E3-998B-A2FFA845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2BF944EC-66ED-468A-8C42-62EEDBE7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B34AE9EB-CF8B-4195-8256-EB9A3C0B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836D4A2-643E-49A9-AC0E-7029072F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196629CD-7EBE-4B0C-88B2-09867CD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970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3EAF54E-093D-4C73-A5E4-E1B88839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D2AC271-0E63-4590-B3D4-DFA67E177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FB8B7DD-2A06-41AC-B262-4C397C0B0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F5C60540-7296-49C0-8476-02896865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6A03A67-CC1C-4734-A133-132DBC59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6941AFB-E022-4E7F-8591-51EE302E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91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7C3F7FF-53C9-46AF-BF50-F7F67C89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567DDBD3-C01D-40B5-9C91-66CC8D08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FAF01718-3B57-45A8-92C3-747A4DD1C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36C5E0AE-F9ED-458F-BAAD-F93BFB4DC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7F9B610B-B22E-439F-BEFF-8710E1A69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F0D8AC40-4FE2-44C6-83F9-191CDBFA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F7C82B49-DC8B-4F94-BF41-16F415D2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D8451103-1CAA-43D2-B6FB-E63BFCD0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070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7568F49-0A0D-4C91-9953-5D217609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967E9D0E-5033-4B6B-B062-AFA2AA89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BA1854F8-21F1-4908-A1ED-8B62BF55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9158D2B-64B4-4A6F-9B9B-6FD33107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89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74BFEE69-5C55-4645-9291-17DC4EC9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3E8AF893-404F-4A52-98B9-93643A20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2DB1A129-6B3B-4FF4-806B-BE91DA19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323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993A5CF-104E-42D2-867E-C8C7965D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63F2E53-8B93-4726-8FD9-E7896E14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BFDDA52D-EE50-4F27-AD3B-7683EAE85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84BFA41-B350-4E04-BB49-A9B993A2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45004B66-18B6-4DF0-B649-83B8BD91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FD05DDB-8899-4449-8D60-BCAD30CE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066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B9EBFD5-BB20-4343-AB32-CAC96CD4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B669ADF8-2A62-4A64-94D2-232D6C239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E7E603AF-B9C3-4644-9CDB-DF57C616C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7ED26C9-BD13-4FDB-8142-95B3FB0D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F577720A-8A21-4BD5-8875-A8D68342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19FAF0F-706D-42FC-9411-E8EA3DD6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8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FFBC1B30-DCB7-40F6-AE48-EC6CDB23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E5B8CC6C-C928-4E50-BBF2-CA9473EC4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2D643B3-E74D-4C3B-BCA3-9E4F9BD1B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385F4FB-BDF3-42B2-BE7E-CC33094C3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B3C6557-9F9F-4FE3-A8C8-774E22E8E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721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.magnet.fsu.edu/cells/plantcell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588F6C8E-85B3-40C8-901B-E0C0CC1E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566" y="1282884"/>
            <a:ext cx="851022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10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  <a:ea typeface="ＭＳ Ｐゴシック" pitchFamily="50" charset="-128"/>
              </a:rPr>
              <a:t>BIOLOGI SEL</a:t>
            </a:r>
          </a:p>
        </p:txBody>
      </p:sp>
      <p:sp>
        <p:nvSpPr>
          <p:cNvPr id="17411" name="Text Box 5">
            <a:extLst>
              <a:ext uri="{FF2B5EF4-FFF2-40B4-BE49-F238E27FC236}">
                <a16:creationId xmlns:a16="http://schemas.microsoft.com/office/drawing/2014/main" id="{9066CB6C-D4FD-4296-8717-F24F62A55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087" y="4759508"/>
            <a:ext cx="5761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Drs. H. Hery Purnobasuki, MSi., PhD.</a:t>
            </a:r>
          </a:p>
        </p:txBody>
      </p:sp>
      <p:sp>
        <p:nvSpPr>
          <p:cNvPr id="17412" name="TextBox 6">
            <a:extLst>
              <a:ext uri="{FF2B5EF4-FFF2-40B4-BE49-F238E27FC236}">
                <a16:creationId xmlns:a16="http://schemas.microsoft.com/office/drawing/2014/main" id="{AAB4AF8C-63EB-4F33-8BD2-49D4E3FB8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8887" y="5629457"/>
            <a:ext cx="3384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d-ID" altLang="id-ID"/>
              <a:t>herypurba-fst.web.unair.ac.id</a:t>
            </a:r>
          </a:p>
        </p:txBody>
      </p:sp>
      <p:sp>
        <p:nvSpPr>
          <p:cNvPr id="17413" name="TextBox 7">
            <a:extLst>
              <a:ext uri="{FF2B5EF4-FFF2-40B4-BE49-F238E27FC236}">
                <a16:creationId xmlns:a16="http://schemas.microsoft.com/office/drawing/2014/main" id="{1F3CDD04-8206-4568-8749-B29C4AE9F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526" y="5629457"/>
            <a:ext cx="2592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d-ID" altLang="id-ID"/>
              <a:t>hery-p@fst.unair.ac.id</a:t>
            </a:r>
          </a:p>
        </p:txBody>
      </p:sp>
      <p:pic>
        <p:nvPicPr>
          <p:cNvPr id="6" name="Gambar 5">
            <a:extLst>
              <a:ext uri="{FF2B5EF4-FFF2-40B4-BE49-F238E27FC236}">
                <a16:creationId xmlns:a16="http://schemas.microsoft.com/office/drawing/2014/main" id="{7A5A1C23-94CC-4B19-9DF8-BA9EF1500C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FC710F8F-DDA3-4D3D-BD83-098800E56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1" y="0"/>
            <a:ext cx="4248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>
                <a:solidFill>
                  <a:schemeClr val="accent2"/>
                </a:solidFill>
                <a:latin typeface="Lucida Sans" panose="020B0602040502020204" pitchFamily="34" charset="0"/>
              </a:rPr>
              <a:t>a. Bagian sitoplasma</a:t>
            </a:r>
          </a:p>
        </p:txBody>
      </p:sp>
      <p:sp>
        <p:nvSpPr>
          <p:cNvPr id="26627" name="Text Box 5">
            <a:extLst>
              <a:ext uri="{FF2B5EF4-FFF2-40B4-BE49-F238E27FC236}">
                <a16:creationId xmlns:a16="http://schemas.microsoft.com/office/drawing/2014/main" id="{9C902A7A-4BCF-4951-B1BA-2690CDCDC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2" y="590549"/>
            <a:ext cx="8137525" cy="707886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 err="1">
                <a:solidFill>
                  <a:schemeClr val="bg1"/>
                </a:solidFill>
              </a:rPr>
              <a:t>Membentuk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koloid</a:t>
            </a:r>
            <a:r>
              <a:rPr lang="en-US" altLang="ja-JP" sz="2000" dirty="0">
                <a:solidFill>
                  <a:schemeClr val="bg1"/>
                </a:solidFill>
              </a:rPr>
              <a:t> yang </a:t>
            </a:r>
            <a:r>
              <a:rPr lang="en-US" altLang="ja-JP" sz="2000" dirty="0" err="1">
                <a:solidFill>
                  <a:schemeClr val="bg1"/>
                </a:solidFill>
              </a:rPr>
              <a:t>mengandung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butiran</a:t>
            </a:r>
            <a:r>
              <a:rPr lang="en-US" altLang="ja-JP" sz="2000" dirty="0">
                <a:solidFill>
                  <a:schemeClr val="bg1"/>
                </a:solidFill>
              </a:rPr>
              <a:t> protein, </a:t>
            </a:r>
            <a:r>
              <a:rPr lang="en-US" altLang="ja-JP" sz="2000" dirty="0" err="1">
                <a:solidFill>
                  <a:schemeClr val="bg1"/>
                </a:solidFill>
              </a:rPr>
              <a:t>glikogen</a:t>
            </a:r>
            <a:r>
              <a:rPr lang="en-US" altLang="ja-JP" sz="2000" dirty="0">
                <a:solidFill>
                  <a:schemeClr val="bg1"/>
                </a:solidFill>
              </a:rPr>
              <a:t>, lemak, </a:t>
            </a:r>
            <a:r>
              <a:rPr lang="en-US" altLang="ja-JP" sz="2000" dirty="0" err="1">
                <a:solidFill>
                  <a:schemeClr val="bg1"/>
                </a:solidFill>
              </a:rPr>
              <a:t>asam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poli-hidroksi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butirat</a:t>
            </a:r>
            <a:r>
              <a:rPr lang="en-US" altLang="ja-JP" sz="2000" dirty="0">
                <a:solidFill>
                  <a:schemeClr val="bg1"/>
                </a:solidFill>
              </a:rPr>
              <a:t>, granulosa, volutin dan sulfur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4B7334FB-CF44-49CB-A127-8DBE7640B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2" y="1887537"/>
            <a:ext cx="8137525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>
                <a:solidFill>
                  <a:schemeClr val="bg1"/>
                </a:solidFill>
              </a:rPr>
              <a:t>Mengandung ribosom bebas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08E90024-88D2-4E4D-AB70-D418F0925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2" y="2463799"/>
            <a:ext cx="8137525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>
                <a:solidFill>
                  <a:schemeClr val="bg1"/>
                </a:solidFill>
              </a:rPr>
              <a:t>Tidak mempunyai RE, badan golgi, mitokondria, lisosom dan sentriol</a:t>
            </a: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8C51434C-7751-4E0C-A4D6-51781FD4D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0" y="3135845"/>
            <a:ext cx="8137525" cy="707886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>
                <a:solidFill>
                  <a:schemeClr val="bg1"/>
                </a:solidFill>
              </a:rPr>
              <a:t>Badan </a:t>
            </a:r>
            <a:r>
              <a:rPr lang="en-US" altLang="ja-JP" sz="2000" dirty="0" err="1">
                <a:solidFill>
                  <a:schemeClr val="bg1"/>
                </a:solidFill>
              </a:rPr>
              <a:t>genetik</a:t>
            </a:r>
            <a:r>
              <a:rPr lang="en-US" altLang="ja-JP" sz="2000" dirty="0">
                <a:solidFill>
                  <a:schemeClr val="bg1"/>
                </a:solidFill>
              </a:rPr>
              <a:t>: AND/</a:t>
            </a:r>
            <a:r>
              <a:rPr lang="en-US" altLang="ja-JP" sz="2000" dirty="0" err="1">
                <a:solidFill>
                  <a:schemeClr val="bg1"/>
                </a:solidFill>
              </a:rPr>
              <a:t>kromosom</a:t>
            </a:r>
            <a:r>
              <a:rPr lang="en-US" altLang="ja-JP" sz="2000" dirty="0">
                <a:solidFill>
                  <a:schemeClr val="bg1"/>
                </a:solidFill>
              </a:rPr>
              <a:t>/</a:t>
            </a:r>
            <a:r>
              <a:rPr lang="en-US" altLang="ja-JP" sz="2000" dirty="0" err="1">
                <a:solidFill>
                  <a:schemeClr val="bg1"/>
                </a:solidFill>
              </a:rPr>
              <a:t>genophore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terdapat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dalam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daerah</a:t>
            </a:r>
            <a:r>
              <a:rPr lang="en-US" altLang="ja-JP" sz="2000" dirty="0">
                <a:solidFill>
                  <a:schemeClr val="bg1"/>
                </a:solidFill>
              </a:rPr>
              <a:t> inti (nucleoid)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BBC649DD-E772-4887-94ED-55B7C66B7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0" y="4151506"/>
            <a:ext cx="8137525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 err="1">
                <a:solidFill>
                  <a:schemeClr val="bg1"/>
                </a:solidFill>
              </a:rPr>
              <a:t>Beberapa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bakteria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mengandung</a:t>
            </a:r>
            <a:r>
              <a:rPr lang="en-US" altLang="ja-JP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</a:rPr>
              <a:t>kromatophore</a:t>
            </a:r>
            <a:r>
              <a:rPr lang="en-US" altLang="ja-JP" sz="2000" dirty="0">
                <a:solidFill>
                  <a:schemeClr val="bg1"/>
                </a:solidFill>
              </a:rPr>
              <a:t> (</a:t>
            </a:r>
            <a:r>
              <a:rPr lang="en-US" altLang="ja-JP" sz="2000" dirty="0" err="1">
                <a:solidFill>
                  <a:schemeClr val="bg1"/>
                </a:solidFill>
              </a:rPr>
              <a:t>klorofil</a:t>
            </a:r>
            <a:r>
              <a:rPr lang="en-US" altLang="ja-JP" sz="2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1FBC7DF2-EF12-4544-B2B7-E75444D29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2" y="4911724"/>
            <a:ext cx="8137525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>
                <a:solidFill>
                  <a:schemeClr val="bg1"/>
                </a:solidFill>
              </a:rPr>
              <a:t>Bakteria bentuk batang dan spiral punya alat gerak </a:t>
            </a:r>
            <a:r>
              <a:rPr lang="en-US" altLang="ja-JP" sz="2000">
                <a:solidFill>
                  <a:schemeClr val="bg1"/>
                </a:solidFill>
                <a:sym typeface="Wingdings 3" panose="05040102010807070707" pitchFamily="18" charset="2"/>
              </a:rPr>
              <a:t></a:t>
            </a:r>
            <a:r>
              <a:rPr lang="en-US" altLang="ja-JP" sz="2000">
                <a:solidFill>
                  <a:schemeClr val="bg1"/>
                </a:solidFill>
              </a:rPr>
              <a:t>flagel / silia</a:t>
            </a: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57FE356E-8CED-4C60-8DDE-F962C2AFF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251" y="5531438"/>
            <a:ext cx="8137525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>
                <a:solidFill>
                  <a:schemeClr val="bg1"/>
                </a:solidFill>
              </a:rPr>
              <a:t>Beberapa mempunyai fili untuk menempel pada permukaan</a:t>
            </a:r>
          </a:p>
        </p:txBody>
      </p:sp>
      <p:pic>
        <p:nvPicPr>
          <p:cNvPr id="10" name="Gambar 9">
            <a:extLst>
              <a:ext uri="{FF2B5EF4-FFF2-40B4-BE49-F238E27FC236}">
                <a16:creationId xmlns:a16="http://schemas.microsoft.com/office/drawing/2014/main" id="{EE1EC762-DFB4-42F2-8884-06AEC56306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8F11A880-4069-4F03-9C6F-0C6EE46DC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88914"/>
            <a:ext cx="4391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3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Ganggang</a:t>
            </a:r>
            <a:r>
              <a:rPr lang="en-US" altLang="ja-JP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32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Biru</a:t>
            </a:r>
            <a:endParaRPr lang="en-US" altLang="ja-JP" sz="32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651" name="Text Box 5">
            <a:extLst>
              <a:ext uri="{FF2B5EF4-FFF2-40B4-BE49-F238E27FC236}">
                <a16:creationId xmlns:a16="http://schemas.microsoft.com/office/drawing/2014/main" id="{BEDF403C-EF12-4BB2-85C8-0097AECA8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908051"/>
            <a:ext cx="7777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441450" indent="-14414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Morfologi: bersel tunggal, berbentuk benang, berkelompok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672AFFAB-572D-4288-898E-D627936FD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2060576"/>
            <a:ext cx="3024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 dirty="0">
                <a:latin typeface="Lucida Sans" panose="020B0602040502020204" pitchFamily="34" charset="0"/>
              </a:rPr>
              <a:t>a. </a:t>
            </a:r>
            <a:r>
              <a:rPr lang="en-US" altLang="ja-JP" sz="2800" b="1" dirty="0" err="1">
                <a:latin typeface="Lucida Sans" panose="020B0602040502020204" pitchFamily="34" charset="0"/>
              </a:rPr>
              <a:t>Bagian</a:t>
            </a:r>
            <a:r>
              <a:rPr lang="en-US" altLang="ja-JP" sz="2800" b="1" dirty="0">
                <a:latin typeface="Lucida Sans" panose="020B0602040502020204" pitchFamily="34" charset="0"/>
              </a:rPr>
              <a:t> </a:t>
            </a:r>
            <a:r>
              <a:rPr lang="en-US" altLang="ja-JP" sz="2800" b="1" dirty="0" err="1">
                <a:latin typeface="Lucida Sans" panose="020B0602040502020204" pitchFamily="34" charset="0"/>
              </a:rPr>
              <a:t>luar</a:t>
            </a:r>
            <a:endParaRPr lang="en-US" altLang="ja-JP" sz="2800" b="1" dirty="0">
              <a:latin typeface="Lucida Sans" panose="020B0602040502020204" pitchFamily="34" charset="0"/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6C78B869-36FC-49F9-B295-CB0052C01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2708275"/>
            <a:ext cx="280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- Selubung gelatin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E40F8157-F688-4559-A3FF-B22F3CE35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3187700"/>
            <a:ext cx="280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- Dinding sel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0297E089-DC99-4382-911F-5A59BA169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3692525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- Membram sitoplasma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5320F6D8-FA6A-47A3-A5A9-58EC8CC02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663" y="4431564"/>
            <a:ext cx="5399088" cy="830997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>
                <a:solidFill>
                  <a:schemeClr val="bg1"/>
                </a:solidFill>
              </a:rPr>
              <a:t>Dinding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sel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terdiri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atas</a:t>
            </a:r>
            <a:r>
              <a:rPr lang="en-US" altLang="ja-JP" sz="2400" dirty="0">
                <a:solidFill>
                  <a:schemeClr val="bg1"/>
                </a:solidFill>
              </a:rPr>
              <a:t>: lipoprotein, </a:t>
            </a:r>
            <a:r>
              <a:rPr lang="en-US" altLang="ja-JP" sz="2400" dirty="0" err="1">
                <a:solidFill>
                  <a:schemeClr val="bg1"/>
                </a:solidFill>
              </a:rPr>
              <a:t>liposakarida</a:t>
            </a:r>
            <a:r>
              <a:rPr lang="en-US" altLang="ja-JP" sz="2400" dirty="0">
                <a:solidFill>
                  <a:schemeClr val="bg1"/>
                </a:solidFill>
              </a:rPr>
              <a:t>, dan </a:t>
            </a:r>
            <a:r>
              <a:rPr lang="en-US" altLang="ja-JP" sz="2400" dirty="0" err="1">
                <a:solidFill>
                  <a:schemeClr val="bg1"/>
                </a:solidFill>
              </a:rPr>
              <a:t>mukoprotein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pic>
        <p:nvPicPr>
          <p:cNvPr id="9" name="Gambar 8">
            <a:extLst>
              <a:ext uri="{FF2B5EF4-FFF2-40B4-BE49-F238E27FC236}">
                <a16:creationId xmlns:a16="http://schemas.microsoft.com/office/drawing/2014/main" id="{F48A2CF0-4E74-4379-8055-E8F73720D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  <p:bldP spid="13320" grpId="0"/>
      <p:bldP spid="13321" grpId="0"/>
      <p:bldP spid="133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80BC6E0B-7F8C-4244-95FD-EAD164A30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49276"/>
            <a:ext cx="42256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b. </a:t>
            </a:r>
            <a:r>
              <a:rPr lang="en-US" altLang="ja-JP" sz="28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Bagian</a:t>
            </a:r>
            <a:r>
              <a:rPr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 </a:t>
            </a:r>
            <a:r>
              <a:rPr lang="en-US" altLang="ja-JP" sz="28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dalam</a:t>
            </a:r>
            <a:endParaRPr lang="en-US" altLang="ja-JP" sz="2800" b="1" dirty="0">
              <a:solidFill>
                <a:schemeClr val="accent2"/>
              </a:solidFill>
              <a:latin typeface="Lucida Sans" panose="020B0602040502020204" pitchFamily="34" charset="0"/>
            </a:endParaRPr>
          </a:p>
        </p:txBody>
      </p:sp>
      <p:sp>
        <p:nvSpPr>
          <p:cNvPr id="28675" name="Text Box 5">
            <a:extLst>
              <a:ext uri="{FF2B5EF4-FFF2-40B4-BE49-F238E27FC236}">
                <a16:creationId xmlns:a16="http://schemas.microsoft.com/office/drawing/2014/main" id="{8E9A0DFD-BCC1-412C-A022-EBACFC81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1412875"/>
            <a:ext cx="69119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Sitoplasma mengandung ribosom dan tidak mengandung: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/>
              <a:t>RE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/>
              <a:t>Badan golgi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/>
              <a:t>Mitokondria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/>
              <a:t>Lisosom 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BA26094A-9F17-4814-A598-3ED7DA9EB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4459863"/>
            <a:ext cx="87714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defTabSz="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793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793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793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793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 dirty="0" err="1">
                <a:solidFill>
                  <a:schemeClr val="accent2"/>
                </a:solidFill>
              </a:rPr>
              <a:t>Bagian</a:t>
            </a:r>
            <a:r>
              <a:rPr lang="en-US" altLang="ja-JP" sz="2800" b="1" dirty="0">
                <a:solidFill>
                  <a:schemeClr val="accent2"/>
                </a:solidFill>
              </a:rPr>
              <a:t>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lamela</a:t>
            </a:r>
            <a:r>
              <a:rPr lang="en-US" altLang="ja-JP" sz="2800" b="1" dirty="0">
                <a:solidFill>
                  <a:schemeClr val="accent2"/>
                </a:solidFill>
              </a:rPr>
              <a:t>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mengandung</a:t>
            </a:r>
            <a:r>
              <a:rPr lang="en-US" altLang="ja-JP" sz="2800" b="1" dirty="0">
                <a:solidFill>
                  <a:schemeClr val="accent2"/>
                </a:solidFill>
              </a:rPr>
              <a:t> pigmen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karotenoid</a:t>
            </a:r>
            <a:r>
              <a:rPr lang="en-US" altLang="ja-JP" sz="2800" b="1" dirty="0">
                <a:solidFill>
                  <a:schemeClr val="accent2"/>
                </a:solidFill>
              </a:rPr>
              <a:t> +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klorofil</a:t>
            </a:r>
            <a:r>
              <a:rPr lang="en-US" altLang="ja-JP" sz="2800" b="1" dirty="0">
                <a:solidFill>
                  <a:schemeClr val="accent2"/>
                </a:solidFill>
              </a:rPr>
              <a:t> +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fikosianin</a:t>
            </a:r>
            <a:r>
              <a:rPr lang="en-US" altLang="ja-JP" sz="2800" b="1" dirty="0">
                <a:solidFill>
                  <a:schemeClr val="accent2"/>
                </a:solidFill>
              </a:rPr>
              <a:t> dan </a:t>
            </a:r>
            <a:r>
              <a:rPr lang="en-US" altLang="ja-JP" sz="2800" b="1" dirty="0" err="1">
                <a:solidFill>
                  <a:schemeClr val="accent2"/>
                </a:solidFill>
              </a:rPr>
              <a:t>fikoeretrin</a:t>
            </a:r>
            <a:endParaRPr lang="en-US" altLang="ja-JP" sz="2800" b="1" dirty="0">
              <a:solidFill>
                <a:schemeClr val="accent2"/>
              </a:solidFill>
            </a:endParaRP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7D99F48B-40C8-434F-820C-09FD43EC9E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>
            <a:extLst>
              <a:ext uri="{FF2B5EF4-FFF2-40B4-BE49-F238E27FC236}">
                <a16:creationId xmlns:a16="http://schemas.microsoft.com/office/drawing/2014/main" id="{FC82FC66-7590-452E-92A8-AEF84FE3C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60350"/>
            <a:ext cx="82089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b="1">
                <a:solidFill>
                  <a:srgbClr val="FFFF00"/>
                </a:solidFill>
              </a:rPr>
              <a:t>PPLO </a:t>
            </a:r>
            <a:r>
              <a:rPr lang="en-US" altLang="ja-JP" sz="2400" b="1">
                <a:solidFill>
                  <a:srgbClr val="FFFF00"/>
                </a:solidFill>
              </a:rPr>
              <a:t>(The Pneuropneumonia-Like Organism)</a:t>
            </a:r>
            <a:endParaRPr lang="en-US" altLang="ja-JP" sz="3200" b="1">
              <a:solidFill>
                <a:srgbClr val="FFFF00"/>
              </a:solidFill>
            </a:endParaRPr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797F9ABF-DDCE-4464-930E-54F3DD332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1125539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W.V. Iterson (1969) digolongkan dalam bakteri kelas Mycoplastaceae</a:t>
            </a:r>
          </a:p>
        </p:txBody>
      </p:sp>
      <p:sp>
        <p:nvSpPr>
          <p:cNvPr id="29700" name="Text Box 6">
            <a:extLst>
              <a:ext uri="{FF2B5EF4-FFF2-40B4-BE49-F238E27FC236}">
                <a16:creationId xmlns:a16="http://schemas.microsoft.com/office/drawing/2014/main" id="{7BB406DB-B940-4F0B-874C-9419F87E2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174876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Novikoff &amp; Holzman (1970) tidak menggolongkan dalam bakteri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id="{6FD1C046-7B20-4FD2-B704-AABD1D46A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3152301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Merupakan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mikroorganisme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patogen</a:t>
            </a:r>
            <a:r>
              <a:rPr lang="en-US" altLang="ja-JP" sz="2400" dirty="0"/>
              <a:t> pada </a:t>
            </a:r>
            <a:r>
              <a:rPr lang="en-US" altLang="ja-JP" sz="2400" dirty="0" err="1"/>
              <a:t>manusia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hewan</a:t>
            </a:r>
            <a:r>
              <a:rPr lang="en-US" altLang="ja-JP" sz="2400" dirty="0"/>
              <a:t> yang </a:t>
            </a:r>
            <a:r>
              <a:rPr lang="en-US" altLang="ja-JP" sz="2400" dirty="0" err="1"/>
              <a:t>merusak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saluran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pernafasan</a:t>
            </a:r>
            <a:endParaRPr lang="en-US" altLang="ja-JP" sz="2400" dirty="0"/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9B32FFCA-BE82-4CB8-9A1E-F6DDE6971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4423103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Ukuran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terkecil</a:t>
            </a:r>
            <a:r>
              <a:rPr lang="en-US" altLang="ja-JP" sz="2400" dirty="0"/>
              <a:t> 0,1 – 0,3 </a:t>
            </a:r>
            <a:r>
              <a:rPr lang="en-US" altLang="ja-JP" dirty="0">
                <a:sym typeface="Symbol" panose="05050102010706020507" pitchFamily="18" charset="2"/>
              </a:rPr>
              <a:t> </a:t>
            </a:r>
            <a:r>
              <a:rPr lang="en-US" altLang="ja-JP" sz="2400" b="1" dirty="0">
                <a:sym typeface="Symbol" panose="05050102010706020507" pitchFamily="18" charset="2"/>
              </a:rPr>
              <a:t> </a:t>
            </a:r>
          </a:p>
        </p:txBody>
      </p:sp>
      <p:sp>
        <p:nvSpPr>
          <p:cNvPr id="35850" name="Text Box 10">
            <a:extLst>
              <a:ext uri="{FF2B5EF4-FFF2-40B4-BE49-F238E27FC236}">
                <a16:creationId xmlns:a16="http://schemas.microsoft.com/office/drawing/2014/main" id="{F082961B-02CD-4FB8-AF17-AB2D49003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18" y="5205368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Tidak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mempunyai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dinding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sel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mesosom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strukturnya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sangat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sederhana</a:t>
            </a:r>
            <a:r>
              <a:rPr lang="en-US" altLang="ja-JP" sz="2400" b="1" dirty="0">
                <a:sym typeface="Symbol" panose="05050102010706020507" pitchFamily="18" charset="2"/>
              </a:rPr>
              <a:t> </a:t>
            </a:r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16F6E7FB-C3C0-4FF3-B711-9D8377F7DE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9" grpId="0"/>
      <p:bldP spid="358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16E2BA57-C127-4185-A8EE-D00DC81F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65518"/>
            <a:ext cx="2016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PPLO</a:t>
            </a:r>
          </a:p>
        </p:txBody>
      </p:sp>
      <p:sp>
        <p:nvSpPr>
          <p:cNvPr id="30723" name="Text Box 5">
            <a:extLst>
              <a:ext uri="{FF2B5EF4-FFF2-40B4-BE49-F238E27FC236}">
                <a16:creationId xmlns:a16="http://schemas.microsoft.com/office/drawing/2014/main" id="{CFF01F0F-A5A0-469D-83AE-C1031FA69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647700"/>
            <a:ext cx="5903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>
                <a:solidFill>
                  <a:schemeClr val="tx2"/>
                </a:solidFill>
              </a:rPr>
              <a:t>Sel dikelilingi membram sitoplasma (tebal 75 </a:t>
            </a:r>
            <a:r>
              <a:rPr lang="en-US" altLang="ja-JP" sz="2000">
                <a:solidFill>
                  <a:schemeClr val="tx2"/>
                </a:solidFill>
                <a:cs typeface="Arial" panose="020B0604020202020204" pitchFamily="34" charset="0"/>
              </a:rPr>
              <a:t>Å)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A129A449-0732-4935-94F6-5155C9E7A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256754"/>
            <a:ext cx="67691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>
                <a:solidFill>
                  <a:schemeClr val="tx2"/>
                </a:solidFill>
              </a:rPr>
              <a:t>DNA </a:t>
            </a:r>
            <a:r>
              <a:rPr lang="en-US" altLang="ja-JP" sz="2000" dirty="0" err="1">
                <a:solidFill>
                  <a:schemeClr val="tx2"/>
                </a:solidFill>
              </a:rPr>
              <a:t>terkumpul</a:t>
            </a:r>
            <a:r>
              <a:rPr lang="en-US" altLang="ja-JP" sz="2000" dirty="0">
                <a:solidFill>
                  <a:schemeClr val="tx2"/>
                </a:solidFill>
              </a:rPr>
              <a:t> di </a:t>
            </a:r>
            <a:r>
              <a:rPr lang="en-US" altLang="ja-JP" sz="2000" dirty="0" err="1">
                <a:solidFill>
                  <a:schemeClr val="tx2"/>
                </a:solidFill>
              </a:rPr>
              <a:t>daerah</a:t>
            </a:r>
            <a:r>
              <a:rPr lang="en-US" altLang="ja-JP" sz="2000" dirty="0">
                <a:solidFill>
                  <a:schemeClr val="tx2"/>
                </a:solidFill>
              </a:rPr>
              <a:t> inti, </a:t>
            </a:r>
            <a:r>
              <a:rPr lang="en-US" altLang="ja-JP" sz="2000" dirty="0" err="1">
                <a:solidFill>
                  <a:schemeClr val="tx2"/>
                </a:solidFill>
              </a:rPr>
              <a:t>berupa</a:t>
            </a:r>
            <a:r>
              <a:rPr lang="en-US" altLang="ja-JP" sz="2000" dirty="0">
                <a:solidFill>
                  <a:schemeClr val="tx2"/>
                </a:solidFill>
              </a:rPr>
              <a:t> fibril-fibril </a:t>
            </a:r>
            <a:r>
              <a:rPr lang="en-US" altLang="ja-JP" sz="2000" dirty="0" err="1">
                <a:solidFill>
                  <a:schemeClr val="tx2"/>
                </a:solidFill>
              </a:rPr>
              <a:t>menyerupai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lingkaran</a:t>
            </a:r>
            <a:r>
              <a:rPr lang="en-US" altLang="ja-JP" sz="2000" dirty="0">
                <a:solidFill>
                  <a:schemeClr val="tx2"/>
                </a:solidFill>
              </a:rPr>
              <a:t> double helix</a:t>
            </a:r>
            <a:endParaRPr lang="en-US" altLang="ja-JP" sz="20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47112" name="Text Box 8">
            <a:extLst>
              <a:ext uri="{FF2B5EF4-FFF2-40B4-BE49-F238E27FC236}">
                <a16:creationId xmlns:a16="http://schemas.microsoft.com/office/drawing/2014/main" id="{895D3BD3-2807-4F07-9D77-65419A497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164231"/>
            <a:ext cx="8208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>
                <a:solidFill>
                  <a:schemeClr val="tx2"/>
                </a:solidFill>
              </a:rPr>
              <a:t>Daerah inti </a:t>
            </a:r>
            <a:r>
              <a:rPr lang="en-US" altLang="ja-JP" sz="2000" dirty="0" err="1">
                <a:solidFill>
                  <a:schemeClr val="tx2"/>
                </a:solidFill>
              </a:rPr>
              <a:t>dikelilingi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ribosom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>
                <a:solidFill>
                  <a:schemeClr val="tx2"/>
                </a:solidFill>
                <a:sym typeface="Wingdings 3" panose="05040102010807070707" pitchFamily="18" charset="2"/>
              </a:rPr>
              <a:t> </a:t>
            </a:r>
            <a:r>
              <a:rPr lang="en-US" altLang="ja-JP" sz="2000" dirty="0" err="1">
                <a:solidFill>
                  <a:schemeClr val="tx2"/>
                </a:solidFill>
                <a:sym typeface="Wingdings 3" panose="05040102010807070707" pitchFamily="18" charset="2"/>
              </a:rPr>
              <a:t>sintesis</a:t>
            </a:r>
            <a:r>
              <a:rPr lang="en-US" altLang="ja-JP" sz="2000" dirty="0">
                <a:solidFill>
                  <a:schemeClr val="tx2"/>
                </a:solidFill>
                <a:sym typeface="Wingdings 3" panose="05040102010807070707" pitchFamily="18" charset="2"/>
              </a:rPr>
              <a:t> protein</a:t>
            </a:r>
            <a:endParaRPr lang="en-US" altLang="ja-JP" sz="2000" dirty="0">
              <a:solidFill>
                <a:schemeClr val="tx2"/>
              </a:solidFill>
              <a:cs typeface="Arial" panose="020B0604020202020204" pitchFamily="34" charset="0"/>
              <a:sym typeface="Wingdings 3" panose="05040102010807070707" pitchFamily="18" charset="2"/>
            </a:endParaRPr>
          </a:p>
        </p:txBody>
      </p:sp>
      <p:sp>
        <p:nvSpPr>
          <p:cNvPr id="47113" name="Text Box 9">
            <a:extLst>
              <a:ext uri="{FF2B5EF4-FFF2-40B4-BE49-F238E27FC236}">
                <a16:creationId xmlns:a16="http://schemas.microsoft.com/office/drawing/2014/main" id="{A2745B92-1BB1-4AF0-8995-24A649430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917589"/>
            <a:ext cx="82089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 err="1">
                <a:solidFill>
                  <a:schemeClr val="tx2"/>
                </a:solidFill>
              </a:rPr>
              <a:t>Sitoplasma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mengandung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enzim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untuk</a:t>
            </a:r>
            <a:r>
              <a:rPr lang="en-US" altLang="ja-JP" sz="2000" dirty="0">
                <a:solidFill>
                  <a:schemeClr val="tx2"/>
                </a:solidFill>
              </a:rPr>
              <a:t> proses </a:t>
            </a:r>
            <a:r>
              <a:rPr lang="en-US" altLang="ja-JP" sz="2000" dirty="0" err="1">
                <a:solidFill>
                  <a:schemeClr val="tx2"/>
                </a:solidFill>
              </a:rPr>
              <a:t>replikasi</a:t>
            </a:r>
            <a:r>
              <a:rPr lang="en-US" altLang="ja-JP" sz="2000" dirty="0">
                <a:solidFill>
                  <a:schemeClr val="tx2"/>
                </a:solidFill>
              </a:rPr>
              <a:t>, </a:t>
            </a:r>
            <a:r>
              <a:rPr lang="en-US" altLang="ja-JP" sz="2000" dirty="0" err="1">
                <a:solidFill>
                  <a:schemeClr val="tx2"/>
                </a:solidFill>
              </a:rPr>
              <a:t>transkripsi</a:t>
            </a:r>
            <a:r>
              <a:rPr lang="en-US" altLang="ja-JP" sz="2000" dirty="0">
                <a:solidFill>
                  <a:schemeClr val="tx2"/>
                </a:solidFill>
              </a:rPr>
              <a:t> dan </a:t>
            </a:r>
            <a:r>
              <a:rPr lang="en-US" altLang="ja-JP" sz="2000" dirty="0" err="1">
                <a:solidFill>
                  <a:schemeClr val="tx2"/>
                </a:solidFill>
              </a:rPr>
              <a:t>translasi</a:t>
            </a:r>
            <a:r>
              <a:rPr lang="en-US" altLang="ja-JP" sz="2000" dirty="0">
                <a:solidFill>
                  <a:schemeClr val="tx2"/>
                </a:solidFill>
              </a:rPr>
              <a:t> RNA</a:t>
            </a:r>
            <a:endParaRPr lang="en-US" altLang="ja-JP" sz="2000" dirty="0">
              <a:solidFill>
                <a:schemeClr val="tx2"/>
              </a:solidFill>
              <a:cs typeface="Arial" panose="020B0604020202020204" pitchFamily="34" charset="0"/>
              <a:sym typeface="Wingdings 3" panose="05040102010807070707" pitchFamily="18" charset="2"/>
            </a:endParaRPr>
          </a:p>
        </p:txBody>
      </p:sp>
      <p:sp>
        <p:nvSpPr>
          <p:cNvPr id="47114" name="Text Box 10">
            <a:extLst>
              <a:ext uri="{FF2B5EF4-FFF2-40B4-BE49-F238E27FC236}">
                <a16:creationId xmlns:a16="http://schemas.microsoft.com/office/drawing/2014/main" id="{05BD27C3-27F7-4272-A5CA-0B1FB9EF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3919081"/>
            <a:ext cx="8208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 err="1">
                <a:solidFill>
                  <a:schemeClr val="tx2"/>
                </a:solidFill>
              </a:rPr>
              <a:t>Pembentukan</a:t>
            </a:r>
            <a:r>
              <a:rPr lang="en-US" altLang="ja-JP" sz="2000" dirty="0">
                <a:solidFill>
                  <a:schemeClr val="tx2"/>
                </a:solidFill>
              </a:rPr>
              <a:t> ATP </a:t>
            </a:r>
            <a:r>
              <a:rPr lang="en-US" altLang="ja-JP" sz="2000" dirty="0" err="1">
                <a:solidFill>
                  <a:schemeClr val="tx2"/>
                </a:solidFill>
              </a:rPr>
              <a:t>dari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gula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secara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respirasi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anaerob</a:t>
            </a:r>
            <a:endParaRPr lang="en-US" altLang="ja-JP" sz="2000" dirty="0">
              <a:solidFill>
                <a:schemeClr val="tx2"/>
              </a:solidFill>
              <a:cs typeface="Arial" panose="020B0604020202020204" pitchFamily="34" charset="0"/>
              <a:sym typeface="Wingdings 3" panose="05040102010807070707" pitchFamily="18" charset="2"/>
            </a:endParaRPr>
          </a:p>
        </p:txBody>
      </p:sp>
      <p:sp>
        <p:nvSpPr>
          <p:cNvPr id="47115" name="Text Box 11">
            <a:extLst>
              <a:ext uri="{FF2B5EF4-FFF2-40B4-BE49-F238E27FC236}">
                <a16:creationId xmlns:a16="http://schemas.microsoft.com/office/drawing/2014/main" id="{840F85AD-43F1-400D-8BD4-CC9D7210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18" y="4667212"/>
            <a:ext cx="8208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 err="1">
                <a:solidFill>
                  <a:schemeClr val="tx2"/>
                </a:solidFill>
              </a:rPr>
              <a:t>Tidak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memerlukan</a:t>
            </a:r>
            <a:r>
              <a:rPr lang="en-US" altLang="ja-JP" sz="2000" dirty="0">
                <a:solidFill>
                  <a:schemeClr val="tx2"/>
                </a:solidFill>
              </a:rPr>
              <a:t> host </a:t>
            </a:r>
            <a:r>
              <a:rPr lang="en-US" altLang="ja-JP" sz="2000" dirty="0" err="1">
                <a:solidFill>
                  <a:schemeClr val="tx2"/>
                </a:solidFill>
              </a:rPr>
              <a:t>untuk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pembelahan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sel</a:t>
            </a:r>
            <a:endParaRPr lang="en-US" altLang="ja-JP" sz="2000" dirty="0">
              <a:solidFill>
                <a:schemeClr val="tx2"/>
              </a:solidFill>
              <a:cs typeface="Arial" panose="020B0604020202020204" pitchFamily="34" charset="0"/>
              <a:sym typeface="Wingdings 3" panose="05040102010807070707" pitchFamily="18" charset="2"/>
            </a:endParaRPr>
          </a:p>
        </p:txBody>
      </p:sp>
      <p:sp>
        <p:nvSpPr>
          <p:cNvPr id="47116" name="Text Box 12">
            <a:extLst>
              <a:ext uri="{FF2B5EF4-FFF2-40B4-BE49-F238E27FC236}">
                <a16:creationId xmlns:a16="http://schemas.microsoft.com/office/drawing/2014/main" id="{A3DC129A-CC22-4D27-95E6-C6DDED973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18" y="5225973"/>
            <a:ext cx="79930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27275" indent="-2327275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>
                <a:solidFill>
                  <a:schemeClr val="tx2"/>
                </a:solidFill>
              </a:rPr>
              <a:t>Cara </a:t>
            </a:r>
            <a:r>
              <a:rPr lang="en-US" altLang="ja-JP" sz="2000" dirty="0" err="1">
                <a:solidFill>
                  <a:schemeClr val="tx2"/>
                </a:solidFill>
              </a:rPr>
              <a:t>reproduksi</a:t>
            </a:r>
            <a:r>
              <a:rPr lang="en-US" altLang="ja-JP" sz="2000" dirty="0">
                <a:solidFill>
                  <a:schemeClr val="tx2"/>
                </a:solidFill>
              </a:rPr>
              <a:t>: </a:t>
            </a:r>
            <a:r>
              <a:rPr lang="en-US" altLang="ja-JP" sz="2000" dirty="0" err="1">
                <a:solidFill>
                  <a:schemeClr val="hlink"/>
                </a:solidFill>
              </a:rPr>
              <a:t>membelah</a:t>
            </a:r>
            <a:r>
              <a:rPr lang="en-US" altLang="ja-JP" sz="2000" dirty="0">
                <a:solidFill>
                  <a:schemeClr val="hlink"/>
                </a:solidFill>
              </a:rPr>
              <a:t> </a:t>
            </a:r>
            <a:r>
              <a:rPr lang="en-US" altLang="ja-JP" sz="2000" dirty="0" err="1">
                <a:solidFill>
                  <a:schemeClr val="hlink"/>
                </a:solidFill>
              </a:rPr>
              <a:t>diri</a:t>
            </a:r>
            <a:r>
              <a:rPr lang="en-US" altLang="ja-JP" sz="2000" dirty="0">
                <a:solidFill>
                  <a:schemeClr val="hlink"/>
                </a:solidFill>
              </a:rPr>
              <a:t>, </a:t>
            </a:r>
            <a:r>
              <a:rPr lang="en-US" altLang="ja-JP" sz="2000" dirty="0" err="1">
                <a:solidFill>
                  <a:schemeClr val="hlink"/>
                </a:solidFill>
              </a:rPr>
              <a:t>membentuk</a:t>
            </a:r>
            <a:r>
              <a:rPr lang="en-US" altLang="ja-JP" sz="2000" dirty="0">
                <a:solidFill>
                  <a:schemeClr val="hlink"/>
                </a:solidFill>
              </a:rPr>
              <a:t> tunas &amp; </a:t>
            </a:r>
            <a:r>
              <a:rPr lang="en-US" altLang="ja-JP" sz="2000" dirty="0" err="1">
                <a:solidFill>
                  <a:schemeClr val="hlink"/>
                </a:solidFill>
              </a:rPr>
              <a:t>membentuk</a:t>
            </a:r>
            <a:r>
              <a:rPr lang="en-US" altLang="ja-JP" sz="2000" dirty="0">
                <a:solidFill>
                  <a:schemeClr val="hlink"/>
                </a:solidFill>
              </a:rPr>
              <a:t> </a:t>
            </a:r>
            <a:r>
              <a:rPr lang="en-US" altLang="ja-JP" sz="2000" dirty="0" err="1">
                <a:solidFill>
                  <a:schemeClr val="hlink"/>
                </a:solidFill>
              </a:rPr>
              <a:t>spora</a:t>
            </a:r>
            <a:endParaRPr lang="en-US" altLang="ja-JP" sz="2000" dirty="0">
              <a:solidFill>
                <a:schemeClr val="hlink"/>
              </a:solidFill>
            </a:endParaRPr>
          </a:p>
        </p:txBody>
      </p:sp>
      <p:pic>
        <p:nvPicPr>
          <p:cNvPr id="10" name="Gambar 9">
            <a:extLst>
              <a:ext uri="{FF2B5EF4-FFF2-40B4-BE49-F238E27FC236}">
                <a16:creationId xmlns:a16="http://schemas.microsoft.com/office/drawing/2014/main" id="{F6BC99B5-3363-458E-A6B8-A8674FCDE3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2" grpId="0"/>
      <p:bldP spid="47113" grpId="0"/>
      <p:bldP spid="47114" grpId="0"/>
      <p:bldP spid="47115" grpId="0"/>
      <p:bldP spid="471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>
            <a:extLst>
              <a:ext uri="{FF2B5EF4-FFF2-40B4-BE49-F238E27FC236}">
                <a16:creationId xmlns:a16="http://schemas.microsoft.com/office/drawing/2014/main" id="{95E45A06-31CF-4603-BF36-941322F9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357" y="0"/>
            <a:ext cx="3024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Sel Eukaryotik</a:t>
            </a:r>
          </a:p>
        </p:txBody>
      </p:sp>
      <p:sp>
        <p:nvSpPr>
          <p:cNvPr id="31747" name="Text Box 5">
            <a:extLst>
              <a:ext uri="{FF2B5EF4-FFF2-40B4-BE49-F238E27FC236}">
                <a16:creationId xmlns:a16="http://schemas.microsoft.com/office/drawing/2014/main" id="{A363B8D5-F288-421D-ACD6-F6E55B637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356" y="792163"/>
            <a:ext cx="74168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>
                <a:solidFill>
                  <a:schemeClr val="accent2"/>
                </a:solidFill>
              </a:rPr>
              <a:t>Mempunyai 2 macam membran</a:t>
            </a:r>
            <a:r>
              <a:rPr lang="en-US" altLang="ja-JP" sz="2800">
                <a:solidFill>
                  <a:srgbClr val="003300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800">
                <a:solidFill>
                  <a:srgbClr val="003300"/>
                </a:solidFill>
              </a:rPr>
              <a:t>Membran sitoplasma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800">
                <a:solidFill>
                  <a:srgbClr val="003300"/>
                </a:solidFill>
              </a:rPr>
              <a:t>Membran inti</a:t>
            </a:r>
          </a:p>
        </p:txBody>
      </p:sp>
      <p:sp>
        <p:nvSpPr>
          <p:cNvPr id="62470" name="Text Box 6">
            <a:extLst>
              <a:ext uri="{FF2B5EF4-FFF2-40B4-BE49-F238E27FC236}">
                <a16:creationId xmlns:a16="http://schemas.microsoft.com/office/drawing/2014/main" id="{857500A1-72B8-40F0-A0D3-7DB8B48BB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1357" y="2808288"/>
            <a:ext cx="79200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/>
              <a:t>Terdapat pada tumbuhan dan hewan dan mengandung:</a:t>
            </a:r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5C63C4AF-CDD3-4352-BFCC-7BB5087B7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594" y="3830638"/>
            <a:ext cx="3457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/>
              <a:t>Membran plasma</a:t>
            </a:r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B2A44E0E-6B6B-4487-9F15-5437E67B7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594" y="4525963"/>
            <a:ext cx="3457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/>
              <a:t>Sitoplasma</a:t>
            </a:r>
          </a:p>
        </p:txBody>
      </p:sp>
      <p:sp>
        <p:nvSpPr>
          <p:cNvPr id="62473" name="Text Box 9">
            <a:extLst>
              <a:ext uri="{FF2B5EF4-FFF2-40B4-BE49-F238E27FC236}">
                <a16:creationId xmlns:a16="http://schemas.microsoft.com/office/drawing/2014/main" id="{B43258E1-94E2-4355-B3DD-EC5E4577C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593" y="5173663"/>
            <a:ext cx="72009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441450" indent="-14414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dirty="0" err="1"/>
              <a:t>Organel</a:t>
            </a:r>
            <a:r>
              <a:rPr lang="en-US" altLang="ja-JP" sz="2800" dirty="0"/>
              <a:t>: RE, badan </a:t>
            </a:r>
            <a:r>
              <a:rPr lang="en-US" altLang="ja-JP" sz="2800" dirty="0" err="1"/>
              <a:t>golgi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lisosom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mitokondria</a:t>
            </a:r>
            <a:r>
              <a:rPr lang="en-US" altLang="ja-JP" sz="2800" dirty="0"/>
              <a:t> dan </a:t>
            </a:r>
            <a:r>
              <a:rPr lang="en-US" altLang="ja-JP" sz="2800" dirty="0" err="1"/>
              <a:t>nukleus</a:t>
            </a:r>
            <a:endParaRPr lang="en-US" altLang="ja-JP" sz="2800" dirty="0"/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FDDC09C4-8F99-484B-8C4A-457CE59BD9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/>
      <p:bldP spid="624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>
            <a:extLst>
              <a:ext uri="{FF2B5EF4-FFF2-40B4-BE49-F238E27FC236}">
                <a16:creationId xmlns:a16="http://schemas.microsoft.com/office/drawing/2014/main" id="{61148DC1-F931-4321-A424-1210D9FFF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1" y="111307"/>
            <a:ext cx="3024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Sel</a:t>
            </a:r>
            <a:r>
              <a:rPr lang="en-US" altLang="ja-JP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3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Hewan</a:t>
            </a:r>
            <a:endParaRPr lang="en-US" altLang="ja-JP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771" name="Text Box 5">
            <a:extLst>
              <a:ext uri="{FF2B5EF4-FFF2-40B4-BE49-F238E27FC236}">
                <a16:creationId xmlns:a16="http://schemas.microsoft.com/office/drawing/2014/main" id="{BD269089-9D18-488D-A275-9B2A6FF1C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759007"/>
            <a:ext cx="74168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ja-JP" sz="2400"/>
              <a:t>Bagian luar </a:t>
            </a:r>
            <a:r>
              <a:rPr lang="en-US" altLang="ja-JP" sz="2400">
                <a:sym typeface="Wingdings 3" panose="05040102010807070707" pitchFamily="18" charset="2"/>
              </a:rPr>
              <a:t> membran plasma / plasmalema, dapat membentuk lipatan  mikrovili (untuk memperluas permukaan)</a:t>
            </a:r>
          </a:p>
        </p:txBody>
      </p:sp>
      <p:sp>
        <p:nvSpPr>
          <p:cNvPr id="65543" name="Text Box 7">
            <a:extLst>
              <a:ext uri="{FF2B5EF4-FFF2-40B4-BE49-F238E27FC236}">
                <a16:creationId xmlns:a16="http://schemas.microsoft.com/office/drawing/2014/main" id="{7D63AC73-C443-4E7A-8B4B-7DDAFFA10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2270307"/>
            <a:ext cx="7416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ja-JP" sz="2400" dirty="0" err="1"/>
              <a:t>Hubungan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antar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membran</a:t>
            </a:r>
            <a:r>
              <a:rPr lang="en-US" altLang="ja-JP" sz="2400" dirty="0"/>
              <a:t> plasma </a:t>
            </a:r>
            <a:r>
              <a:rPr lang="en-US" altLang="ja-JP" sz="2400" dirty="0" err="1"/>
              <a:t>dengan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desmosom</a:t>
            </a:r>
            <a:endParaRPr lang="en-US" altLang="ja-JP" sz="2400" dirty="0">
              <a:sym typeface="Wingdings 3" panose="05040102010807070707" pitchFamily="18" charset="2"/>
            </a:endParaRPr>
          </a:p>
        </p:txBody>
      </p:sp>
      <p:sp>
        <p:nvSpPr>
          <p:cNvPr id="65544" name="Text Box 8">
            <a:extLst>
              <a:ext uri="{FF2B5EF4-FFF2-40B4-BE49-F238E27FC236}">
                <a16:creationId xmlns:a16="http://schemas.microsoft.com/office/drawing/2014/main" id="{6A7F83AA-56B9-4C5E-A83C-D9512BF23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3199738"/>
            <a:ext cx="7416800" cy="28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ja-JP" sz="2400" dirty="0" err="1"/>
              <a:t>Sitoplasma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sel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mengandung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organel-organel</a:t>
            </a:r>
            <a:r>
              <a:rPr lang="en-US" altLang="ja-JP" sz="2400" dirty="0"/>
              <a:t>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RE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Ribosom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Lisosom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Mitokondria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Badan </a:t>
            </a:r>
            <a:r>
              <a:rPr lang="en-US" altLang="ja-JP" sz="2400" dirty="0" err="1"/>
              <a:t>golgi</a:t>
            </a:r>
            <a:endParaRPr lang="en-US" altLang="ja-JP" sz="2400" dirty="0">
              <a:sym typeface="Wingdings 3" panose="05040102010807070707" pitchFamily="18" charset="2"/>
            </a:endParaRPr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D877B302-D522-4DD8-BAB6-AF18723CDD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/>
      <p:bldP spid="655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0" descr="membrane">
            <a:extLst>
              <a:ext uri="{FF2B5EF4-FFF2-40B4-BE49-F238E27FC236}">
                <a16:creationId xmlns:a16="http://schemas.microsoft.com/office/drawing/2014/main" id="{4A86F991-822E-401B-87A1-4F9883883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936" y="2779712"/>
            <a:ext cx="5799137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Text Box 4">
            <a:extLst>
              <a:ext uri="{FF2B5EF4-FFF2-40B4-BE49-F238E27FC236}">
                <a16:creationId xmlns:a16="http://schemas.microsoft.com/office/drawing/2014/main" id="{1DDED548-0E87-422B-8B8F-DC6864D68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88913"/>
            <a:ext cx="7991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Struktur dan fungsi komponen sel hewan</a:t>
            </a:r>
          </a:p>
        </p:txBody>
      </p:sp>
      <p:sp>
        <p:nvSpPr>
          <p:cNvPr id="33796" name="Text Box 5">
            <a:extLst>
              <a:ext uri="{FF2B5EF4-FFF2-40B4-BE49-F238E27FC236}">
                <a16:creationId xmlns:a16="http://schemas.microsoft.com/office/drawing/2014/main" id="{BBC7D20C-86D0-4F0A-AC22-09CFA7DF3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908050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chemeClr val="bg1"/>
                </a:solidFill>
                <a:latin typeface="Lucida Sans" panose="020B0602040502020204" pitchFamily="34" charset="0"/>
              </a:rPr>
              <a:t>1. Membran plasma / plasmalema</a:t>
            </a:r>
          </a:p>
        </p:txBody>
      </p:sp>
      <p:sp>
        <p:nvSpPr>
          <p:cNvPr id="33797" name="Text Box 6">
            <a:extLst>
              <a:ext uri="{FF2B5EF4-FFF2-40B4-BE49-F238E27FC236}">
                <a16:creationId xmlns:a16="http://schemas.microsoft.com/office/drawing/2014/main" id="{AC2D2E8E-C3F5-4D16-AA6E-D7E29ED48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085115"/>
            <a:ext cx="7848600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Mengatur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pertukaran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zat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antara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sitoplasma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dengan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larutan</a:t>
            </a:r>
            <a:r>
              <a:rPr lang="en-US" altLang="ja-JP" sz="2400" dirty="0"/>
              <a:t> di </a:t>
            </a:r>
            <a:r>
              <a:rPr lang="en-US" altLang="ja-JP" sz="2400" dirty="0" err="1"/>
              <a:t>luar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sel</a:t>
            </a:r>
            <a:endParaRPr lang="en-US" altLang="ja-JP" sz="2400" dirty="0"/>
          </a:p>
        </p:txBody>
      </p:sp>
      <p:sp>
        <p:nvSpPr>
          <p:cNvPr id="66567" name="Text Box 7">
            <a:extLst>
              <a:ext uri="{FF2B5EF4-FFF2-40B4-BE49-F238E27FC236}">
                <a16:creationId xmlns:a16="http://schemas.microsoft.com/office/drawing/2014/main" id="{54D2885B-FD1F-4618-9BEE-A679CE48E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119312"/>
            <a:ext cx="784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Bersifat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semipermeabel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hidup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sangat</a:t>
            </a:r>
            <a:r>
              <a:rPr lang="en-US" altLang="ja-JP" sz="2400" dirty="0"/>
              <a:t> tipis</a:t>
            </a:r>
          </a:p>
        </p:txBody>
      </p:sp>
      <p:sp>
        <p:nvSpPr>
          <p:cNvPr id="66568" name="Text Box 8">
            <a:extLst>
              <a:ext uri="{FF2B5EF4-FFF2-40B4-BE49-F238E27FC236}">
                <a16:creationId xmlns:a16="http://schemas.microsoft.com/office/drawing/2014/main" id="{C07CF634-62F7-43CC-97AA-4EA314FE4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779712"/>
            <a:ext cx="3240087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Komponen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kimia</a:t>
            </a:r>
            <a:r>
              <a:rPr lang="en-US" altLang="ja-JP" sz="2400" dirty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2400" dirty="0"/>
              <a:t>- </a:t>
            </a:r>
            <a:r>
              <a:rPr lang="en-US" altLang="ja-JP" sz="2400" dirty="0" err="1"/>
              <a:t>Bagian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luar</a:t>
            </a:r>
            <a:r>
              <a:rPr lang="en-US" altLang="ja-JP" sz="2400" dirty="0"/>
              <a:t> + </a:t>
            </a:r>
            <a:r>
              <a:rPr lang="en-US" altLang="ja-JP" sz="2400" dirty="0" err="1"/>
              <a:t>dalam</a:t>
            </a:r>
            <a:r>
              <a:rPr lang="en-US" altLang="ja-JP" sz="2400" dirty="0"/>
              <a:t> </a:t>
            </a:r>
            <a:r>
              <a:rPr lang="en-US" altLang="ja-JP" sz="2400" dirty="0">
                <a:sym typeface="Wingdings 3" panose="05040102010807070707" pitchFamily="18" charset="2"/>
              </a:rPr>
              <a:t> protein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ja-JP" sz="2400" dirty="0">
                <a:sym typeface="Wingdings 3" panose="05040102010807070707" pitchFamily="18" charset="2"/>
              </a:rPr>
              <a:t>- Tengah  lemak</a:t>
            </a:r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480434A7-F824-4718-8192-BFF2EAE7F6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7" grpId="0" animBg="1"/>
      <p:bldP spid="6656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>
            <a:extLst>
              <a:ext uri="{FF2B5EF4-FFF2-40B4-BE49-F238E27FC236}">
                <a16:creationId xmlns:a16="http://schemas.microsoft.com/office/drawing/2014/main" id="{B3EF0DB3-435F-4507-A3C0-4F95D065E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60350"/>
            <a:ext cx="5761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2. </a:t>
            </a:r>
            <a:r>
              <a:rPr lang="en-US" altLang="ja-JP" sz="24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Retikulum</a:t>
            </a:r>
            <a:r>
              <a:rPr lang="en-US" altLang="ja-JP" sz="24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Endoplasma</a:t>
            </a:r>
            <a:endParaRPr lang="en-US" altLang="ja-JP" sz="2400" b="1" dirty="0">
              <a:solidFill>
                <a:schemeClr val="accent2"/>
              </a:solidFill>
              <a:latin typeface="Lucida Sans" panose="020B0602040502020204" pitchFamily="34" charset="0"/>
            </a:endParaRP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E8101F10-B539-45E1-A407-46C39DE4D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981075"/>
            <a:ext cx="7777162" cy="4572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Membran lipoprotein</a:t>
            </a:r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D8125398-6E82-44F1-AB51-824E1C500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766888"/>
            <a:ext cx="7777162" cy="4572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Terletak antara membran inti dan membran sitoplasma</a:t>
            </a:r>
          </a:p>
        </p:txBody>
      </p:sp>
      <p:sp>
        <p:nvSpPr>
          <p:cNvPr id="71687" name="Text Box 7">
            <a:extLst>
              <a:ext uri="{FF2B5EF4-FFF2-40B4-BE49-F238E27FC236}">
                <a16:creationId xmlns:a16="http://schemas.microsoft.com/office/drawing/2014/main" id="{10716B32-DCD4-4116-AF73-7ABAD6E75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606675"/>
            <a:ext cx="7777162" cy="1975926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Macamnya: 	</a:t>
            </a:r>
            <a:r>
              <a:rPr lang="en-US" altLang="ja-JP" sz="2400">
                <a:solidFill>
                  <a:srgbClr val="FF3399"/>
                </a:solidFill>
                <a:latin typeface="Arial" charset="0"/>
                <a:ea typeface="ＭＳ Ｐゴシック" pitchFamily="50" charset="-128"/>
              </a:rPr>
              <a:t>1. RE granuler (kasar)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		    pada permukaan menempel ribosom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		</a:t>
            </a:r>
            <a:r>
              <a:rPr lang="en-US" altLang="ja-JP" sz="2400">
                <a:solidFill>
                  <a:srgbClr val="FF3399"/>
                </a:solidFill>
                <a:latin typeface="Arial" charset="0"/>
                <a:ea typeface="ＭＳ Ｐゴシック" pitchFamily="50" charset="-128"/>
              </a:rPr>
              <a:t>2. RE nongranuler (halus)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		    tidak mengandung ribosom</a:t>
            </a: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D64C3200-EF85-4C2C-85F9-D3B21D8F0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911726"/>
            <a:ext cx="7777162" cy="83099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400">
                <a:latin typeface="Arial" charset="0"/>
                <a:ea typeface="ＭＳ Ｐゴシック" pitchFamily="50" charset="-128"/>
              </a:rPr>
              <a:t>Fungsinya: alat transportasi zat yang diperlukan inti sel dari luar inti sel</a:t>
            </a:r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36D12A35-5955-4951-BEEE-A5F7DE4619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 animBg="1"/>
      <p:bldP spid="716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endoplasmic_reticulums">
            <a:extLst>
              <a:ext uri="{FF2B5EF4-FFF2-40B4-BE49-F238E27FC236}">
                <a16:creationId xmlns:a16="http://schemas.microsoft.com/office/drawing/2014/main" id="{B9DFF742-FE85-4D6B-85F6-468C0A899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" r="844" b="1984"/>
          <a:stretch>
            <a:fillRect/>
          </a:stretch>
        </p:blipFill>
        <p:spPr bwMode="auto">
          <a:xfrm>
            <a:off x="905783" y="244728"/>
            <a:ext cx="3666217" cy="280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5" descr="er">
            <a:extLst>
              <a:ext uri="{FF2B5EF4-FFF2-40B4-BE49-F238E27FC236}">
                <a16:creationId xmlns:a16="http://schemas.microsoft.com/office/drawing/2014/main" id="{96069C80-4F36-44AF-A623-E1679C58C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99"/>
          <a:stretch>
            <a:fillRect/>
          </a:stretch>
        </p:blipFill>
        <p:spPr bwMode="auto">
          <a:xfrm>
            <a:off x="4989969" y="332415"/>
            <a:ext cx="3666218" cy="273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8" name="Text Box 6">
            <a:extLst>
              <a:ext uri="{FF2B5EF4-FFF2-40B4-BE49-F238E27FC236}">
                <a16:creationId xmlns:a16="http://schemas.microsoft.com/office/drawing/2014/main" id="{65DEE602-98D9-447F-9180-779C2A4DA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3321049"/>
            <a:ext cx="8135938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/>
              <a:t>- </a:t>
            </a:r>
            <a:r>
              <a:rPr lang="en-US" altLang="ja-JP" sz="2000" dirty="0" err="1"/>
              <a:t>Suatu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sistem</a:t>
            </a:r>
            <a:r>
              <a:rPr lang="en-US" altLang="ja-JP" sz="2000" dirty="0"/>
              <a:t> </a:t>
            </a:r>
            <a:r>
              <a:rPr lang="en-US" altLang="ja-JP" sz="2000" dirty="0" err="1"/>
              <a:t>membran</a:t>
            </a:r>
            <a:r>
              <a:rPr lang="en-US" altLang="ja-JP" sz="2000" dirty="0"/>
              <a:t> yang </a:t>
            </a:r>
            <a:r>
              <a:rPr lang="en-US" altLang="ja-JP" sz="2000" dirty="0" err="1"/>
              <a:t>menembus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semua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daerah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sel</a:t>
            </a:r>
            <a:r>
              <a:rPr lang="en-US" altLang="ja-JP" sz="2000" dirty="0"/>
              <a:t> </a:t>
            </a:r>
            <a:r>
              <a:rPr lang="en-US" altLang="ja-JP" sz="2000" dirty="0" err="1"/>
              <a:t>eukariot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antara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membran</a:t>
            </a:r>
            <a:r>
              <a:rPr lang="en-US" altLang="ja-JP" sz="2000" dirty="0"/>
              <a:t> plasma dan </a:t>
            </a:r>
            <a:r>
              <a:rPr lang="en-US" altLang="ja-JP" sz="2000" dirty="0" err="1"/>
              <a:t>salut</a:t>
            </a:r>
            <a:r>
              <a:rPr lang="en-US" altLang="ja-JP" sz="2000" dirty="0"/>
              <a:t> inti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CA1343C8-1D9C-45A6-8743-7B079801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237083"/>
            <a:ext cx="8135938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/>
              <a:t>- </a:t>
            </a:r>
            <a:r>
              <a:rPr lang="en-US" altLang="ja-JP" sz="2000" dirty="0" err="1"/>
              <a:t>Komponen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sistem</a:t>
            </a:r>
            <a:r>
              <a:rPr lang="en-US" altLang="ja-JP" sz="2000" dirty="0"/>
              <a:t> </a:t>
            </a:r>
            <a:r>
              <a:rPr lang="en-US" altLang="ja-JP" sz="2000" dirty="0" err="1"/>
              <a:t>membran</a:t>
            </a:r>
            <a:r>
              <a:rPr lang="en-US" altLang="ja-JP" sz="2000" dirty="0"/>
              <a:t> intra </a:t>
            </a:r>
            <a:r>
              <a:rPr lang="en-US" altLang="ja-JP" sz="2000" dirty="0" err="1"/>
              <a:t>sel</a:t>
            </a:r>
            <a:r>
              <a:rPr lang="en-US" altLang="ja-JP" sz="2000" dirty="0"/>
              <a:t> yang </a:t>
            </a:r>
            <a:r>
              <a:rPr lang="en-US" altLang="ja-JP" sz="2000" dirty="0" err="1"/>
              <a:t>dinamis</a:t>
            </a:r>
            <a:endParaRPr lang="en-US" altLang="ja-JP" sz="2000" dirty="0"/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EEBEB14-F2AB-46A7-9045-EB3A6DB7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924427"/>
            <a:ext cx="8135938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/>
              <a:t>- </a:t>
            </a:r>
            <a:r>
              <a:rPr lang="en-US" altLang="ja-JP" sz="2000" dirty="0" err="1"/>
              <a:t>Membentuk</a:t>
            </a:r>
            <a:r>
              <a:rPr lang="en-US" altLang="ja-JP" sz="2000" dirty="0"/>
              <a:t> </a:t>
            </a:r>
            <a:r>
              <a:rPr lang="en-US" altLang="ja-JP" sz="2000" dirty="0" err="1"/>
              <a:t>jalinan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rongga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sel</a:t>
            </a:r>
            <a:r>
              <a:rPr lang="en-US" altLang="ja-JP" sz="2000" dirty="0"/>
              <a:t> (</a:t>
            </a:r>
            <a:r>
              <a:rPr lang="en-US" altLang="ja-JP" sz="2000" dirty="0" err="1"/>
              <a:t>cytocavitary</a:t>
            </a:r>
            <a:r>
              <a:rPr lang="en-US" altLang="ja-JP" sz="2000" dirty="0"/>
              <a:t>)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5ED1B35D-58D6-40C1-88D5-09273D4D6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521330"/>
            <a:ext cx="8135938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/>
              <a:t>- </a:t>
            </a:r>
            <a:r>
              <a:rPr lang="en-US" altLang="ja-JP" sz="2000" dirty="0" err="1"/>
              <a:t>Membentuk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sistem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peredaran</a:t>
            </a:r>
            <a:r>
              <a:rPr lang="en-US" altLang="ja-JP" sz="2000" dirty="0"/>
              <a:t> di </a:t>
            </a:r>
            <a:r>
              <a:rPr lang="en-US" altLang="ja-JP" sz="2000" dirty="0" err="1"/>
              <a:t>dalam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sel</a:t>
            </a:r>
            <a:r>
              <a:rPr lang="en-US" altLang="ja-JP" sz="2000" dirty="0"/>
              <a:t> </a:t>
            </a:r>
            <a:r>
              <a:rPr lang="en-US" altLang="ja-JP" sz="2000" dirty="0" err="1"/>
              <a:t>dengan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cara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fusi</a:t>
            </a:r>
            <a:r>
              <a:rPr lang="en-US" altLang="ja-JP" sz="2000" dirty="0"/>
              <a:t> </a:t>
            </a:r>
            <a:r>
              <a:rPr lang="en-US" altLang="ja-JP" sz="2000" dirty="0" err="1"/>
              <a:t>membran</a:t>
            </a:r>
            <a:endParaRPr lang="en-US" altLang="ja-JP" sz="2000" dirty="0"/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50514C7F-BA26-4CDB-A12D-BBFFF54772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  <p:bldP spid="74759" grpId="0" animBg="1"/>
      <p:bldP spid="74760" grpId="0" animBg="1"/>
      <p:bldP spid="747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BC06C17A-0C1B-4919-8865-B112EE817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9867" y="98244"/>
            <a:ext cx="19935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6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SEL</a:t>
            </a:r>
          </a:p>
        </p:txBody>
      </p:sp>
      <p:sp>
        <p:nvSpPr>
          <p:cNvPr id="18435" name="Text Box 5">
            <a:extLst>
              <a:ext uri="{FF2B5EF4-FFF2-40B4-BE49-F238E27FC236}">
                <a16:creationId xmlns:a16="http://schemas.microsoft.com/office/drawing/2014/main" id="{8BB03B4F-5828-4A40-A05F-C86D27F2E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55" y="1393643"/>
            <a:ext cx="68712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/>
              <a:t>Unit struktural dan fungsional dari organisme</a:t>
            </a:r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9047C67E-E30A-4828-B65C-96AB084B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55" y="2617606"/>
            <a:ext cx="68712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dirty="0" err="1"/>
              <a:t>Bentuk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ukuran</a:t>
            </a:r>
            <a:r>
              <a:rPr lang="en-US" altLang="ja-JP" sz="2800" dirty="0"/>
              <a:t> dan </a:t>
            </a:r>
            <a:r>
              <a:rPr lang="en-US" altLang="ja-JP" sz="2800" dirty="0" err="1"/>
              <a:t>struktur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sel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sangat</a:t>
            </a:r>
            <a:r>
              <a:rPr lang="en-US" altLang="ja-JP" sz="2800" dirty="0"/>
              <a:t> </a:t>
            </a:r>
            <a:r>
              <a:rPr lang="en-US" altLang="ja-JP" sz="2800" dirty="0" err="1"/>
              <a:t>bervariasi</a:t>
            </a:r>
            <a:endParaRPr lang="en-US" altLang="ja-JP" sz="2800" dirty="0"/>
          </a:p>
        </p:txBody>
      </p:sp>
      <p:sp>
        <p:nvSpPr>
          <p:cNvPr id="18437" name="Text Box 7">
            <a:extLst>
              <a:ext uri="{FF2B5EF4-FFF2-40B4-BE49-F238E27FC236}">
                <a16:creationId xmlns:a16="http://schemas.microsoft.com/office/drawing/2014/main" id="{B8FBE09D-19BC-431E-A46B-6EA9A15CC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55" y="3841568"/>
            <a:ext cx="68712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dirty="0" err="1"/>
              <a:t>Tipe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sel</a:t>
            </a:r>
            <a:r>
              <a:rPr lang="en-US" altLang="ja-JP" sz="2800" dirty="0"/>
              <a:t>: </a:t>
            </a:r>
            <a:r>
              <a:rPr lang="en-US" altLang="ja-JP" sz="2800" dirty="0" err="1"/>
              <a:t>Sel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prokariota</a:t>
            </a:r>
            <a:r>
              <a:rPr lang="en-US" altLang="ja-JP" sz="2800" dirty="0"/>
              <a:t> dan </a:t>
            </a:r>
            <a:r>
              <a:rPr lang="en-US" altLang="ja-JP" sz="2800" dirty="0" err="1"/>
              <a:t>Sel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Eukariota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sel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hewan</a:t>
            </a:r>
            <a:r>
              <a:rPr lang="en-US" altLang="ja-JP" sz="2800" dirty="0"/>
              <a:t> dan </a:t>
            </a:r>
            <a:r>
              <a:rPr lang="en-US" altLang="ja-JP" sz="2800" dirty="0" err="1"/>
              <a:t>tumbuhan</a:t>
            </a:r>
            <a:r>
              <a:rPr lang="en-US" altLang="ja-JP" sz="2800" dirty="0"/>
              <a:t>)</a:t>
            </a:r>
          </a:p>
        </p:txBody>
      </p:sp>
      <p:sp>
        <p:nvSpPr>
          <p:cNvPr id="18438" name="Text Box 8">
            <a:extLst>
              <a:ext uri="{FF2B5EF4-FFF2-40B4-BE49-F238E27FC236}">
                <a16:creationId xmlns:a16="http://schemas.microsoft.com/office/drawing/2014/main" id="{29278269-B125-4E1B-9D5F-02F90D65A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355" y="5065531"/>
            <a:ext cx="68712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/>
              <a:t>Fraksionasi sel metode pemisahan sel untuk mempelajari fungsi sel </a:t>
            </a:r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CC9316CC-3F5E-4030-86E1-82E9202E01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53A32A35-5EDC-4BA0-8587-C07E5D9F2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084" y="147655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Dua</a:t>
            </a:r>
            <a:r>
              <a:rPr lang="en-US" altLang="ja-JP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jenis</a:t>
            </a:r>
            <a:r>
              <a:rPr lang="en-US" altLang="ja-JP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 RE: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B5E1999B-2F0F-42F5-A0FA-84B76D235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871289"/>
            <a:ext cx="2159000" cy="46166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chemeClr val="folHlink"/>
                </a:solidFill>
              </a:rPr>
              <a:t>1. RE Kasar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FFA95FF9-6CDA-4F01-B94B-5C9B9983A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3274983"/>
            <a:ext cx="3095625" cy="46166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 dirty="0">
                <a:solidFill>
                  <a:schemeClr val="folHlink"/>
                </a:solidFill>
              </a:rPr>
              <a:t>2. RE </a:t>
            </a:r>
            <a:r>
              <a:rPr lang="en-US" altLang="ja-JP" sz="2400" b="1" dirty="0" err="1">
                <a:solidFill>
                  <a:schemeClr val="folHlink"/>
                </a:solidFill>
              </a:rPr>
              <a:t>Halus</a:t>
            </a:r>
            <a:r>
              <a:rPr lang="en-US" altLang="ja-JP" sz="2400" b="1" dirty="0">
                <a:solidFill>
                  <a:schemeClr val="folHlink"/>
                </a:solidFill>
              </a:rPr>
              <a:t> / </a:t>
            </a:r>
            <a:r>
              <a:rPr lang="en-US" altLang="ja-JP" sz="2400" b="1" dirty="0" err="1">
                <a:solidFill>
                  <a:schemeClr val="folHlink"/>
                </a:solidFill>
              </a:rPr>
              <a:t>Licin</a:t>
            </a:r>
            <a:endParaRPr lang="en-US" altLang="ja-JP" sz="2400" b="1" dirty="0">
              <a:solidFill>
                <a:schemeClr val="folHlink"/>
              </a:solidFill>
            </a:endParaRP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76C8E74E-E0EE-45B6-848B-19F362053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1498976"/>
            <a:ext cx="66976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Tempat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sintensis</a:t>
            </a:r>
            <a:r>
              <a:rPr lang="en-US" altLang="ja-JP" sz="2400" dirty="0"/>
              <a:t> dan transport protein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merakit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mengekspor</a:t>
            </a:r>
            <a:r>
              <a:rPr lang="en-US" altLang="ja-JP" sz="2400" dirty="0"/>
              <a:t> protein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melekatnya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ribosom</a:t>
            </a:r>
            <a:endParaRPr lang="en-US" altLang="ja-JP" sz="2400" dirty="0"/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B88B920A-FAFA-42BF-8E68-37CF7F802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011" y="3840519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Sintesis</a:t>
            </a:r>
            <a:r>
              <a:rPr lang="en-US" altLang="ja-JP" sz="2400" dirty="0"/>
              <a:t> lain dan </a:t>
            </a:r>
            <a:r>
              <a:rPr lang="en-US" altLang="ja-JP" sz="2400" dirty="0" err="1"/>
              <a:t>modifikasi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kimia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ber</a:t>
            </a:r>
            <a:r>
              <a:rPr lang="en-US" altLang="ja-JP" sz="2400" dirty="0"/>
              <a:t> BM </a:t>
            </a:r>
            <a:r>
              <a:rPr lang="en-US" altLang="ja-JP" sz="2400" dirty="0" err="1"/>
              <a:t>rendah</a:t>
            </a:r>
            <a:endParaRPr lang="en-US" altLang="ja-JP" sz="2400" dirty="0"/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Produksi</a:t>
            </a:r>
            <a:r>
              <a:rPr lang="en-US" altLang="ja-JP" sz="2400" dirty="0"/>
              <a:t> sterol, </a:t>
            </a:r>
            <a:r>
              <a:rPr lang="en-US" altLang="ja-JP" sz="2400" dirty="0" err="1"/>
              <a:t>sintesis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kolesterol</a:t>
            </a:r>
            <a:r>
              <a:rPr lang="en-US" altLang="ja-JP" sz="2400" dirty="0"/>
              <a:t>, pigmen retina, 	</a:t>
            </a:r>
            <a:r>
              <a:rPr lang="en-US" altLang="ja-JP" sz="2400" dirty="0" err="1"/>
              <a:t>sel</a:t>
            </a:r>
            <a:r>
              <a:rPr lang="en-US" altLang="ja-JP" sz="2400" dirty="0"/>
              <a:t> interstitial testis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 sz="2400" dirty="0"/>
              <a:t> </a:t>
            </a:r>
            <a:r>
              <a:rPr lang="en-US" altLang="ja-JP" sz="2400" dirty="0" err="1"/>
              <a:t>metabolisme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mekanisme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detoksifikasi</a:t>
            </a:r>
            <a:endParaRPr lang="en-US" altLang="ja-JP" sz="2400" dirty="0"/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8F3D601A-2CF5-4DD7-B58E-1C549170C9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/>
      <p:bldP spid="76804" grpId="0" animBg="1"/>
      <p:bldP spid="76805" grpId="0"/>
      <p:bldP spid="76806" grpId="0"/>
      <p:bldP spid="7680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>
            <a:extLst>
              <a:ext uri="{FF2B5EF4-FFF2-40B4-BE49-F238E27FC236}">
                <a16:creationId xmlns:a16="http://schemas.microsoft.com/office/drawing/2014/main" id="{9573C48F-27B7-4F17-8093-472BC68D8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42784"/>
            <a:ext cx="5761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latin typeface="Lucida Sans" panose="020B0602040502020204" pitchFamily="34" charset="0"/>
              </a:rPr>
              <a:t>3. Badan Golgi</a:t>
            </a: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7856C3E1-FFB7-4D02-954D-FE895B35A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377860"/>
            <a:ext cx="79930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Struktur: bentuk tumpukan kantong-kantong pipih yang kompleks, bagian dalam kantong terdapat ruang kecil (vakuola)</a:t>
            </a:r>
          </a:p>
        </p:txBody>
      </p:sp>
      <p:sp>
        <p:nvSpPr>
          <p:cNvPr id="77831" name="Text Box 7">
            <a:extLst>
              <a:ext uri="{FF2B5EF4-FFF2-40B4-BE49-F238E27FC236}">
                <a16:creationId xmlns:a16="http://schemas.microsoft.com/office/drawing/2014/main" id="{8A46A592-A4FC-4F39-926D-AF7C1DE28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854235"/>
            <a:ext cx="7993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81088" indent="-10810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Fungsi</a:t>
            </a:r>
            <a:r>
              <a:rPr lang="en-US" altLang="ja-JP" sz="2400" dirty="0"/>
              <a:t>: </a:t>
            </a:r>
            <a:r>
              <a:rPr lang="en-US" altLang="ja-JP" sz="2400" dirty="0" err="1"/>
              <a:t>menghasilkan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sekret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berupa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butiran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getah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lisosom</a:t>
            </a:r>
            <a:r>
              <a:rPr lang="en-US" altLang="ja-JP" sz="2400" dirty="0"/>
              <a:t> primer, </a:t>
            </a:r>
            <a:r>
              <a:rPr lang="en-US" altLang="ja-JP" sz="2400" dirty="0" err="1"/>
              <a:t>menyimpan</a:t>
            </a:r>
            <a:r>
              <a:rPr lang="en-US" altLang="ja-JP" sz="2400" dirty="0"/>
              <a:t> protein dan </a:t>
            </a:r>
            <a:r>
              <a:rPr lang="en-US" altLang="ja-JP" sz="2400" dirty="0" err="1"/>
              <a:t>enzim</a:t>
            </a:r>
            <a:endParaRPr lang="en-US" altLang="ja-JP" sz="2400" dirty="0"/>
          </a:p>
        </p:txBody>
      </p:sp>
      <p:sp>
        <p:nvSpPr>
          <p:cNvPr id="77832" name="Text Box 8">
            <a:extLst>
              <a:ext uri="{FF2B5EF4-FFF2-40B4-BE49-F238E27FC236}">
                <a16:creationId xmlns:a16="http://schemas.microsoft.com/office/drawing/2014/main" id="{C12FBE16-6DEB-4BE5-B585-544BD04C9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862297"/>
            <a:ext cx="7993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/>
              <a:t>Pada </a:t>
            </a:r>
            <a:r>
              <a:rPr lang="en-US" altLang="ja-JP" sz="2400" dirty="0" err="1"/>
              <a:t>tumbuhan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disebut</a:t>
            </a:r>
            <a:r>
              <a:rPr lang="en-US" altLang="ja-JP" sz="2400" dirty="0">
                <a:solidFill>
                  <a:schemeClr val="accent2"/>
                </a:solidFill>
              </a:rPr>
              <a:t>: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dictyosome</a:t>
            </a:r>
            <a:endParaRPr lang="en-US" altLang="ja-JP" sz="2400" b="1" dirty="0">
              <a:solidFill>
                <a:schemeClr val="accent2"/>
              </a:solidFill>
            </a:endParaRP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01AFF3F8-7CF0-4657-AA56-7DB3FDDF2500}"/>
              </a:ext>
            </a:extLst>
          </p:cNvPr>
          <p:cNvGrpSpPr>
            <a:grpSpLocks/>
          </p:cNvGrpSpPr>
          <p:nvPr/>
        </p:nvGrpSpPr>
        <p:grpSpPr bwMode="auto">
          <a:xfrm>
            <a:off x="2135188" y="790484"/>
            <a:ext cx="8064500" cy="457200"/>
            <a:chOff x="340" y="981"/>
            <a:chExt cx="5080" cy="288"/>
          </a:xfrm>
        </p:grpSpPr>
        <p:sp>
          <p:nvSpPr>
            <p:cNvPr id="37897" name="Text Box 10">
              <a:extLst>
                <a:ext uri="{FF2B5EF4-FFF2-40B4-BE49-F238E27FC236}">
                  <a16:creationId xmlns:a16="http://schemas.microsoft.com/office/drawing/2014/main" id="{CAC2B30D-98B0-4094-946A-363943E7C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981"/>
              <a:ext cx="50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/>
                <a:t>Camilo Gollgi (1898)		sel saraf burung hantu</a:t>
              </a:r>
            </a:p>
          </p:txBody>
        </p:sp>
        <p:sp>
          <p:nvSpPr>
            <p:cNvPr id="37898" name="Line 11">
              <a:extLst>
                <a:ext uri="{FF2B5EF4-FFF2-40B4-BE49-F238E27FC236}">
                  <a16:creationId xmlns:a16="http://schemas.microsoft.com/office/drawing/2014/main" id="{69FF6906-C480-4635-8BD0-2B1823884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2" y="1117"/>
              <a:ext cx="72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77836" name="Text Box 12">
            <a:extLst>
              <a:ext uri="{FF2B5EF4-FFF2-40B4-BE49-F238E27FC236}">
                <a16:creationId xmlns:a16="http://schemas.microsoft.com/office/drawing/2014/main" id="{63D22022-B428-48FA-8CF5-1D515EAB2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649698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/>
              <a:t>Setiap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kantung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pipih</a:t>
            </a:r>
            <a:r>
              <a:rPr lang="en-US" altLang="ja-JP" sz="2400" dirty="0"/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dinamakan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i="1" dirty="0" err="1">
                <a:solidFill>
                  <a:schemeClr val="accent2"/>
                </a:solidFill>
              </a:rPr>
              <a:t>sisterna</a:t>
            </a:r>
            <a:r>
              <a:rPr lang="en-US" altLang="ja-JP" sz="2400" b="1" i="1" dirty="0">
                <a:solidFill>
                  <a:schemeClr val="accent2"/>
                </a:solidFill>
              </a:rPr>
              <a:t>, </a:t>
            </a:r>
            <a:r>
              <a:rPr lang="en-US" altLang="ja-JP" sz="2400" b="1" i="1" dirty="0" err="1">
                <a:solidFill>
                  <a:schemeClr val="accent2"/>
                </a:solidFill>
              </a:rPr>
              <a:t>sakula</a:t>
            </a:r>
            <a:r>
              <a:rPr lang="en-US" altLang="ja-JP" sz="2400" b="1" i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atau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i="1" dirty="0" err="1">
                <a:solidFill>
                  <a:schemeClr val="accent2"/>
                </a:solidFill>
              </a:rPr>
              <a:t>lamela</a:t>
            </a:r>
            <a:r>
              <a:rPr lang="en-US" altLang="ja-JP" sz="2400" dirty="0"/>
              <a:t>, di </a:t>
            </a:r>
            <a:r>
              <a:rPr lang="en-US" altLang="ja-JP" sz="2400" dirty="0" err="1"/>
              <a:t>dalamnya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terdapat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ruang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lebar</a:t>
            </a:r>
            <a:r>
              <a:rPr lang="en-US" altLang="ja-JP" sz="2400" dirty="0"/>
              <a:t> (</a:t>
            </a:r>
            <a:r>
              <a:rPr lang="en-US" altLang="ja-JP" sz="2400" i="1" dirty="0"/>
              <a:t>lumen</a:t>
            </a:r>
            <a:r>
              <a:rPr lang="en-US" altLang="ja-JP" sz="2400" dirty="0"/>
              <a:t>)</a:t>
            </a:r>
            <a:endParaRPr lang="en-US" altLang="ja-JP" sz="2400" i="1" dirty="0"/>
          </a:p>
        </p:txBody>
      </p:sp>
      <p:sp>
        <p:nvSpPr>
          <p:cNvPr id="77837" name="Text Box 13">
            <a:extLst>
              <a:ext uri="{FF2B5EF4-FFF2-40B4-BE49-F238E27FC236}">
                <a16:creationId xmlns:a16="http://schemas.microsoft.com/office/drawing/2014/main" id="{49606522-CA09-4386-91B6-C21BFCFC8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535522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352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Menunjukkan suatu polaritas</a:t>
            </a:r>
            <a:endParaRPr lang="en-US" altLang="ja-JP" sz="2400" i="1"/>
          </a:p>
        </p:txBody>
      </p:sp>
      <p:pic>
        <p:nvPicPr>
          <p:cNvPr id="12" name="Gambar 11">
            <a:extLst>
              <a:ext uri="{FF2B5EF4-FFF2-40B4-BE49-F238E27FC236}">
                <a16:creationId xmlns:a16="http://schemas.microsoft.com/office/drawing/2014/main" id="{69C013A4-E717-42B6-A441-2BB83080C2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/>
      <p:bldP spid="77831" grpId="0"/>
      <p:bldP spid="77832" grpId="0"/>
      <p:bldP spid="77836" grpId="0"/>
      <p:bldP spid="778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Golgi Apparatus1">
            <a:extLst>
              <a:ext uri="{FF2B5EF4-FFF2-40B4-BE49-F238E27FC236}">
                <a16:creationId xmlns:a16="http://schemas.microsoft.com/office/drawing/2014/main" id="{C90F1F2C-A0DC-4376-84D0-E0B0393CA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90" y="0"/>
            <a:ext cx="41830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 descr="Golgi Apparatus2">
            <a:extLst>
              <a:ext uri="{FF2B5EF4-FFF2-40B4-BE49-F238E27FC236}">
                <a16:creationId xmlns:a16="http://schemas.microsoft.com/office/drawing/2014/main" id="{758F351F-AA88-45F6-86D8-E18FD6045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528" y="3573463"/>
            <a:ext cx="4932362" cy="330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4">
            <a:extLst>
              <a:ext uri="{FF2B5EF4-FFF2-40B4-BE49-F238E27FC236}">
                <a16:creationId xmlns:a16="http://schemas.microsoft.com/office/drawing/2014/main" id="{52673618-AFA9-4435-9F12-ECCDE5DF9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128" y="6237288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/>
              <a:t>RE</a:t>
            </a:r>
          </a:p>
        </p:txBody>
      </p:sp>
      <p:sp>
        <p:nvSpPr>
          <p:cNvPr id="26" name="Line 5">
            <a:extLst>
              <a:ext uri="{FF2B5EF4-FFF2-40B4-BE49-F238E27FC236}">
                <a16:creationId xmlns:a16="http://schemas.microsoft.com/office/drawing/2014/main" id="{5B95035A-E1C7-4BB8-A63E-B68387D1A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128" y="5589588"/>
            <a:ext cx="287337" cy="7191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7" name="Line 6">
            <a:extLst>
              <a:ext uri="{FF2B5EF4-FFF2-40B4-BE49-F238E27FC236}">
                <a16:creationId xmlns:a16="http://schemas.microsoft.com/office/drawing/2014/main" id="{780FEB8F-2575-42B0-A44D-D2549057EF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903" y="6237288"/>
            <a:ext cx="792162" cy="3603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B5BAC4FB-CEF2-44AE-A4C5-157330474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278" y="6453188"/>
            <a:ext cx="11160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/>
              <a:t>ribosom</a:t>
            </a:r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AA753037-4353-4633-A8F4-5D455B07DF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9540" y="4797425"/>
            <a:ext cx="431800" cy="863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0" name="Line 9">
            <a:extLst>
              <a:ext uri="{FF2B5EF4-FFF2-40B4-BE49-F238E27FC236}">
                <a16:creationId xmlns:a16="http://schemas.microsoft.com/office/drawing/2014/main" id="{DF1FC477-4D79-4569-A16E-F8C8685DDA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078" y="4365625"/>
            <a:ext cx="144462" cy="1295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8D9C21B5-9C4F-4E11-89CA-5F11B2AEB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353" y="5589588"/>
            <a:ext cx="13319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/>
              <a:t>Vesikula transisi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4F0013A5-F107-4580-ABCC-212C721C4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890" y="0"/>
            <a:ext cx="2195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Kompleks Golgi</a:t>
            </a: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id="{99AE5C2C-0392-4FAA-A970-073F08DD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890" y="1341438"/>
            <a:ext cx="104298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1600" b="1"/>
              <a:t>vesikula vakuola</a:t>
            </a:r>
          </a:p>
        </p:txBody>
      </p:sp>
      <p:sp>
        <p:nvSpPr>
          <p:cNvPr id="34" name="Line 13">
            <a:extLst>
              <a:ext uri="{FF2B5EF4-FFF2-40B4-BE49-F238E27FC236}">
                <a16:creationId xmlns:a16="http://schemas.microsoft.com/office/drawing/2014/main" id="{4CDBAD6C-9113-401F-B560-26E64A9AFD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03" y="981075"/>
            <a:ext cx="503237" cy="5762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7E621932-29C1-437B-BFC1-5590240D3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553" y="188913"/>
            <a:ext cx="2232025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Permukaan luar / pembentukan/ sis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8B96A708-49B0-43A1-A9DD-55C3729D2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15" y="295275"/>
            <a:ext cx="1585913" cy="406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Ke arah RE</a:t>
            </a:r>
          </a:p>
        </p:txBody>
      </p:sp>
      <p:sp>
        <p:nvSpPr>
          <p:cNvPr id="37" name="Line 16">
            <a:extLst>
              <a:ext uri="{FF2B5EF4-FFF2-40B4-BE49-F238E27FC236}">
                <a16:creationId xmlns:a16="http://schemas.microsoft.com/office/drawing/2014/main" id="{7924AAAF-6A20-4AF5-9EA4-E525B700D4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15" y="476250"/>
            <a:ext cx="792163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id="{54993AC4-E281-4900-96C7-EBBBC71F7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553" y="1277938"/>
            <a:ext cx="2232025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Permukaan dalam / matang / trans</a:t>
            </a:r>
          </a:p>
        </p:txBody>
      </p:sp>
      <p:sp>
        <p:nvSpPr>
          <p:cNvPr id="39" name="Line 18">
            <a:extLst>
              <a:ext uri="{FF2B5EF4-FFF2-40B4-BE49-F238E27FC236}">
                <a16:creationId xmlns:a16="http://schemas.microsoft.com/office/drawing/2014/main" id="{5B5687FE-807E-4475-9A2B-9399073BC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15" y="1773238"/>
            <a:ext cx="792163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0" name="Text Box 19">
            <a:extLst>
              <a:ext uri="{FF2B5EF4-FFF2-40B4-BE49-F238E27FC236}">
                <a16:creationId xmlns:a16="http://schemas.microsoft.com/office/drawing/2014/main" id="{92A7B15D-2C84-4B37-912D-C9782CBDC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15" y="1268413"/>
            <a:ext cx="1585913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Ke arah permukaan sel</a:t>
            </a:r>
          </a:p>
        </p:txBody>
      </p:sp>
      <p:sp>
        <p:nvSpPr>
          <p:cNvPr id="41" name="Line 20">
            <a:extLst>
              <a:ext uri="{FF2B5EF4-FFF2-40B4-BE49-F238E27FC236}">
                <a16:creationId xmlns:a16="http://schemas.microsoft.com/office/drawing/2014/main" id="{23CD9151-A23D-45F2-A613-810A20741C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340" y="5229225"/>
            <a:ext cx="1081088" cy="5762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2" name="Text Box 21">
            <a:extLst>
              <a:ext uri="{FF2B5EF4-FFF2-40B4-BE49-F238E27FC236}">
                <a16:creationId xmlns:a16="http://schemas.microsoft.com/office/drawing/2014/main" id="{E3A90A26-82CB-4B42-BAE9-5214F1550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553" y="2655888"/>
            <a:ext cx="4787900" cy="711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Enzim dominan	enzim transferase, dengan enzim marker glikosiltransferase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>
            <a:extLst>
              <a:ext uri="{FF2B5EF4-FFF2-40B4-BE49-F238E27FC236}">
                <a16:creationId xmlns:a16="http://schemas.microsoft.com/office/drawing/2014/main" id="{C9C017C6-6CFC-4929-B46E-DB0013AAA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226" y="142784"/>
            <a:ext cx="5832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32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Fungsi Kompleks Golgi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E8FB5211-7604-4291-A19C-52FA91D3F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226" y="800010"/>
            <a:ext cx="6264275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>
                <a:solidFill>
                  <a:schemeClr val="accent2"/>
                </a:solidFill>
              </a:rPr>
              <a:t>1. </a:t>
            </a:r>
            <a:r>
              <a:rPr lang="en-US" altLang="ja-JP" sz="2400" dirty="0" err="1">
                <a:solidFill>
                  <a:schemeClr val="accent2"/>
                </a:solidFill>
              </a:rPr>
              <a:t>Perakitan</a:t>
            </a:r>
            <a:r>
              <a:rPr lang="en-US" altLang="ja-JP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</a:rPr>
              <a:t>makromolekul</a:t>
            </a:r>
            <a:r>
              <a:rPr lang="en-US" altLang="ja-JP" sz="2400" dirty="0">
                <a:solidFill>
                  <a:schemeClr val="accent2"/>
                </a:solidFill>
              </a:rPr>
              <a:t> kaya </a:t>
            </a:r>
            <a:r>
              <a:rPr lang="en-US" altLang="ja-JP" sz="2400" dirty="0" err="1">
                <a:solidFill>
                  <a:schemeClr val="accent2"/>
                </a:solidFill>
              </a:rPr>
              <a:t>karbohidrat</a:t>
            </a:r>
            <a:endParaRPr lang="en-US" altLang="ja-JP" sz="2400" dirty="0">
              <a:solidFill>
                <a:schemeClr val="accent2"/>
              </a:solidFill>
            </a:endParaRP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9CBAF813-63C7-458A-87D7-CE1B40F05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051" y="1655672"/>
            <a:ext cx="7704137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Biosintesis glikoprotein dan glikolipida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854240FE-EAC6-4F54-BABF-FD6B73933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051" y="2277973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Keduanya berasosiasi dengan membran-membran 	dan permukaan sel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68CF5F2C-85B2-41ED-8102-92CCF1306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051" y="3286035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Contohnya pada sekresi kelenjar tiroid dan 	pempentukan glikoprotein membran plasma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2CEB648A-9B14-4BAF-B531-9597B7B4B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051" y="4248060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Glikoprotein membran plasma tidak dilepaskan ke 	lumen sakula kompleks Golgi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0F9F315E-2502-406F-BF14-4EEA6F894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051" y="5327560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Sel tiroid terlibat dalam satu saur aktivitas yang 	melibatkan beberapa organel</a:t>
            </a:r>
          </a:p>
        </p:txBody>
      </p:sp>
      <p:pic>
        <p:nvPicPr>
          <p:cNvPr id="29" name="Gambar 28">
            <a:extLst>
              <a:ext uri="{FF2B5EF4-FFF2-40B4-BE49-F238E27FC236}">
                <a16:creationId xmlns:a16="http://schemas.microsoft.com/office/drawing/2014/main" id="{F9141762-6986-46B4-AE43-E6FFA1B064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80901" grpId="0" animBg="1"/>
      <p:bldP spid="80902" grpId="0" animBg="1"/>
      <p:bldP spid="80903" grpId="0" animBg="1"/>
      <p:bldP spid="8090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2EBE226F-AAE1-49AF-9458-0E0F36F1D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125" y="98245"/>
            <a:ext cx="6264275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2. Pembentukan lisosom dan akrosom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AAC6FE44-5E5E-465B-BBB3-4A6EC31A0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780869"/>
            <a:ext cx="7704137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>
                <a:solidFill>
                  <a:schemeClr val="bg1"/>
                </a:solidFill>
              </a:rPr>
              <a:t>- </a:t>
            </a:r>
            <a:r>
              <a:rPr lang="en-US" altLang="ja-JP" sz="2400" dirty="0" err="1">
                <a:solidFill>
                  <a:schemeClr val="bg1"/>
                </a:solidFill>
              </a:rPr>
              <a:t>Lisosom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timbul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dari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permukaan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matang</a:t>
            </a:r>
            <a:r>
              <a:rPr lang="en-US" altLang="ja-JP" sz="2400" dirty="0">
                <a:solidFill>
                  <a:schemeClr val="bg1"/>
                </a:solidFill>
              </a:rPr>
              <a:t> Golgi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DFB5B3F7-59F5-49C2-AFA5-9CC6C1CEB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1428570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>
                <a:solidFill>
                  <a:schemeClr val="bg1"/>
                </a:solidFill>
              </a:rPr>
              <a:t>- </a:t>
            </a:r>
            <a:r>
              <a:rPr lang="en-US" altLang="ja-JP" sz="2400" dirty="0" err="1">
                <a:solidFill>
                  <a:schemeClr val="bg1"/>
                </a:solidFill>
              </a:rPr>
              <a:t>Terbentuknya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hidrolase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dalam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vesikula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berkaitan</a:t>
            </a:r>
            <a:r>
              <a:rPr lang="en-US" altLang="ja-JP" sz="2400" dirty="0">
                <a:solidFill>
                  <a:schemeClr val="bg1"/>
                </a:solidFill>
              </a:rPr>
              <a:t> 	</a:t>
            </a:r>
            <a:r>
              <a:rPr lang="en-US" altLang="ja-JP" sz="2400" dirty="0" err="1">
                <a:solidFill>
                  <a:schemeClr val="bg1"/>
                </a:solidFill>
              </a:rPr>
              <a:t>dengan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pembentukan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lisosom</a:t>
            </a:r>
            <a:endParaRPr lang="en-US" altLang="ja-JP" sz="2400" dirty="0">
              <a:solidFill>
                <a:schemeClr val="bg1"/>
              </a:solidFill>
            </a:endParaRPr>
          </a:p>
        </p:txBody>
      </p:sp>
      <p:sp>
        <p:nvSpPr>
          <p:cNvPr id="81925" name="Text Box 5">
            <a:extLst>
              <a:ext uri="{FF2B5EF4-FFF2-40B4-BE49-F238E27FC236}">
                <a16:creationId xmlns:a16="http://schemas.microsoft.com/office/drawing/2014/main" id="{4866C2FF-A2BA-4375-A602-2B4EC37DE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2412820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Akrosom merupakan tudung menutupi inti pada ujung 	anterior sperma</a:t>
            </a:r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8941183A-888D-41E9-8037-F97FF6C8A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124" y="3397070"/>
            <a:ext cx="6264275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/>
              <a:t>3. </a:t>
            </a:r>
            <a:r>
              <a:rPr lang="en-US" altLang="ja-JP" sz="2400" dirty="0" err="1"/>
              <a:t>Pembentukan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dinding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sel</a:t>
            </a:r>
            <a:r>
              <a:rPr lang="en-US" altLang="ja-JP" sz="2400" dirty="0"/>
              <a:t> </a:t>
            </a:r>
            <a:r>
              <a:rPr lang="en-US" altLang="ja-JP" sz="2400" dirty="0" err="1"/>
              <a:t>tumbuhan</a:t>
            </a:r>
            <a:endParaRPr lang="en-US" altLang="ja-JP" sz="2400" dirty="0"/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70A49AD3-6AA8-4675-88C5-9A896E13C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4087625"/>
            <a:ext cx="7704137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>
                <a:solidFill>
                  <a:schemeClr val="bg1"/>
                </a:solidFill>
              </a:rPr>
              <a:t>- </a:t>
            </a:r>
            <a:r>
              <a:rPr lang="en-US" altLang="ja-JP" sz="2400" dirty="0" err="1">
                <a:solidFill>
                  <a:schemeClr val="bg1"/>
                </a:solidFill>
              </a:rPr>
              <a:t>Polisakarida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matriks</a:t>
            </a:r>
            <a:r>
              <a:rPr lang="en-US" altLang="ja-JP" sz="2400" dirty="0">
                <a:solidFill>
                  <a:schemeClr val="bg1"/>
                </a:solidFill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</a:rPr>
              <a:t>dikumpulkan</a:t>
            </a:r>
            <a:r>
              <a:rPr lang="en-US" altLang="ja-JP" sz="2400" dirty="0">
                <a:solidFill>
                  <a:schemeClr val="bg1"/>
                </a:solidFill>
              </a:rPr>
              <a:t> di Golgi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1C743D6D-45F7-41E6-8432-C4E855850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4663888"/>
            <a:ext cx="7704137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Papan sel dibentuk oleh vesikula yang memadat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9AA40B92-EBB2-4D49-9AD5-95F3B44E9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25" y="5265551"/>
            <a:ext cx="7704137" cy="8309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- Golgi berperan mengarahkan dan menambahkan 	beberapa bahan dinding sel ke tempatnya yang baru</a:t>
            </a:r>
          </a:p>
        </p:txBody>
      </p:sp>
      <p:pic>
        <p:nvPicPr>
          <p:cNvPr id="11" name="Gambar 10">
            <a:extLst>
              <a:ext uri="{FF2B5EF4-FFF2-40B4-BE49-F238E27FC236}">
                <a16:creationId xmlns:a16="http://schemas.microsoft.com/office/drawing/2014/main" id="{32B0E268-3634-43E6-AE3A-5C14DC552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nimBg="1"/>
      <p:bldP spid="81924" grpId="0" animBg="1"/>
      <p:bldP spid="81925" grpId="0" animBg="1"/>
      <p:bldP spid="81926" grpId="0" animBg="1"/>
      <p:bldP spid="81927" grpId="0" animBg="1"/>
      <p:bldP spid="81928" grpId="0" animBg="1"/>
      <p:bldP spid="819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>
            <a:extLst>
              <a:ext uri="{FF2B5EF4-FFF2-40B4-BE49-F238E27FC236}">
                <a16:creationId xmlns:a16="http://schemas.microsoft.com/office/drawing/2014/main" id="{98C37498-E335-40A7-BE18-5F94D9DC6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60351"/>
            <a:ext cx="5761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4.</a:t>
            </a:r>
            <a:r>
              <a:rPr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 </a:t>
            </a:r>
            <a:r>
              <a:rPr lang="en-US" altLang="ja-JP" sz="28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Lisosom</a:t>
            </a:r>
            <a:endParaRPr lang="en-US" altLang="ja-JP" sz="2800" b="1" dirty="0">
              <a:solidFill>
                <a:schemeClr val="accent2"/>
              </a:solidFill>
              <a:latin typeface="Lucida Sans" panose="020B0602040502020204" pitchFamily="34" charset="0"/>
            </a:endParaRPr>
          </a:p>
        </p:txBody>
      </p:sp>
      <p:sp>
        <p:nvSpPr>
          <p:cNvPr id="79877" name="Text Box 5">
            <a:extLst>
              <a:ext uri="{FF2B5EF4-FFF2-40B4-BE49-F238E27FC236}">
                <a16:creationId xmlns:a16="http://schemas.microsoft.com/office/drawing/2014/main" id="{2CBF93B7-972F-4FEF-906C-4308FC7A6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981076"/>
            <a:ext cx="7848600" cy="519113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800">
                <a:latin typeface="Arial" charset="0"/>
                <a:ea typeface="ＭＳ Ｐゴシック" pitchFamily="50" charset="-128"/>
              </a:rPr>
              <a:t>Bentuk bola , diameter 500 nm</a:t>
            </a:r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90208994-025A-4830-B630-09A1AAB74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676401"/>
            <a:ext cx="7848600" cy="519113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800">
                <a:latin typeface="Arial" charset="0"/>
                <a:ea typeface="ＭＳ Ｐゴシック" pitchFamily="50" charset="-128"/>
              </a:rPr>
              <a:t>Mengandung enzim</a:t>
            </a:r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CAAC9A09-017F-440B-B009-88C7DD404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395539"/>
            <a:ext cx="7848600" cy="137318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800">
                <a:latin typeface="Arial" charset="0"/>
                <a:ea typeface="ＭＳ Ｐゴシック" pitchFamily="50" charset="-128"/>
              </a:rPr>
              <a:t>Fungsi: mencernakan bahan makanan yang masuk ke dalam baik secara pinositosis atau fagositosis</a:t>
            </a: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DC6CF3E8-6141-44F1-ABED-7FF5530A6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3963988"/>
            <a:ext cx="7848600" cy="9461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03388" indent="-1703388">
              <a:spcBef>
                <a:spcPct val="50000"/>
              </a:spcBef>
              <a:defRPr/>
            </a:pPr>
            <a:r>
              <a:rPr lang="en-US" altLang="ja-JP" sz="2800">
                <a:solidFill>
                  <a:srgbClr val="FF3300"/>
                </a:solidFill>
                <a:latin typeface="Arial" charset="0"/>
                <a:ea typeface="ＭＳ Ｐゴシック" pitchFamily="50" charset="-128"/>
              </a:rPr>
              <a:t>Pinositosis</a:t>
            </a:r>
            <a:r>
              <a:rPr lang="en-US" altLang="ja-JP" sz="2800">
                <a:latin typeface="Arial" charset="0"/>
                <a:ea typeface="ＭＳ Ｐゴシック" pitchFamily="50" charset="-128"/>
              </a:rPr>
              <a:t> : makanan yang berupa cairan yang masuk secara ditelan</a:t>
            </a:r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D4EF5057-25E3-4337-AE56-80BC6CEA6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46675"/>
            <a:ext cx="7848600" cy="9461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03388" indent="-1703388">
              <a:spcBef>
                <a:spcPct val="50000"/>
              </a:spcBef>
              <a:defRPr/>
            </a:pPr>
            <a:r>
              <a:rPr lang="en-US" altLang="ja-JP" sz="2800">
                <a:solidFill>
                  <a:srgbClr val="FF3300"/>
                </a:solidFill>
                <a:latin typeface="Arial" charset="0"/>
                <a:ea typeface="ＭＳ Ｐゴシック" pitchFamily="50" charset="-128"/>
              </a:rPr>
              <a:t>Fagositosis </a:t>
            </a:r>
            <a:r>
              <a:rPr lang="en-US" altLang="ja-JP" sz="2800">
                <a:latin typeface="Arial" charset="0"/>
                <a:ea typeface="ＭＳ Ｐゴシック" pitchFamily="50" charset="-128"/>
              </a:rPr>
              <a:t>: makanan padat yang masuk secara ditelan</a:t>
            </a:r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E0ACDA3C-495A-4A7F-B5AF-AA8E965AC8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9" grpId="0" animBg="1"/>
      <p:bldP spid="79880" grpId="0" animBg="1"/>
      <p:bldP spid="798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44933C32-7581-48EA-B8EA-D20B5A284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8525" y="-124594"/>
            <a:ext cx="5761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rPr>
              <a:t>LISOSOM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077781E-1BB4-45F0-AE6C-6F3271184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099" y="610418"/>
            <a:ext cx="5759450" cy="2384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b="1">
                <a:solidFill>
                  <a:schemeClr val="folHlink"/>
                </a:solidFill>
              </a:rPr>
              <a:t>Definisi: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sz="2000"/>
              <a:t>Setiap partikel sel dapat diidentifikasi sbg lisosom jika: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000"/>
              <a:t>Diliputi oleh suatu membran pembatas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000"/>
              <a:t>Bentuk dan ukuran heterogen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000"/>
              <a:t>Mengandung 2 atau lebih enzim hidrolase asam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000"/>
              <a:t>Bersifat </a:t>
            </a:r>
            <a:r>
              <a:rPr lang="en-US" altLang="ja-JP" sz="2000" i="1"/>
              <a:t>enzyme latency</a:t>
            </a:r>
            <a:endParaRPr lang="en-US" altLang="ja-JP" sz="2000"/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D5B30ED2-CF74-40E8-8DFB-51DC41556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4374" y="1456556"/>
            <a:ext cx="23050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Khusus jaringan hewan</a:t>
            </a:r>
          </a:p>
        </p:txBody>
      </p:sp>
      <p:sp>
        <p:nvSpPr>
          <p:cNvPr id="96261" name="Line 5">
            <a:extLst>
              <a:ext uri="{FF2B5EF4-FFF2-40B4-BE49-F238E27FC236}">
                <a16:creationId xmlns:a16="http://schemas.microsoft.com/office/drawing/2014/main" id="{B4C3B6AA-FBA9-427E-932C-507457D3D6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2574" y="1820092"/>
            <a:ext cx="3603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BF4104C4-67CE-4639-882C-E18FC844A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099" y="3379017"/>
            <a:ext cx="4176712" cy="162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Membran mengandung protein-protein yang sangat terglikolisasi (unusually highly glycosylated)  untuk melindungi dari protease di lumen lisosom</a:t>
            </a:r>
          </a:p>
        </p:txBody>
      </p:sp>
      <p:sp>
        <p:nvSpPr>
          <p:cNvPr id="96263" name="Text Box 7">
            <a:extLst>
              <a:ext uri="{FF2B5EF4-FFF2-40B4-BE49-F238E27FC236}">
                <a16:creationId xmlns:a16="http://schemas.microsoft.com/office/drawing/2014/main" id="{E793CBD6-6D35-4494-8D87-3D3091946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099" y="5139283"/>
            <a:ext cx="42481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dirty="0"/>
              <a:t>pH lumen </a:t>
            </a:r>
            <a:r>
              <a:rPr lang="en-US" altLang="ja-JP" sz="2000" dirty="0" err="1"/>
              <a:t>sekitar</a:t>
            </a:r>
            <a:r>
              <a:rPr lang="en-US" altLang="ja-JP" sz="2000" dirty="0"/>
              <a:t> 5, </a:t>
            </a:r>
            <a:r>
              <a:rPr lang="en-US" altLang="ja-JP" sz="2000" dirty="0" err="1"/>
              <a:t>dipelihara</a:t>
            </a:r>
            <a:r>
              <a:rPr lang="en-US" altLang="ja-JP" sz="2000" dirty="0"/>
              <a:t> oleh </a:t>
            </a:r>
            <a:r>
              <a:rPr lang="en-US" altLang="ja-JP" sz="2000" dirty="0" err="1"/>
              <a:t>pompa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H+ATPase</a:t>
            </a:r>
            <a:endParaRPr lang="en-US" altLang="ja-JP" sz="2000" dirty="0"/>
          </a:p>
        </p:txBody>
      </p:sp>
      <p:sp>
        <p:nvSpPr>
          <p:cNvPr id="96264" name="Text Box 8">
            <a:extLst>
              <a:ext uri="{FF2B5EF4-FFF2-40B4-BE49-F238E27FC236}">
                <a16:creationId xmlns:a16="http://schemas.microsoft.com/office/drawing/2014/main" id="{441C72F7-5506-4FF4-B4CF-4B75ED2FB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3075" y="3259956"/>
            <a:ext cx="3851275" cy="27130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563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0000FF"/>
                </a:solidFill>
              </a:rPr>
              <a:t>FUNGSI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ja-JP">
                <a:solidFill>
                  <a:srgbClr val="0000FF"/>
                </a:solidFill>
              </a:rPr>
              <a:t>Pemecahan debris intra dan ekstrasel (</a:t>
            </a:r>
            <a:r>
              <a:rPr lang="en-US" altLang="ja-JP">
                <a:solidFill>
                  <a:srgbClr val="FF3399"/>
                </a:solidFill>
              </a:rPr>
              <a:t>endositosis</a:t>
            </a:r>
            <a:r>
              <a:rPr lang="en-US" altLang="ja-JP">
                <a:solidFill>
                  <a:srgbClr val="0000FF"/>
                </a:solidFill>
              </a:rPr>
              <a:t> &amp; </a:t>
            </a:r>
            <a:r>
              <a:rPr lang="en-US" altLang="ja-JP">
                <a:solidFill>
                  <a:srgbClr val="FF3399"/>
                </a:solidFill>
              </a:rPr>
              <a:t>eksositosis</a:t>
            </a:r>
            <a:r>
              <a:rPr lang="en-US" altLang="ja-JP">
                <a:solidFill>
                  <a:srgbClr val="0000FF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ja-JP">
                <a:solidFill>
                  <a:srgbClr val="0000FF"/>
                </a:solidFill>
              </a:rPr>
              <a:t>Destruksi mikroorganisme yang ter</a:t>
            </a:r>
            <a:r>
              <a:rPr lang="en-US" altLang="ja-JP">
                <a:solidFill>
                  <a:srgbClr val="FF3399"/>
                </a:solidFill>
              </a:rPr>
              <a:t>fagositosis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ja-JP">
                <a:solidFill>
                  <a:srgbClr val="0000FF"/>
                </a:solidFill>
              </a:rPr>
              <a:t>Pemecahan bahan untuk nutrien sel (</a:t>
            </a:r>
            <a:r>
              <a:rPr lang="en-US" altLang="ja-JP">
                <a:solidFill>
                  <a:srgbClr val="FF3399"/>
                </a:solidFill>
              </a:rPr>
              <a:t>autolisosis</a:t>
            </a:r>
            <a:r>
              <a:rPr lang="en-US" altLang="ja-JP">
                <a:solidFill>
                  <a:srgbClr val="0000FF"/>
                </a:solidFill>
              </a:rPr>
              <a:t>)</a:t>
            </a:r>
          </a:p>
        </p:txBody>
      </p:sp>
      <p:pic>
        <p:nvPicPr>
          <p:cNvPr id="10" name="Gambar 9">
            <a:extLst>
              <a:ext uri="{FF2B5EF4-FFF2-40B4-BE49-F238E27FC236}">
                <a16:creationId xmlns:a16="http://schemas.microsoft.com/office/drawing/2014/main" id="{9141E225-3BFB-48B9-9DE7-407979C70C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nimBg="1"/>
      <p:bldP spid="96262" grpId="0" animBg="1"/>
      <p:bldP spid="96263" grpId="0" animBg="1"/>
      <p:bldP spid="962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lysosome">
            <a:extLst>
              <a:ext uri="{FF2B5EF4-FFF2-40B4-BE49-F238E27FC236}">
                <a16:creationId xmlns:a16="http://schemas.microsoft.com/office/drawing/2014/main" id="{58A17204-7376-4EF9-A957-3797D00D6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"/>
            <a:ext cx="4140199" cy="264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 descr="lysosome">
            <a:extLst>
              <a:ext uri="{FF2B5EF4-FFF2-40B4-BE49-F238E27FC236}">
                <a16:creationId xmlns:a16="http://schemas.microsoft.com/office/drawing/2014/main" id="{AAC29F9E-74A4-4B12-A04F-613163BD6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19" y="2740521"/>
            <a:ext cx="3100249" cy="303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4" descr="lysosome">
            <a:extLst>
              <a:ext uri="{FF2B5EF4-FFF2-40B4-BE49-F238E27FC236}">
                <a16:creationId xmlns:a16="http://schemas.microsoft.com/office/drawing/2014/main" id="{79F88244-A72B-4808-97BC-CC5AA07B1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780" y="2627585"/>
            <a:ext cx="4683124" cy="324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5" name="Text Box 5">
            <a:extLst>
              <a:ext uri="{FF2B5EF4-FFF2-40B4-BE49-F238E27FC236}">
                <a16:creationId xmlns:a16="http://schemas.microsoft.com/office/drawing/2014/main" id="{7EC4FEFF-8D03-49C3-BF4C-4E844F4F4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1" y="577850"/>
            <a:ext cx="37449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ja-JP" sz="4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50" charset="-128"/>
              </a:rPr>
              <a:t>STRUKTUR LISOSOM</a:t>
            </a:r>
          </a:p>
        </p:txBody>
      </p:sp>
      <p:pic>
        <p:nvPicPr>
          <p:cNvPr id="6" name="Gambar 5">
            <a:extLst>
              <a:ext uri="{FF2B5EF4-FFF2-40B4-BE49-F238E27FC236}">
                <a16:creationId xmlns:a16="http://schemas.microsoft.com/office/drawing/2014/main" id="{958C590A-3311-4D0B-AA4E-2904E2FD642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>
            <a:extLst>
              <a:ext uri="{FF2B5EF4-FFF2-40B4-BE49-F238E27FC236}">
                <a16:creationId xmlns:a16="http://schemas.microsoft.com/office/drawing/2014/main" id="{EE7E0E1F-1283-4A96-B9C0-5DF70A01E2B9}"/>
              </a:ext>
            </a:extLst>
          </p:cNvPr>
          <p:cNvSpPr>
            <a:spLocks/>
          </p:cNvSpPr>
          <p:nvPr/>
        </p:nvSpPr>
        <p:spPr bwMode="auto">
          <a:xfrm>
            <a:off x="2259014" y="115888"/>
            <a:ext cx="7724775" cy="5746750"/>
          </a:xfrm>
          <a:custGeom>
            <a:avLst/>
            <a:gdLst>
              <a:gd name="T0" fmla="*/ 75 w 4866"/>
              <a:gd name="T1" fmla="*/ 1959 h 3620"/>
              <a:gd name="T2" fmla="*/ 325 w 4866"/>
              <a:gd name="T3" fmla="*/ 1920 h 3620"/>
              <a:gd name="T4" fmla="*/ 248 w 4866"/>
              <a:gd name="T5" fmla="*/ 1680 h 3620"/>
              <a:gd name="T6" fmla="*/ 85 w 4866"/>
              <a:gd name="T7" fmla="*/ 1700 h 3620"/>
              <a:gd name="T8" fmla="*/ 133 w 4866"/>
              <a:gd name="T9" fmla="*/ 1440 h 3620"/>
              <a:gd name="T10" fmla="*/ 162 w 4866"/>
              <a:gd name="T11" fmla="*/ 1354 h 3620"/>
              <a:gd name="T12" fmla="*/ 296 w 4866"/>
              <a:gd name="T13" fmla="*/ 1152 h 3620"/>
              <a:gd name="T14" fmla="*/ 354 w 4866"/>
              <a:gd name="T15" fmla="*/ 1008 h 3620"/>
              <a:gd name="T16" fmla="*/ 469 w 4866"/>
              <a:gd name="T17" fmla="*/ 740 h 3620"/>
              <a:gd name="T18" fmla="*/ 546 w 4866"/>
              <a:gd name="T19" fmla="*/ 615 h 3620"/>
              <a:gd name="T20" fmla="*/ 594 w 4866"/>
              <a:gd name="T21" fmla="*/ 538 h 3620"/>
              <a:gd name="T22" fmla="*/ 1189 w 4866"/>
              <a:gd name="T23" fmla="*/ 288 h 3620"/>
              <a:gd name="T24" fmla="*/ 1323 w 4866"/>
              <a:gd name="T25" fmla="*/ 480 h 3620"/>
              <a:gd name="T26" fmla="*/ 1266 w 4866"/>
              <a:gd name="T27" fmla="*/ 692 h 3620"/>
              <a:gd name="T28" fmla="*/ 1842 w 4866"/>
              <a:gd name="T29" fmla="*/ 720 h 3620"/>
              <a:gd name="T30" fmla="*/ 1650 w 4866"/>
              <a:gd name="T31" fmla="*/ 404 h 3620"/>
              <a:gd name="T32" fmla="*/ 1698 w 4866"/>
              <a:gd name="T33" fmla="*/ 231 h 3620"/>
              <a:gd name="T34" fmla="*/ 2110 w 4866"/>
              <a:gd name="T35" fmla="*/ 106 h 3620"/>
              <a:gd name="T36" fmla="*/ 2850 w 4866"/>
              <a:gd name="T37" fmla="*/ 0 h 3620"/>
              <a:gd name="T38" fmla="*/ 3397 w 4866"/>
              <a:gd name="T39" fmla="*/ 116 h 3620"/>
              <a:gd name="T40" fmla="*/ 3848 w 4866"/>
              <a:gd name="T41" fmla="*/ 240 h 3620"/>
              <a:gd name="T42" fmla="*/ 4155 w 4866"/>
              <a:gd name="T43" fmla="*/ 384 h 3620"/>
              <a:gd name="T44" fmla="*/ 4318 w 4866"/>
              <a:gd name="T45" fmla="*/ 509 h 3620"/>
              <a:gd name="T46" fmla="*/ 4434 w 4866"/>
              <a:gd name="T47" fmla="*/ 605 h 3620"/>
              <a:gd name="T48" fmla="*/ 4520 w 4866"/>
              <a:gd name="T49" fmla="*/ 663 h 3620"/>
              <a:gd name="T50" fmla="*/ 4654 w 4866"/>
              <a:gd name="T51" fmla="*/ 864 h 3620"/>
              <a:gd name="T52" fmla="*/ 4722 w 4866"/>
              <a:gd name="T53" fmla="*/ 999 h 3620"/>
              <a:gd name="T54" fmla="*/ 4837 w 4866"/>
              <a:gd name="T55" fmla="*/ 1402 h 3620"/>
              <a:gd name="T56" fmla="*/ 4856 w 4866"/>
              <a:gd name="T57" fmla="*/ 1978 h 3620"/>
              <a:gd name="T58" fmla="*/ 4808 w 4866"/>
              <a:gd name="T59" fmla="*/ 2362 h 3620"/>
              <a:gd name="T60" fmla="*/ 4702 w 4866"/>
              <a:gd name="T61" fmla="*/ 2900 h 3620"/>
              <a:gd name="T62" fmla="*/ 4578 w 4866"/>
              <a:gd name="T63" fmla="*/ 3092 h 3620"/>
              <a:gd name="T64" fmla="*/ 4510 w 4866"/>
              <a:gd name="T65" fmla="*/ 3197 h 3620"/>
              <a:gd name="T66" fmla="*/ 4270 w 4866"/>
              <a:gd name="T67" fmla="*/ 3303 h 3620"/>
              <a:gd name="T68" fmla="*/ 3982 w 4866"/>
              <a:gd name="T69" fmla="*/ 3418 h 3620"/>
              <a:gd name="T70" fmla="*/ 3099 w 4866"/>
              <a:gd name="T71" fmla="*/ 3514 h 3620"/>
              <a:gd name="T72" fmla="*/ 2216 w 4866"/>
              <a:gd name="T73" fmla="*/ 3591 h 3620"/>
              <a:gd name="T74" fmla="*/ 1947 w 4866"/>
              <a:gd name="T75" fmla="*/ 3620 h 3620"/>
              <a:gd name="T76" fmla="*/ 1611 w 4866"/>
              <a:gd name="T77" fmla="*/ 3428 h 3620"/>
              <a:gd name="T78" fmla="*/ 1496 w 4866"/>
              <a:gd name="T79" fmla="*/ 3380 h 3620"/>
              <a:gd name="T80" fmla="*/ 1304 w 4866"/>
              <a:gd name="T81" fmla="*/ 3312 h 3620"/>
              <a:gd name="T82" fmla="*/ 1083 w 4866"/>
              <a:gd name="T83" fmla="*/ 3236 h 3620"/>
              <a:gd name="T84" fmla="*/ 949 w 4866"/>
              <a:gd name="T85" fmla="*/ 3168 h 3620"/>
              <a:gd name="T86" fmla="*/ 747 w 4866"/>
              <a:gd name="T87" fmla="*/ 3044 h 3620"/>
              <a:gd name="T88" fmla="*/ 555 w 4866"/>
              <a:gd name="T89" fmla="*/ 2880 h 3620"/>
              <a:gd name="T90" fmla="*/ 430 w 4866"/>
              <a:gd name="T91" fmla="*/ 2756 h 3620"/>
              <a:gd name="T92" fmla="*/ 382 w 4866"/>
              <a:gd name="T93" fmla="*/ 2669 h 3620"/>
              <a:gd name="T94" fmla="*/ 258 w 4866"/>
              <a:gd name="T95" fmla="*/ 2554 h 3620"/>
              <a:gd name="T96" fmla="*/ 200 w 4866"/>
              <a:gd name="T97" fmla="*/ 2352 h 3620"/>
              <a:gd name="T98" fmla="*/ 171 w 4866"/>
              <a:gd name="T99" fmla="*/ 2295 h 3620"/>
              <a:gd name="T100" fmla="*/ 114 w 4866"/>
              <a:gd name="T101" fmla="*/ 2180 h 3620"/>
              <a:gd name="T102" fmla="*/ 37 w 4866"/>
              <a:gd name="T103" fmla="*/ 2064 h 362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66"/>
              <a:gd name="T157" fmla="*/ 0 h 3620"/>
              <a:gd name="T158" fmla="*/ 4866 w 4866"/>
              <a:gd name="T159" fmla="*/ 3620 h 362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66" h="3620">
                <a:moveTo>
                  <a:pt x="37" y="1920"/>
                </a:moveTo>
                <a:cubicBezTo>
                  <a:pt x="52" y="1968"/>
                  <a:pt x="33" y="1936"/>
                  <a:pt x="75" y="1959"/>
                </a:cubicBezTo>
                <a:cubicBezTo>
                  <a:pt x="95" y="1970"/>
                  <a:pt x="133" y="1997"/>
                  <a:pt x="133" y="1997"/>
                </a:cubicBezTo>
                <a:cubicBezTo>
                  <a:pt x="238" y="1987"/>
                  <a:pt x="257" y="1991"/>
                  <a:pt x="325" y="1920"/>
                </a:cubicBezTo>
                <a:cubicBezTo>
                  <a:pt x="349" y="1846"/>
                  <a:pt x="345" y="1868"/>
                  <a:pt x="325" y="1728"/>
                </a:cubicBezTo>
                <a:cubicBezTo>
                  <a:pt x="321" y="1698"/>
                  <a:pt x="248" y="1680"/>
                  <a:pt x="248" y="1680"/>
                </a:cubicBezTo>
                <a:cubicBezTo>
                  <a:pt x="213" y="1683"/>
                  <a:pt x="177" y="1686"/>
                  <a:pt x="142" y="1690"/>
                </a:cubicBezTo>
                <a:cubicBezTo>
                  <a:pt x="123" y="1692"/>
                  <a:pt x="95" y="1716"/>
                  <a:pt x="85" y="1700"/>
                </a:cubicBezTo>
                <a:cubicBezTo>
                  <a:pt x="70" y="1675"/>
                  <a:pt x="90" y="1642"/>
                  <a:pt x="94" y="1613"/>
                </a:cubicBezTo>
                <a:cubicBezTo>
                  <a:pt x="102" y="1555"/>
                  <a:pt x="116" y="1496"/>
                  <a:pt x="133" y="1440"/>
                </a:cubicBezTo>
                <a:cubicBezTo>
                  <a:pt x="139" y="1421"/>
                  <a:pt x="146" y="1402"/>
                  <a:pt x="152" y="1383"/>
                </a:cubicBezTo>
                <a:cubicBezTo>
                  <a:pt x="155" y="1373"/>
                  <a:pt x="152" y="1357"/>
                  <a:pt x="162" y="1354"/>
                </a:cubicBezTo>
                <a:cubicBezTo>
                  <a:pt x="201" y="1340"/>
                  <a:pt x="182" y="1349"/>
                  <a:pt x="219" y="1325"/>
                </a:cubicBezTo>
                <a:cubicBezTo>
                  <a:pt x="254" y="1271"/>
                  <a:pt x="276" y="1213"/>
                  <a:pt x="296" y="1152"/>
                </a:cubicBezTo>
                <a:cubicBezTo>
                  <a:pt x="300" y="1141"/>
                  <a:pt x="310" y="1134"/>
                  <a:pt x="315" y="1124"/>
                </a:cubicBezTo>
                <a:cubicBezTo>
                  <a:pt x="333" y="1089"/>
                  <a:pt x="345" y="1046"/>
                  <a:pt x="354" y="1008"/>
                </a:cubicBezTo>
                <a:cubicBezTo>
                  <a:pt x="368" y="947"/>
                  <a:pt x="383" y="872"/>
                  <a:pt x="411" y="816"/>
                </a:cubicBezTo>
                <a:cubicBezTo>
                  <a:pt x="425" y="788"/>
                  <a:pt x="451" y="766"/>
                  <a:pt x="469" y="740"/>
                </a:cubicBezTo>
                <a:cubicBezTo>
                  <a:pt x="479" y="707"/>
                  <a:pt x="498" y="692"/>
                  <a:pt x="517" y="663"/>
                </a:cubicBezTo>
                <a:cubicBezTo>
                  <a:pt x="542" y="582"/>
                  <a:pt x="506" y="681"/>
                  <a:pt x="546" y="615"/>
                </a:cubicBezTo>
                <a:cubicBezTo>
                  <a:pt x="551" y="606"/>
                  <a:pt x="551" y="595"/>
                  <a:pt x="555" y="586"/>
                </a:cubicBezTo>
                <a:cubicBezTo>
                  <a:pt x="580" y="535"/>
                  <a:pt x="565" y="576"/>
                  <a:pt x="594" y="538"/>
                </a:cubicBezTo>
                <a:cubicBezTo>
                  <a:pt x="645" y="471"/>
                  <a:pt x="682" y="395"/>
                  <a:pt x="766" y="365"/>
                </a:cubicBezTo>
                <a:cubicBezTo>
                  <a:pt x="871" y="265"/>
                  <a:pt x="1065" y="292"/>
                  <a:pt x="1189" y="288"/>
                </a:cubicBezTo>
                <a:cubicBezTo>
                  <a:pt x="1279" y="296"/>
                  <a:pt x="1306" y="282"/>
                  <a:pt x="1362" y="336"/>
                </a:cubicBezTo>
                <a:cubicBezTo>
                  <a:pt x="1385" y="406"/>
                  <a:pt x="1394" y="434"/>
                  <a:pt x="1323" y="480"/>
                </a:cubicBezTo>
                <a:cubicBezTo>
                  <a:pt x="1308" y="529"/>
                  <a:pt x="1263" y="554"/>
                  <a:pt x="1246" y="605"/>
                </a:cubicBezTo>
                <a:cubicBezTo>
                  <a:pt x="1246" y="607"/>
                  <a:pt x="1256" y="679"/>
                  <a:pt x="1266" y="692"/>
                </a:cubicBezTo>
                <a:cubicBezTo>
                  <a:pt x="1324" y="765"/>
                  <a:pt x="1499" y="777"/>
                  <a:pt x="1582" y="788"/>
                </a:cubicBezTo>
                <a:cubicBezTo>
                  <a:pt x="1792" y="777"/>
                  <a:pt x="1746" y="816"/>
                  <a:pt x="1842" y="720"/>
                </a:cubicBezTo>
                <a:cubicBezTo>
                  <a:pt x="1878" y="607"/>
                  <a:pt x="1855" y="500"/>
                  <a:pt x="1746" y="461"/>
                </a:cubicBezTo>
                <a:cubicBezTo>
                  <a:pt x="1724" y="440"/>
                  <a:pt x="1679" y="413"/>
                  <a:pt x="1650" y="404"/>
                </a:cubicBezTo>
                <a:cubicBezTo>
                  <a:pt x="1630" y="345"/>
                  <a:pt x="1615" y="329"/>
                  <a:pt x="1640" y="260"/>
                </a:cubicBezTo>
                <a:cubicBezTo>
                  <a:pt x="1646" y="244"/>
                  <a:pt x="1685" y="235"/>
                  <a:pt x="1698" y="231"/>
                </a:cubicBezTo>
                <a:cubicBezTo>
                  <a:pt x="1766" y="212"/>
                  <a:pt x="1828" y="196"/>
                  <a:pt x="1899" y="183"/>
                </a:cubicBezTo>
                <a:cubicBezTo>
                  <a:pt x="1974" y="169"/>
                  <a:pt x="2042" y="136"/>
                  <a:pt x="2110" y="106"/>
                </a:cubicBezTo>
                <a:cubicBezTo>
                  <a:pt x="2206" y="64"/>
                  <a:pt x="2386" y="15"/>
                  <a:pt x="2485" y="10"/>
                </a:cubicBezTo>
                <a:cubicBezTo>
                  <a:pt x="2607" y="4"/>
                  <a:pt x="2728" y="3"/>
                  <a:pt x="2850" y="0"/>
                </a:cubicBezTo>
                <a:cubicBezTo>
                  <a:pt x="3012" y="6"/>
                  <a:pt x="3090" y="3"/>
                  <a:pt x="3224" y="29"/>
                </a:cubicBezTo>
                <a:cubicBezTo>
                  <a:pt x="3307" y="45"/>
                  <a:pt x="3331" y="76"/>
                  <a:pt x="3397" y="116"/>
                </a:cubicBezTo>
                <a:cubicBezTo>
                  <a:pt x="3441" y="143"/>
                  <a:pt x="3500" y="131"/>
                  <a:pt x="3550" y="144"/>
                </a:cubicBezTo>
                <a:cubicBezTo>
                  <a:pt x="3653" y="171"/>
                  <a:pt x="3748" y="209"/>
                  <a:pt x="3848" y="240"/>
                </a:cubicBezTo>
                <a:cubicBezTo>
                  <a:pt x="3901" y="296"/>
                  <a:pt x="3975" y="294"/>
                  <a:pt x="4040" y="327"/>
                </a:cubicBezTo>
                <a:cubicBezTo>
                  <a:pt x="4079" y="346"/>
                  <a:pt x="4113" y="371"/>
                  <a:pt x="4155" y="384"/>
                </a:cubicBezTo>
                <a:cubicBezTo>
                  <a:pt x="4184" y="429"/>
                  <a:pt x="4218" y="463"/>
                  <a:pt x="4270" y="480"/>
                </a:cubicBezTo>
                <a:cubicBezTo>
                  <a:pt x="4319" y="529"/>
                  <a:pt x="4258" y="474"/>
                  <a:pt x="4318" y="509"/>
                </a:cubicBezTo>
                <a:cubicBezTo>
                  <a:pt x="4331" y="517"/>
                  <a:pt x="4345" y="539"/>
                  <a:pt x="4357" y="548"/>
                </a:cubicBezTo>
                <a:cubicBezTo>
                  <a:pt x="4382" y="567"/>
                  <a:pt x="4408" y="586"/>
                  <a:pt x="4434" y="605"/>
                </a:cubicBezTo>
                <a:cubicBezTo>
                  <a:pt x="4452" y="619"/>
                  <a:pt x="4472" y="631"/>
                  <a:pt x="4491" y="644"/>
                </a:cubicBezTo>
                <a:cubicBezTo>
                  <a:pt x="4501" y="650"/>
                  <a:pt x="4520" y="663"/>
                  <a:pt x="4520" y="663"/>
                </a:cubicBezTo>
                <a:cubicBezTo>
                  <a:pt x="4544" y="733"/>
                  <a:pt x="4605" y="776"/>
                  <a:pt x="4645" y="836"/>
                </a:cubicBezTo>
                <a:cubicBezTo>
                  <a:pt x="4648" y="845"/>
                  <a:pt x="4649" y="856"/>
                  <a:pt x="4654" y="864"/>
                </a:cubicBezTo>
                <a:cubicBezTo>
                  <a:pt x="4659" y="872"/>
                  <a:pt x="4670" y="876"/>
                  <a:pt x="4674" y="884"/>
                </a:cubicBezTo>
                <a:cubicBezTo>
                  <a:pt x="4679" y="895"/>
                  <a:pt x="4717" y="984"/>
                  <a:pt x="4722" y="999"/>
                </a:cubicBezTo>
                <a:cubicBezTo>
                  <a:pt x="4753" y="1093"/>
                  <a:pt x="4788" y="1190"/>
                  <a:pt x="4808" y="1287"/>
                </a:cubicBezTo>
                <a:cubicBezTo>
                  <a:pt x="4816" y="1326"/>
                  <a:pt x="4824" y="1364"/>
                  <a:pt x="4837" y="1402"/>
                </a:cubicBezTo>
                <a:cubicBezTo>
                  <a:pt x="4847" y="1464"/>
                  <a:pt x="4859" y="1521"/>
                  <a:pt x="4866" y="1584"/>
                </a:cubicBezTo>
                <a:cubicBezTo>
                  <a:pt x="4863" y="1715"/>
                  <a:pt x="4862" y="1847"/>
                  <a:pt x="4856" y="1978"/>
                </a:cubicBezTo>
                <a:cubicBezTo>
                  <a:pt x="4854" y="2029"/>
                  <a:pt x="4834" y="2082"/>
                  <a:pt x="4827" y="2132"/>
                </a:cubicBezTo>
                <a:cubicBezTo>
                  <a:pt x="4813" y="2229"/>
                  <a:pt x="4820" y="2250"/>
                  <a:pt x="4808" y="2362"/>
                </a:cubicBezTo>
                <a:cubicBezTo>
                  <a:pt x="4801" y="2430"/>
                  <a:pt x="4781" y="2496"/>
                  <a:pt x="4770" y="2564"/>
                </a:cubicBezTo>
                <a:cubicBezTo>
                  <a:pt x="4752" y="2673"/>
                  <a:pt x="4767" y="2806"/>
                  <a:pt x="4702" y="2900"/>
                </a:cubicBezTo>
                <a:cubicBezTo>
                  <a:pt x="4693" y="2929"/>
                  <a:pt x="4666" y="2974"/>
                  <a:pt x="4645" y="2996"/>
                </a:cubicBezTo>
                <a:cubicBezTo>
                  <a:pt x="4632" y="3033"/>
                  <a:pt x="4605" y="3064"/>
                  <a:pt x="4578" y="3092"/>
                </a:cubicBezTo>
                <a:cubicBezTo>
                  <a:pt x="4560" y="3143"/>
                  <a:pt x="4580" y="3099"/>
                  <a:pt x="4549" y="3140"/>
                </a:cubicBezTo>
                <a:cubicBezTo>
                  <a:pt x="4535" y="3158"/>
                  <a:pt x="4523" y="3178"/>
                  <a:pt x="4510" y="3197"/>
                </a:cubicBezTo>
                <a:cubicBezTo>
                  <a:pt x="4504" y="3207"/>
                  <a:pt x="4501" y="3220"/>
                  <a:pt x="4491" y="3226"/>
                </a:cubicBezTo>
                <a:cubicBezTo>
                  <a:pt x="4416" y="3276"/>
                  <a:pt x="4359" y="3285"/>
                  <a:pt x="4270" y="3303"/>
                </a:cubicBezTo>
                <a:cubicBezTo>
                  <a:pt x="4253" y="3314"/>
                  <a:pt x="4239" y="3330"/>
                  <a:pt x="4222" y="3341"/>
                </a:cubicBezTo>
                <a:cubicBezTo>
                  <a:pt x="4153" y="3383"/>
                  <a:pt x="4057" y="3386"/>
                  <a:pt x="3982" y="3418"/>
                </a:cubicBezTo>
                <a:cubicBezTo>
                  <a:pt x="3930" y="3440"/>
                  <a:pt x="3884" y="3483"/>
                  <a:pt x="3829" y="3495"/>
                </a:cubicBezTo>
                <a:cubicBezTo>
                  <a:pt x="3591" y="3547"/>
                  <a:pt x="3342" y="3510"/>
                  <a:pt x="3099" y="3514"/>
                </a:cubicBezTo>
                <a:cubicBezTo>
                  <a:pt x="2906" y="3554"/>
                  <a:pt x="2698" y="3547"/>
                  <a:pt x="2504" y="3552"/>
                </a:cubicBezTo>
                <a:cubicBezTo>
                  <a:pt x="2408" y="3562"/>
                  <a:pt x="2312" y="3577"/>
                  <a:pt x="2216" y="3591"/>
                </a:cubicBezTo>
                <a:cubicBezTo>
                  <a:pt x="2212" y="3591"/>
                  <a:pt x="2007" y="3568"/>
                  <a:pt x="1957" y="3591"/>
                </a:cubicBezTo>
                <a:cubicBezTo>
                  <a:pt x="1948" y="3595"/>
                  <a:pt x="1950" y="3610"/>
                  <a:pt x="1947" y="3620"/>
                </a:cubicBezTo>
                <a:cubicBezTo>
                  <a:pt x="1916" y="3587"/>
                  <a:pt x="1819" y="3546"/>
                  <a:pt x="1774" y="3524"/>
                </a:cubicBezTo>
                <a:cubicBezTo>
                  <a:pt x="1727" y="3474"/>
                  <a:pt x="1674" y="3449"/>
                  <a:pt x="1611" y="3428"/>
                </a:cubicBezTo>
                <a:cubicBezTo>
                  <a:pt x="1584" y="3419"/>
                  <a:pt x="1560" y="3402"/>
                  <a:pt x="1534" y="3389"/>
                </a:cubicBezTo>
                <a:cubicBezTo>
                  <a:pt x="1522" y="3383"/>
                  <a:pt x="1508" y="3384"/>
                  <a:pt x="1496" y="3380"/>
                </a:cubicBezTo>
                <a:cubicBezTo>
                  <a:pt x="1428" y="3357"/>
                  <a:pt x="1469" y="3366"/>
                  <a:pt x="1410" y="3341"/>
                </a:cubicBezTo>
                <a:cubicBezTo>
                  <a:pt x="1376" y="3327"/>
                  <a:pt x="1339" y="3323"/>
                  <a:pt x="1304" y="3312"/>
                </a:cubicBezTo>
                <a:cubicBezTo>
                  <a:pt x="1258" y="3298"/>
                  <a:pt x="1217" y="3277"/>
                  <a:pt x="1170" y="3264"/>
                </a:cubicBezTo>
                <a:cubicBezTo>
                  <a:pt x="1141" y="3256"/>
                  <a:pt x="1083" y="3236"/>
                  <a:pt x="1083" y="3236"/>
                </a:cubicBezTo>
                <a:cubicBezTo>
                  <a:pt x="1063" y="3215"/>
                  <a:pt x="1033" y="3200"/>
                  <a:pt x="1006" y="3188"/>
                </a:cubicBezTo>
                <a:cubicBezTo>
                  <a:pt x="988" y="3180"/>
                  <a:pt x="968" y="3174"/>
                  <a:pt x="949" y="3168"/>
                </a:cubicBezTo>
                <a:cubicBezTo>
                  <a:pt x="939" y="3165"/>
                  <a:pt x="920" y="3159"/>
                  <a:pt x="920" y="3159"/>
                </a:cubicBezTo>
                <a:cubicBezTo>
                  <a:pt x="869" y="3126"/>
                  <a:pt x="787" y="3086"/>
                  <a:pt x="747" y="3044"/>
                </a:cubicBezTo>
                <a:cubicBezTo>
                  <a:pt x="715" y="3011"/>
                  <a:pt x="676" y="2987"/>
                  <a:pt x="642" y="2957"/>
                </a:cubicBezTo>
                <a:cubicBezTo>
                  <a:pt x="542" y="2868"/>
                  <a:pt x="621" y="2926"/>
                  <a:pt x="555" y="2880"/>
                </a:cubicBezTo>
                <a:cubicBezTo>
                  <a:pt x="533" y="2847"/>
                  <a:pt x="503" y="2834"/>
                  <a:pt x="478" y="2804"/>
                </a:cubicBezTo>
                <a:cubicBezTo>
                  <a:pt x="437" y="2755"/>
                  <a:pt x="485" y="2792"/>
                  <a:pt x="430" y="2756"/>
                </a:cubicBezTo>
                <a:cubicBezTo>
                  <a:pt x="417" y="2737"/>
                  <a:pt x="400" y="2720"/>
                  <a:pt x="392" y="2698"/>
                </a:cubicBezTo>
                <a:cubicBezTo>
                  <a:pt x="389" y="2688"/>
                  <a:pt x="388" y="2677"/>
                  <a:pt x="382" y="2669"/>
                </a:cubicBezTo>
                <a:cubicBezTo>
                  <a:pt x="375" y="2660"/>
                  <a:pt x="362" y="2657"/>
                  <a:pt x="354" y="2650"/>
                </a:cubicBezTo>
                <a:cubicBezTo>
                  <a:pt x="319" y="2619"/>
                  <a:pt x="296" y="2580"/>
                  <a:pt x="258" y="2554"/>
                </a:cubicBezTo>
                <a:cubicBezTo>
                  <a:pt x="241" y="2489"/>
                  <a:pt x="219" y="2427"/>
                  <a:pt x="181" y="2372"/>
                </a:cubicBezTo>
                <a:cubicBezTo>
                  <a:pt x="187" y="2365"/>
                  <a:pt x="194" y="2359"/>
                  <a:pt x="200" y="2352"/>
                </a:cubicBezTo>
                <a:cubicBezTo>
                  <a:pt x="208" y="2344"/>
                  <a:pt x="187" y="2333"/>
                  <a:pt x="181" y="2324"/>
                </a:cubicBezTo>
                <a:cubicBezTo>
                  <a:pt x="175" y="2316"/>
                  <a:pt x="176" y="2304"/>
                  <a:pt x="171" y="2295"/>
                </a:cubicBezTo>
                <a:cubicBezTo>
                  <a:pt x="160" y="2275"/>
                  <a:pt x="146" y="2256"/>
                  <a:pt x="133" y="2237"/>
                </a:cubicBezTo>
                <a:cubicBezTo>
                  <a:pt x="122" y="2220"/>
                  <a:pt x="128" y="2194"/>
                  <a:pt x="114" y="2180"/>
                </a:cubicBezTo>
                <a:cubicBezTo>
                  <a:pt x="107" y="2173"/>
                  <a:pt x="101" y="2167"/>
                  <a:pt x="94" y="2160"/>
                </a:cubicBezTo>
                <a:cubicBezTo>
                  <a:pt x="85" y="2131"/>
                  <a:pt x="58" y="2086"/>
                  <a:pt x="37" y="2064"/>
                </a:cubicBezTo>
                <a:cubicBezTo>
                  <a:pt x="22" y="2022"/>
                  <a:pt x="0" y="1957"/>
                  <a:pt x="37" y="1920"/>
                </a:cubicBez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59" name="AutoShape 3">
            <a:extLst>
              <a:ext uri="{FF2B5EF4-FFF2-40B4-BE49-F238E27FC236}">
                <a16:creationId xmlns:a16="http://schemas.microsoft.com/office/drawing/2014/main" id="{A8AC4B64-FAA5-41A2-AE66-A398B9CCA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908051"/>
            <a:ext cx="504825" cy="2889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60" name="AutoShape 4">
            <a:extLst>
              <a:ext uri="{FF2B5EF4-FFF2-40B4-BE49-F238E27FC236}">
                <a16:creationId xmlns:a16="http://schemas.microsoft.com/office/drawing/2014/main" id="{8CBE1B54-2A8E-47F3-AAC3-339D9EE4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1125539"/>
            <a:ext cx="504825" cy="288925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33CC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61" name="AutoShape 5">
            <a:extLst>
              <a:ext uri="{FF2B5EF4-FFF2-40B4-BE49-F238E27FC236}">
                <a16:creationId xmlns:a16="http://schemas.microsoft.com/office/drawing/2014/main" id="{9217DD32-79D2-4909-AB12-AE8D1BEB7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981076"/>
            <a:ext cx="793750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62" name="Freeform 6">
            <a:extLst>
              <a:ext uri="{FF2B5EF4-FFF2-40B4-BE49-F238E27FC236}">
                <a16:creationId xmlns:a16="http://schemas.microsoft.com/office/drawing/2014/main" id="{D505277A-E194-4EEC-9C06-7449151A23E0}"/>
              </a:ext>
            </a:extLst>
          </p:cNvPr>
          <p:cNvSpPr>
            <a:spLocks/>
          </p:cNvSpPr>
          <p:nvPr/>
        </p:nvSpPr>
        <p:spPr bwMode="auto">
          <a:xfrm>
            <a:off x="3489326" y="2590800"/>
            <a:ext cx="671513" cy="685800"/>
          </a:xfrm>
          <a:custGeom>
            <a:avLst/>
            <a:gdLst>
              <a:gd name="T0" fmla="*/ 135 w 423"/>
              <a:gd name="T1" fmla="*/ 48 h 432"/>
              <a:gd name="T2" fmla="*/ 48 w 423"/>
              <a:gd name="T3" fmla="*/ 96 h 432"/>
              <a:gd name="T4" fmla="*/ 20 w 423"/>
              <a:gd name="T5" fmla="*/ 154 h 432"/>
              <a:gd name="T6" fmla="*/ 0 w 423"/>
              <a:gd name="T7" fmla="*/ 211 h 432"/>
              <a:gd name="T8" fmla="*/ 10 w 423"/>
              <a:gd name="T9" fmla="*/ 307 h 432"/>
              <a:gd name="T10" fmla="*/ 87 w 423"/>
              <a:gd name="T11" fmla="*/ 413 h 432"/>
              <a:gd name="T12" fmla="*/ 144 w 423"/>
              <a:gd name="T13" fmla="*/ 432 h 432"/>
              <a:gd name="T14" fmla="*/ 308 w 423"/>
              <a:gd name="T15" fmla="*/ 374 h 432"/>
              <a:gd name="T16" fmla="*/ 336 w 423"/>
              <a:gd name="T17" fmla="*/ 355 h 432"/>
              <a:gd name="T18" fmla="*/ 365 w 423"/>
              <a:gd name="T19" fmla="*/ 346 h 432"/>
              <a:gd name="T20" fmla="*/ 423 w 423"/>
              <a:gd name="T21" fmla="*/ 250 h 432"/>
              <a:gd name="T22" fmla="*/ 413 w 423"/>
              <a:gd name="T23" fmla="*/ 134 h 432"/>
              <a:gd name="T24" fmla="*/ 250 w 423"/>
              <a:gd name="T25" fmla="*/ 0 h 432"/>
              <a:gd name="T26" fmla="*/ 154 w 423"/>
              <a:gd name="T27" fmla="*/ 29 h 432"/>
              <a:gd name="T28" fmla="*/ 135 w 423"/>
              <a:gd name="T29" fmla="*/ 48 h 43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23"/>
              <a:gd name="T46" fmla="*/ 0 h 432"/>
              <a:gd name="T47" fmla="*/ 423 w 423"/>
              <a:gd name="T48" fmla="*/ 432 h 43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23" h="432">
                <a:moveTo>
                  <a:pt x="135" y="48"/>
                </a:moveTo>
                <a:cubicBezTo>
                  <a:pt x="104" y="59"/>
                  <a:pt x="48" y="96"/>
                  <a:pt x="48" y="96"/>
                </a:cubicBezTo>
                <a:cubicBezTo>
                  <a:pt x="21" y="182"/>
                  <a:pt x="61" y="64"/>
                  <a:pt x="20" y="154"/>
                </a:cubicBezTo>
                <a:cubicBezTo>
                  <a:pt x="12" y="172"/>
                  <a:pt x="0" y="211"/>
                  <a:pt x="0" y="211"/>
                </a:cubicBezTo>
                <a:cubicBezTo>
                  <a:pt x="3" y="243"/>
                  <a:pt x="0" y="276"/>
                  <a:pt x="10" y="307"/>
                </a:cubicBezTo>
                <a:cubicBezTo>
                  <a:pt x="12" y="313"/>
                  <a:pt x="75" y="403"/>
                  <a:pt x="87" y="413"/>
                </a:cubicBezTo>
                <a:cubicBezTo>
                  <a:pt x="103" y="425"/>
                  <a:pt x="125" y="425"/>
                  <a:pt x="144" y="432"/>
                </a:cubicBezTo>
                <a:cubicBezTo>
                  <a:pt x="200" y="418"/>
                  <a:pt x="253" y="393"/>
                  <a:pt x="308" y="374"/>
                </a:cubicBezTo>
                <a:cubicBezTo>
                  <a:pt x="319" y="370"/>
                  <a:pt x="326" y="360"/>
                  <a:pt x="336" y="355"/>
                </a:cubicBezTo>
                <a:cubicBezTo>
                  <a:pt x="345" y="351"/>
                  <a:pt x="355" y="349"/>
                  <a:pt x="365" y="346"/>
                </a:cubicBezTo>
                <a:cubicBezTo>
                  <a:pt x="406" y="305"/>
                  <a:pt x="405" y="302"/>
                  <a:pt x="423" y="250"/>
                </a:cubicBezTo>
                <a:cubicBezTo>
                  <a:pt x="420" y="211"/>
                  <a:pt x="419" y="172"/>
                  <a:pt x="413" y="134"/>
                </a:cubicBezTo>
                <a:cubicBezTo>
                  <a:pt x="399" y="49"/>
                  <a:pt x="321" y="25"/>
                  <a:pt x="250" y="0"/>
                </a:cubicBezTo>
                <a:cubicBezTo>
                  <a:pt x="209" y="6"/>
                  <a:pt x="182" y="1"/>
                  <a:pt x="154" y="29"/>
                </a:cubicBezTo>
                <a:cubicBezTo>
                  <a:pt x="133" y="50"/>
                  <a:pt x="135" y="73"/>
                  <a:pt x="135" y="48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63" name="Freeform 7">
            <a:extLst>
              <a:ext uri="{FF2B5EF4-FFF2-40B4-BE49-F238E27FC236}">
                <a16:creationId xmlns:a16="http://schemas.microsoft.com/office/drawing/2014/main" id="{73ECB435-6D9E-43C6-9381-2A2E0CECAD31}"/>
              </a:ext>
            </a:extLst>
          </p:cNvPr>
          <p:cNvSpPr>
            <a:spLocks/>
          </p:cNvSpPr>
          <p:nvPr/>
        </p:nvSpPr>
        <p:spPr bwMode="auto">
          <a:xfrm>
            <a:off x="4681539" y="2454275"/>
            <a:ext cx="854075" cy="1492250"/>
          </a:xfrm>
          <a:custGeom>
            <a:avLst/>
            <a:gdLst>
              <a:gd name="T0" fmla="*/ 209 w 538"/>
              <a:gd name="T1" fmla="*/ 556 h 940"/>
              <a:gd name="T2" fmla="*/ 65 w 538"/>
              <a:gd name="T3" fmla="*/ 508 h 940"/>
              <a:gd name="T4" fmla="*/ 37 w 538"/>
              <a:gd name="T5" fmla="*/ 412 h 940"/>
              <a:gd name="T6" fmla="*/ 8 w 538"/>
              <a:gd name="T7" fmla="*/ 240 h 940"/>
              <a:gd name="T8" fmla="*/ 17 w 538"/>
              <a:gd name="T9" fmla="*/ 86 h 940"/>
              <a:gd name="T10" fmla="*/ 142 w 538"/>
              <a:gd name="T11" fmla="*/ 19 h 940"/>
              <a:gd name="T12" fmla="*/ 200 w 538"/>
              <a:gd name="T13" fmla="*/ 0 h 940"/>
              <a:gd name="T14" fmla="*/ 363 w 538"/>
              <a:gd name="T15" fmla="*/ 9 h 940"/>
              <a:gd name="T16" fmla="*/ 449 w 538"/>
              <a:gd name="T17" fmla="*/ 96 h 940"/>
              <a:gd name="T18" fmla="*/ 421 w 538"/>
              <a:gd name="T19" fmla="*/ 460 h 940"/>
              <a:gd name="T20" fmla="*/ 469 w 538"/>
              <a:gd name="T21" fmla="*/ 614 h 940"/>
              <a:gd name="T22" fmla="*/ 526 w 538"/>
              <a:gd name="T23" fmla="*/ 758 h 940"/>
              <a:gd name="T24" fmla="*/ 449 w 538"/>
              <a:gd name="T25" fmla="*/ 931 h 940"/>
              <a:gd name="T26" fmla="*/ 401 w 538"/>
              <a:gd name="T27" fmla="*/ 940 h 940"/>
              <a:gd name="T28" fmla="*/ 334 w 538"/>
              <a:gd name="T29" fmla="*/ 931 h 940"/>
              <a:gd name="T30" fmla="*/ 296 w 538"/>
              <a:gd name="T31" fmla="*/ 835 h 940"/>
              <a:gd name="T32" fmla="*/ 296 w 538"/>
              <a:gd name="T33" fmla="*/ 604 h 940"/>
              <a:gd name="T34" fmla="*/ 286 w 538"/>
              <a:gd name="T35" fmla="*/ 576 h 940"/>
              <a:gd name="T36" fmla="*/ 229 w 538"/>
              <a:gd name="T37" fmla="*/ 556 h 940"/>
              <a:gd name="T38" fmla="*/ 209 w 538"/>
              <a:gd name="T39" fmla="*/ 556 h 94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38"/>
              <a:gd name="T61" fmla="*/ 0 h 940"/>
              <a:gd name="T62" fmla="*/ 538 w 538"/>
              <a:gd name="T63" fmla="*/ 940 h 94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38" h="940">
                <a:moveTo>
                  <a:pt x="209" y="556"/>
                </a:moveTo>
                <a:cubicBezTo>
                  <a:pt x="126" y="548"/>
                  <a:pt x="115" y="558"/>
                  <a:pt x="65" y="508"/>
                </a:cubicBezTo>
                <a:cubicBezTo>
                  <a:pt x="55" y="476"/>
                  <a:pt x="47" y="444"/>
                  <a:pt x="37" y="412"/>
                </a:cubicBezTo>
                <a:cubicBezTo>
                  <a:pt x="30" y="352"/>
                  <a:pt x="19" y="299"/>
                  <a:pt x="8" y="240"/>
                </a:cubicBezTo>
                <a:cubicBezTo>
                  <a:pt x="11" y="189"/>
                  <a:pt x="0" y="135"/>
                  <a:pt x="17" y="86"/>
                </a:cubicBezTo>
                <a:cubicBezTo>
                  <a:pt x="27" y="58"/>
                  <a:pt x="111" y="28"/>
                  <a:pt x="142" y="19"/>
                </a:cubicBezTo>
                <a:cubicBezTo>
                  <a:pt x="162" y="13"/>
                  <a:pt x="200" y="0"/>
                  <a:pt x="200" y="0"/>
                </a:cubicBezTo>
                <a:cubicBezTo>
                  <a:pt x="254" y="3"/>
                  <a:pt x="309" y="1"/>
                  <a:pt x="363" y="9"/>
                </a:cubicBezTo>
                <a:cubicBezTo>
                  <a:pt x="399" y="14"/>
                  <a:pt x="427" y="73"/>
                  <a:pt x="449" y="96"/>
                </a:cubicBezTo>
                <a:cubicBezTo>
                  <a:pt x="493" y="221"/>
                  <a:pt x="450" y="339"/>
                  <a:pt x="421" y="460"/>
                </a:cubicBezTo>
                <a:cubicBezTo>
                  <a:pt x="427" y="535"/>
                  <a:pt x="411" y="576"/>
                  <a:pt x="469" y="614"/>
                </a:cubicBezTo>
                <a:cubicBezTo>
                  <a:pt x="484" y="662"/>
                  <a:pt x="510" y="707"/>
                  <a:pt x="526" y="758"/>
                </a:cubicBezTo>
                <a:cubicBezTo>
                  <a:pt x="520" y="841"/>
                  <a:pt x="538" y="909"/>
                  <a:pt x="449" y="931"/>
                </a:cubicBezTo>
                <a:cubicBezTo>
                  <a:pt x="433" y="935"/>
                  <a:pt x="417" y="937"/>
                  <a:pt x="401" y="940"/>
                </a:cubicBezTo>
                <a:cubicBezTo>
                  <a:pt x="379" y="937"/>
                  <a:pt x="355" y="940"/>
                  <a:pt x="334" y="931"/>
                </a:cubicBezTo>
                <a:cubicBezTo>
                  <a:pt x="310" y="920"/>
                  <a:pt x="301" y="855"/>
                  <a:pt x="296" y="835"/>
                </a:cubicBezTo>
                <a:cubicBezTo>
                  <a:pt x="308" y="724"/>
                  <a:pt x="311" y="738"/>
                  <a:pt x="296" y="604"/>
                </a:cubicBezTo>
                <a:cubicBezTo>
                  <a:pt x="295" y="594"/>
                  <a:pt x="294" y="582"/>
                  <a:pt x="286" y="576"/>
                </a:cubicBezTo>
                <a:cubicBezTo>
                  <a:pt x="270" y="564"/>
                  <a:pt x="229" y="556"/>
                  <a:pt x="229" y="556"/>
                </a:cubicBezTo>
                <a:cubicBezTo>
                  <a:pt x="196" y="567"/>
                  <a:pt x="193" y="574"/>
                  <a:pt x="209" y="556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64" name="Freeform 8">
            <a:extLst>
              <a:ext uri="{FF2B5EF4-FFF2-40B4-BE49-F238E27FC236}">
                <a16:creationId xmlns:a16="http://schemas.microsoft.com/office/drawing/2014/main" id="{67C11950-6B90-41BA-8D1B-04BA460F13CD}"/>
              </a:ext>
            </a:extLst>
          </p:cNvPr>
          <p:cNvSpPr>
            <a:spLocks/>
          </p:cNvSpPr>
          <p:nvPr/>
        </p:nvSpPr>
        <p:spPr bwMode="auto">
          <a:xfrm>
            <a:off x="6065839" y="2362201"/>
            <a:ext cx="1208087" cy="1203325"/>
          </a:xfrm>
          <a:custGeom>
            <a:avLst/>
            <a:gdLst>
              <a:gd name="T0" fmla="*/ 201 w 761"/>
              <a:gd name="T1" fmla="*/ 374 h 758"/>
              <a:gd name="T2" fmla="*/ 144 w 761"/>
              <a:gd name="T3" fmla="*/ 298 h 758"/>
              <a:gd name="T4" fmla="*/ 153 w 761"/>
              <a:gd name="T5" fmla="*/ 250 h 758"/>
              <a:gd name="T6" fmla="*/ 201 w 761"/>
              <a:gd name="T7" fmla="*/ 240 h 758"/>
              <a:gd name="T8" fmla="*/ 221 w 761"/>
              <a:gd name="T9" fmla="*/ 221 h 758"/>
              <a:gd name="T10" fmla="*/ 307 w 761"/>
              <a:gd name="T11" fmla="*/ 67 h 758"/>
              <a:gd name="T12" fmla="*/ 422 w 761"/>
              <a:gd name="T13" fmla="*/ 77 h 758"/>
              <a:gd name="T14" fmla="*/ 509 w 761"/>
              <a:gd name="T15" fmla="*/ 0 h 758"/>
              <a:gd name="T16" fmla="*/ 605 w 761"/>
              <a:gd name="T17" fmla="*/ 38 h 758"/>
              <a:gd name="T18" fmla="*/ 614 w 761"/>
              <a:gd name="T19" fmla="*/ 77 h 758"/>
              <a:gd name="T20" fmla="*/ 729 w 761"/>
              <a:gd name="T21" fmla="*/ 115 h 758"/>
              <a:gd name="T22" fmla="*/ 710 w 761"/>
              <a:gd name="T23" fmla="*/ 240 h 758"/>
              <a:gd name="T24" fmla="*/ 720 w 761"/>
              <a:gd name="T25" fmla="*/ 355 h 758"/>
              <a:gd name="T26" fmla="*/ 758 w 761"/>
              <a:gd name="T27" fmla="*/ 413 h 758"/>
              <a:gd name="T28" fmla="*/ 749 w 761"/>
              <a:gd name="T29" fmla="*/ 499 h 758"/>
              <a:gd name="T30" fmla="*/ 643 w 761"/>
              <a:gd name="T31" fmla="*/ 538 h 758"/>
              <a:gd name="T32" fmla="*/ 614 w 761"/>
              <a:gd name="T33" fmla="*/ 701 h 758"/>
              <a:gd name="T34" fmla="*/ 509 w 761"/>
              <a:gd name="T35" fmla="*/ 614 h 758"/>
              <a:gd name="T36" fmla="*/ 422 w 761"/>
              <a:gd name="T37" fmla="*/ 643 h 758"/>
              <a:gd name="T38" fmla="*/ 384 w 761"/>
              <a:gd name="T39" fmla="*/ 701 h 758"/>
              <a:gd name="T40" fmla="*/ 326 w 761"/>
              <a:gd name="T41" fmla="*/ 739 h 758"/>
              <a:gd name="T42" fmla="*/ 297 w 761"/>
              <a:gd name="T43" fmla="*/ 758 h 758"/>
              <a:gd name="T44" fmla="*/ 240 w 761"/>
              <a:gd name="T45" fmla="*/ 749 h 758"/>
              <a:gd name="T46" fmla="*/ 182 w 761"/>
              <a:gd name="T47" fmla="*/ 662 h 758"/>
              <a:gd name="T48" fmla="*/ 67 w 761"/>
              <a:gd name="T49" fmla="*/ 643 h 758"/>
              <a:gd name="T50" fmla="*/ 0 w 761"/>
              <a:gd name="T51" fmla="*/ 586 h 758"/>
              <a:gd name="T52" fmla="*/ 9 w 761"/>
              <a:gd name="T53" fmla="*/ 509 h 758"/>
              <a:gd name="T54" fmla="*/ 29 w 761"/>
              <a:gd name="T55" fmla="*/ 490 h 758"/>
              <a:gd name="T56" fmla="*/ 38 w 761"/>
              <a:gd name="T57" fmla="*/ 461 h 758"/>
              <a:gd name="T58" fmla="*/ 48 w 761"/>
              <a:gd name="T59" fmla="*/ 365 h 758"/>
              <a:gd name="T60" fmla="*/ 86 w 761"/>
              <a:gd name="T61" fmla="*/ 374 h 758"/>
              <a:gd name="T62" fmla="*/ 173 w 761"/>
              <a:gd name="T63" fmla="*/ 413 h 758"/>
              <a:gd name="T64" fmla="*/ 201 w 761"/>
              <a:gd name="T65" fmla="*/ 403 h 758"/>
              <a:gd name="T66" fmla="*/ 201 w 761"/>
              <a:gd name="T67" fmla="*/ 374 h 75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61"/>
              <a:gd name="T103" fmla="*/ 0 h 758"/>
              <a:gd name="T104" fmla="*/ 761 w 761"/>
              <a:gd name="T105" fmla="*/ 758 h 75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61" h="758">
                <a:moveTo>
                  <a:pt x="201" y="374"/>
                </a:moveTo>
                <a:cubicBezTo>
                  <a:pt x="146" y="319"/>
                  <a:pt x="160" y="348"/>
                  <a:pt x="144" y="298"/>
                </a:cubicBezTo>
                <a:cubicBezTo>
                  <a:pt x="147" y="282"/>
                  <a:pt x="142" y="262"/>
                  <a:pt x="153" y="250"/>
                </a:cubicBezTo>
                <a:cubicBezTo>
                  <a:pt x="164" y="238"/>
                  <a:pt x="186" y="246"/>
                  <a:pt x="201" y="240"/>
                </a:cubicBezTo>
                <a:cubicBezTo>
                  <a:pt x="209" y="236"/>
                  <a:pt x="214" y="227"/>
                  <a:pt x="221" y="221"/>
                </a:cubicBezTo>
                <a:cubicBezTo>
                  <a:pt x="255" y="151"/>
                  <a:pt x="237" y="113"/>
                  <a:pt x="307" y="67"/>
                </a:cubicBezTo>
                <a:cubicBezTo>
                  <a:pt x="351" y="75"/>
                  <a:pt x="381" y="90"/>
                  <a:pt x="422" y="77"/>
                </a:cubicBezTo>
                <a:cubicBezTo>
                  <a:pt x="443" y="15"/>
                  <a:pt x="452" y="20"/>
                  <a:pt x="509" y="0"/>
                </a:cubicBezTo>
                <a:cubicBezTo>
                  <a:pt x="528" y="5"/>
                  <a:pt x="589" y="7"/>
                  <a:pt x="605" y="38"/>
                </a:cubicBezTo>
                <a:cubicBezTo>
                  <a:pt x="611" y="50"/>
                  <a:pt x="607" y="66"/>
                  <a:pt x="614" y="77"/>
                </a:cubicBezTo>
                <a:cubicBezTo>
                  <a:pt x="636" y="110"/>
                  <a:pt x="695" y="104"/>
                  <a:pt x="729" y="115"/>
                </a:cubicBezTo>
                <a:cubicBezTo>
                  <a:pt x="751" y="180"/>
                  <a:pt x="761" y="189"/>
                  <a:pt x="710" y="240"/>
                </a:cubicBezTo>
                <a:cubicBezTo>
                  <a:pt x="698" y="278"/>
                  <a:pt x="700" y="319"/>
                  <a:pt x="720" y="355"/>
                </a:cubicBezTo>
                <a:cubicBezTo>
                  <a:pt x="731" y="375"/>
                  <a:pt x="758" y="413"/>
                  <a:pt x="758" y="413"/>
                </a:cubicBezTo>
                <a:cubicBezTo>
                  <a:pt x="755" y="442"/>
                  <a:pt x="757" y="471"/>
                  <a:pt x="749" y="499"/>
                </a:cubicBezTo>
                <a:cubicBezTo>
                  <a:pt x="740" y="531"/>
                  <a:pt x="660" y="535"/>
                  <a:pt x="643" y="538"/>
                </a:cubicBezTo>
                <a:cubicBezTo>
                  <a:pt x="650" y="594"/>
                  <a:pt x="682" y="677"/>
                  <a:pt x="614" y="701"/>
                </a:cubicBezTo>
                <a:cubicBezTo>
                  <a:pt x="529" y="683"/>
                  <a:pt x="550" y="676"/>
                  <a:pt x="509" y="614"/>
                </a:cubicBezTo>
                <a:cubicBezTo>
                  <a:pt x="479" y="619"/>
                  <a:pt x="444" y="617"/>
                  <a:pt x="422" y="643"/>
                </a:cubicBezTo>
                <a:cubicBezTo>
                  <a:pt x="407" y="660"/>
                  <a:pt x="403" y="688"/>
                  <a:pt x="384" y="701"/>
                </a:cubicBezTo>
                <a:cubicBezTo>
                  <a:pt x="365" y="714"/>
                  <a:pt x="345" y="726"/>
                  <a:pt x="326" y="739"/>
                </a:cubicBezTo>
                <a:cubicBezTo>
                  <a:pt x="316" y="745"/>
                  <a:pt x="297" y="758"/>
                  <a:pt x="297" y="758"/>
                </a:cubicBezTo>
                <a:cubicBezTo>
                  <a:pt x="278" y="755"/>
                  <a:pt x="258" y="757"/>
                  <a:pt x="240" y="749"/>
                </a:cubicBezTo>
                <a:cubicBezTo>
                  <a:pt x="200" y="732"/>
                  <a:pt x="203" y="683"/>
                  <a:pt x="182" y="662"/>
                </a:cubicBezTo>
                <a:cubicBezTo>
                  <a:pt x="154" y="635"/>
                  <a:pt x="106" y="647"/>
                  <a:pt x="67" y="643"/>
                </a:cubicBezTo>
                <a:cubicBezTo>
                  <a:pt x="30" y="631"/>
                  <a:pt x="22" y="618"/>
                  <a:pt x="0" y="586"/>
                </a:cubicBezTo>
                <a:cubicBezTo>
                  <a:pt x="3" y="560"/>
                  <a:pt x="2" y="534"/>
                  <a:pt x="9" y="509"/>
                </a:cubicBezTo>
                <a:cubicBezTo>
                  <a:pt x="12" y="500"/>
                  <a:pt x="24" y="498"/>
                  <a:pt x="29" y="490"/>
                </a:cubicBezTo>
                <a:cubicBezTo>
                  <a:pt x="34" y="481"/>
                  <a:pt x="35" y="471"/>
                  <a:pt x="38" y="461"/>
                </a:cubicBezTo>
                <a:cubicBezTo>
                  <a:pt x="41" y="429"/>
                  <a:pt x="32" y="393"/>
                  <a:pt x="48" y="365"/>
                </a:cubicBezTo>
                <a:cubicBezTo>
                  <a:pt x="54" y="354"/>
                  <a:pt x="73" y="370"/>
                  <a:pt x="86" y="374"/>
                </a:cubicBezTo>
                <a:cubicBezTo>
                  <a:pt x="118" y="383"/>
                  <a:pt x="142" y="402"/>
                  <a:pt x="173" y="413"/>
                </a:cubicBezTo>
                <a:cubicBezTo>
                  <a:pt x="182" y="410"/>
                  <a:pt x="194" y="410"/>
                  <a:pt x="201" y="403"/>
                </a:cubicBezTo>
                <a:cubicBezTo>
                  <a:pt x="232" y="371"/>
                  <a:pt x="215" y="374"/>
                  <a:pt x="201" y="374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65" name="Freeform 9">
            <a:extLst>
              <a:ext uri="{FF2B5EF4-FFF2-40B4-BE49-F238E27FC236}">
                <a16:creationId xmlns:a16="http://schemas.microsoft.com/office/drawing/2014/main" id="{AA971085-886F-4ADA-9589-3EDCA47117E2}"/>
              </a:ext>
            </a:extLst>
          </p:cNvPr>
          <p:cNvSpPr>
            <a:spLocks/>
          </p:cNvSpPr>
          <p:nvPr/>
        </p:nvSpPr>
        <p:spPr bwMode="auto">
          <a:xfrm>
            <a:off x="8123239" y="2268539"/>
            <a:ext cx="1476375" cy="2028825"/>
          </a:xfrm>
          <a:custGeom>
            <a:avLst/>
            <a:gdLst>
              <a:gd name="T0" fmla="*/ 729 w 930"/>
              <a:gd name="T1" fmla="*/ 126 h 1278"/>
              <a:gd name="T2" fmla="*/ 681 w 930"/>
              <a:gd name="T3" fmla="*/ 40 h 1278"/>
              <a:gd name="T4" fmla="*/ 528 w 930"/>
              <a:gd name="T5" fmla="*/ 21 h 1278"/>
              <a:gd name="T6" fmla="*/ 451 w 930"/>
              <a:gd name="T7" fmla="*/ 117 h 1278"/>
              <a:gd name="T8" fmla="*/ 432 w 930"/>
              <a:gd name="T9" fmla="*/ 145 h 1278"/>
              <a:gd name="T10" fmla="*/ 374 w 930"/>
              <a:gd name="T11" fmla="*/ 165 h 1278"/>
              <a:gd name="T12" fmla="*/ 269 w 930"/>
              <a:gd name="T13" fmla="*/ 155 h 1278"/>
              <a:gd name="T14" fmla="*/ 211 w 930"/>
              <a:gd name="T15" fmla="*/ 136 h 1278"/>
              <a:gd name="T16" fmla="*/ 163 w 930"/>
              <a:gd name="T17" fmla="*/ 145 h 1278"/>
              <a:gd name="T18" fmla="*/ 115 w 930"/>
              <a:gd name="T19" fmla="*/ 193 h 1278"/>
              <a:gd name="T20" fmla="*/ 105 w 930"/>
              <a:gd name="T21" fmla="*/ 328 h 1278"/>
              <a:gd name="T22" fmla="*/ 153 w 930"/>
              <a:gd name="T23" fmla="*/ 376 h 1278"/>
              <a:gd name="T24" fmla="*/ 173 w 930"/>
              <a:gd name="T25" fmla="*/ 433 h 1278"/>
              <a:gd name="T26" fmla="*/ 163 w 930"/>
              <a:gd name="T27" fmla="*/ 481 h 1278"/>
              <a:gd name="T28" fmla="*/ 86 w 930"/>
              <a:gd name="T29" fmla="*/ 577 h 1278"/>
              <a:gd name="T30" fmla="*/ 38 w 930"/>
              <a:gd name="T31" fmla="*/ 625 h 1278"/>
              <a:gd name="T32" fmla="*/ 19 w 930"/>
              <a:gd name="T33" fmla="*/ 645 h 1278"/>
              <a:gd name="T34" fmla="*/ 57 w 930"/>
              <a:gd name="T35" fmla="*/ 779 h 1278"/>
              <a:gd name="T36" fmla="*/ 153 w 930"/>
              <a:gd name="T37" fmla="*/ 817 h 1278"/>
              <a:gd name="T38" fmla="*/ 211 w 930"/>
              <a:gd name="T39" fmla="*/ 1115 h 1278"/>
              <a:gd name="T40" fmla="*/ 249 w 930"/>
              <a:gd name="T41" fmla="*/ 1201 h 1278"/>
              <a:gd name="T42" fmla="*/ 297 w 930"/>
              <a:gd name="T43" fmla="*/ 1249 h 1278"/>
              <a:gd name="T44" fmla="*/ 317 w 930"/>
              <a:gd name="T45" fmla="*/ 1269 h 1278"/>
              <a:gd name="T46" fmla="*/ 499 w 930"/>
              <a:gd name="T47" fmla="*/ 1201 h 1278"/>
              <a:gd name="T48" fmla="*/ 518 w 930"/>
              <a:gd name="T49" fmla="*/ 1144 h 1278"/>
              <a:gd name="T50" fmla="*/ 537 w 930"/>
              <a:gd name="T51" fmla="*/ 1029 h 1278"/>
              <a:gd name="T52" fmla="*/ 691 w 930"/>
              <a:gd name="T53" fmla="*/ 971 h 1278"/>
              <a:gd name="T54" fmla="*/ 729 w 930"/>
              <a:gd name="T55" fmla="*/ 769 h 1278"/>
              <a:gd name="T56" fmla="*/ 825 w 930"/>
              <a:gd name="T57" fmla="*/ 683 h 1278"/>
              <a:gd name="T58" fmla="*/ 912 w 930"/>
              <a:gd name="T59" fmla="*/ 587 h 1278"/>
              <a:gd name="T60" fmla="*/ 873 w 930"/>
              <a:gd name="T61" fmla="*/ 395 h 1278"/>
              <a:gd name="T62" fmla="*/ 845 w 930"/>
              <a:gd name="T63" fmla="*/ 309 h 1278"/>
              <a:gd name="T64" fmla="*/ 835 w 930"/>
              <a:gd name="T65" fmla="*/ 280 h 1278"/>
              <a:gd name="T66" fmla="*/ 729 w 930"/>
              <a:gd name="T67" fmla="*/ 126 h 127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930"/>
              <a:gd name="T103" fmla="*/ 0 h 1278"/>
              <a:gd name="T104" fmla="*/ 930 w 930"/>
              <a:gd name="T105" fmla="*/ 1278 h 127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930" h="1278">
                <a:moveTo>
                  <a:pt x="729" y="126"/>
                </a:moveTo>
                <a:cubicBezTo>
                  <a:pt x="720" y="76"/>
                  <a:pt x="730" y="55"/>
                  <a:pt x="681" y="40"/>
                </a:cubicBezTo>
                <a:cubicBezTo>
                  <a:pt x="622" y="0"/>
                  <a:pt x="611" y="12"/>
                  <a:pt x="528" y="21"/>
                </a:cubicBezTo>
                <a:cubicBezTo>
                  <a:pt x="505" y="55"/>
                  <a:pt x="477" y="85"/>
                  <a:pt x="451" y="117"/>
                </a:cubicBezTo>
                <a:cubicBezTo>
                  <a:pt x="444" y="126"/>
                  <a:pt x="442" y="139"/>
                  <a:pt x="432" y="145"/>
                </a:cubicBezTo>
                <a:cubicBezTo>
                  <a:pt x="415" y="156"/>
                  <a:pt x="374" y="165"/>
                  <a:pt x="374" y="165"/>
                </a:cubicBezTo>
                <a:cubicBezTo>
                  <a:pt x="339" y="162"/>
                  <a:pt x="304" y="161"/>
                  <a:pt x="269" y="155"/>
                </a:cubicBezTo>
                <a:cubicBezTo>
                  <a:pt x="249" y="151"/>
                  <a:pt x="211" y="136"/>
                  <a:pt x="211" y="136"/>
                </a:cubicBezTo>
                <a:cubicBezTo>
                  <a:pt x="195" y="139"/>
                  <a:pt x="177" y="137"/>
                  <a:pt x="163" y="145"/>
                </a:cubicBezTo>
                <a:cubicBezTo>
                  <a:pt x="144" y="157"/>
                  <a:pt x="115" y="193"/>
                  <a:pt x="115" y="193"/>
                </a:cubicBezTo>
                <a:cubicBezTo>
                  <a:pt x="99" y="239"/>
                  <a:pt x="81" y="276"/>
                  <a:pt x="105" y="328"/>
                </a:cubicBezTo>
                <a:cubicBezTo>
                  <a:pt x="114" y="349"/>
                  <a:pt x="153" y="376"/>
                  <a:pt x="153" y="376"/>
                </a:cubicBezTo>
                <a:cubicBezTo>
                  <a:pt x="160" y="395"/>
                  <a:pt x="177" y="413"/>
                  <a:pt x="173" y="433"/>
                </a:cubicBezTo>
                <a:cubicBezTo>
                  <a:pt x="170" y="449"/>
                  <a:pt x="169" y="466"/>
                  <a:pt x="163" y="481"/>
                </a:cubicBezTo>
                <a:cubicBezTo>
                  <a:pt x="157" y="494"/>
                  <a:pt x="99" y="562"/>
                  <a:pt x="86" y="577"/>
                </a:cubicBezTo>
                <a:cubicBezTo>
                  <a:pt x="71" y="594"/>
                  <a:pt x="54" y="609"/>
                  <a:pt x="38" y="625"/>
                </a:cubicBezTo>
                <a:cubicBezTo>
                  <a:pt x="32" y="632"/>
                  <a:pt x="19" y="645"/>
                  <a:pt x="19" y="645"/>
                </a:cubicBezTo>
                <a:cubicBezTo>
                  <a:pt x="1" y="697"/>
                  <a:pt x="0" y="759"/>
                  <a:pt x="57" y="779"/>
                </a:cubicBezTo>
                <a:cubicBezTo>
                  <a:pt x="82" y="803"/>
                  <a:pt x="153" y="817"/>
                  <a:pt x="153" y="817"/>
                </a:cubicBezTo>
                <a:cubicBezTo>
                  <a:pt x="257" y="889"/>
                  <a:pt x="200" y="957"/>
                  <a:pt x="211" y="1115"/>
                </a:cubicBezTo>
                <a:cubicBezTo>
                  <a:pt x="213" y="1141"/>
                  <a:pt x="232" y="1182"/>
                  <a:pt x="249" y="1201"/>
                </a:cubicBezTo>
                <a:cubicBezTo>
                  <a:pt x="264" y="1218"/>
                  <a:pt x="281" y="1233"/>
                  <a:pt x="297" y="1249"/>
                </a:cubicBezTo>
                <a:cubicBezTo>
                  <a:pt x="304" y="1256"/>
                  <a:pt x="317" y="1269"/>
                  <a:pt x="317" y="1269"/>
                </a:cubicBezTo>
                <a:cubicBezTo>
                  <a:pt x="455" y="1257"/>
                  <a:pt x="426" y="1278"/>
                  <a:pt x="499" y="1201"/>
                </a:cubicBezTo>
                <a:cubicBezTo>
                  <a:pt x="502" y="1192"/>
                  <a:pt x="516" y="1153"/>
                  <a:pt x="518" y="1144"/>
                </a:cubicBezTo>
                <a:cubicBezTo>
                  <a:pt x="518" y="1143"/>
                  <a:pt x="523" y="1053"/>
                  <a:pt x="537" y="1029"/>
                </a:cubicBezTo>
                <a:cubicBezTo>
                  <a:pt x="556" y="998"/>
                  <a:pt x="653" y="984"/>
                  <a:pt x="691" y="971"/>
                </a:cubicBezTo>
                <a:cubicBezTo>
                  <a:pt x="739" y="897"/>
                  <a:pt x="709" y="880"/>
                  <a:pt x="729" y="769"/>
                </a:cubicBezTo>
                <a:cubicBezTo>
                  <a:pt x="733" y="746"/>
                  <a:pt x="818" y="690"/>
                  <a:pt x="825" y="683"/>
                </a:cubicBezTo>
                <a:cubicBezTo>
                  <a:pt x="859" y="649"/>
                  <a:pt x="887" y="625"/>
                  <a:pt x="912" y="587"/>
                </a:cubicBezTo>
                <a:cubicBezTo>
                  <a:pt x="930" y="528"/>
                  <a:pt x="920" y="439"/>
                  <a:pt x="873" y="395"/>
                </a:cubicBezTo>
                <a:cubicBezTo>
                  <a:pt x="864" y="366"/>
                  <a:pt x="855" y="338"/>
                  <a:pt x="845" y="309"/>
                </a:cubicBezTo>
                <a:cubicBezTo>
                  <a:pt x="842" y="299"/>
                  <a:pt x="835" y="280"/>
                  <a:pt x="835" y="280"/>
                </a:cubicBezTo>
                <a:cubicBezTo>
                  <a:pt x="826" y="180"/>
                  <a:pt x="841" y="126"/>
                  <a:pt x="729" y="126"/>
                </a:cubicBezTo>
                <a:close/>
              </a:path>
            </a:pathLst>
          </a:custGeom>
          <a:solidFill>
            <a:srgbClr val="000000"/>
          </a:solidFill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5066" name="Freeform 10">
            <a:extLst>
              <a:ext uri="{FF2B5EF4-FFF2-40B4-BE49-F238E27FC236}">
                <a16:creationId xmlns:a16="http://schemas.microsoft.com/office/drawing/2014/main" id="{5B8802FB-A8F4-475C-8125-A962541705E5}"/>
              </a:ext>
            </a:extLst>
          </p:cNvPr>
          <p:cNvSpPr>
            <a:spLocks/>
          </p:cNvSpPr>
          <p:nvPr/>
        </p:nvSpPr>
        <p:spPr bwMode="auto">
          <a:xfrm>
            <a:off x="3538539" y="4130676"/>
            <a:ext cx="1673225" cy="982663"/>
          </a:xfrm>
          <a:custGeom>
            <a:avLst/>
            <a:gdLst>
              <a:gd name="T0" fmla="*/ 27 w 1054"/>
              <a:gd name="T1" fmla="*/ 86 h 619"/>
              <a:gd name="T2" fmla="*/ 181 w 1054"/>
              <a:gd name="T3" fmla="*/ 0 h 619"/>
              <a:gd name="T4" fmla="*/ 286 w 1054"/>
              <a:gd name="T5" fmla="*/ 9 h 619"/>
              <a:gd name="T6" fmla="*/ 401 w 1054"/>
              <a:gd name="T7" fmla="*/ 67 h 619"/>
              <a:gd name="T8" fmla="*/ 469 w 1054"/>
              <a:gd name="T9" fmla="*/ 134 h 619"/>
              <a:gd name="T10" fmla="*/ 517 w 1054"/>
              <a:gd name="T11" fmla="*/ 211 h 619"/>
              <a:gd name="T12" fmla="*/ 555 w 1054"/>
              <a:gd name="T13" fmla="*/ 288 h 619"/>
              <a:gd name="T14" fmla="*/ 584 w 1054"/>
              <a:gd name="T15" fmla="*/ 374 h 619"/>
              <a:gd name="T16" fmla="*/ 651 w 1054"/>
              <a:gd name="T17" fmla="*/ 451 h 619"/>
              <a:gd name="T18" fmla="*/ 795 w 1054"/>
              <a:gd name="T19" fmla="*/ 547 h 619"/>
              <a:gd name="T20" fmla="*/ 977 w 1054"/>
              <a:gd name="T21" fmla="*/ 537 h 619"/>
              <a:gd name="T22" fmla="*/ 1035 w 1054"/>
              <a:gd name="T23" fmla="*/ 547 h 619"/>
              <a:gd name="T24" fmla="*/ 1054 w 1054"/>
              <a:gd name="T25" fmla="*/ 604 h 619"/>
              <a:gd name="T26" fmla="*/ 718 w 1054"/>
              <a:gd name="T27" fmla="*/ 595 h 619"/>
              <a:gd name="T28" fmla="*/ 613 w 1054"/>
              <a:gd name="T29" fmla="*/ 537 h 619"/>
              <a:gd name="T30" fmla="*/ 565 w 1054"/>
              <a:gd name="T31" fmla="*/ 460 h 619"/>
              <a:gd name="T32" fmla="*/ 526 w 1054"/>
              <a:gd name="T33" fmla="*/ 374 h 619"/>
              <a:gd name="T34" fmla="*/ 507 w 1054"/>
              <a:gd name="T35" fmla="*/ 316 h 619"/>
              <a:gd name="T36" fmla="*/ 373 w 1054"/>
              <a:gd name="T37" fmla="*/ 172 h 619"/>
              <a:gd name="T38" fmla="*/ 305 w 1054"/>
              <a:gd name="T39" fmla="*/ 96 h 619"/>
              <a:gd name="T40" fmla="*/ 248 w 1054"/>
              <a:gd name="T41" fmla="*/ 76 h 619"/>
              <a:gd name="T42" fmla="*/ 113 w 1054"/>
              <a:gd name="T43" fmla="*/ 86 h 619"/>
              <a:gd name="T44" fmla="*/ 37 w 1054"/>
              <a:gd name="T45" fmla="*/ 124 h 619"/>
              <a:gd name="T46" fmla="*/ 17 w 1054"/>
              <a:gd name="T47" fmla="*/ 144 h 619"/>
              <a:gd name="T48" fmla="*/ 27 w 1054"/>
              <a:gd name="T49" fmla="*/ 86 h 6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54"/>
              <a:gd name="T76" fmla="*/ 0 h 619"/>
              <a:gd name="T77" fmla="*/ 1054 w 1054"/>
              <a:gd name="T78" fmla="*/ 619 h 61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54" h="619">
                <a:moveTo>
                  <a:pt x="27" y="86"/>
                </a:moveTo>
                <a:cubicBezTo>
                  <a:pt x="47" y="27"/>
                  <a:pt x="125" y="9"/>
                  <a:pt x="181" y="0"/>
                </a:cubicBezTo>
                <a:cubicBezTo>
                  <a:pt x="216" y="3"/>
                  <a:pt x="251" y="4"/>
                  <a:pt x="286" y="9"/>
                </a:cubicBezTo>
                <a:cubicBezTo>
                  <a:pt x="329" y="15"/>
                  <a:pt x="360" y="52"/>
                  <a:pt x="401" y="67"/>
                </a:cubicBezTo>
                <a:cubicBezTo>
                  <a:pt x="427" y="91"/>
                  <a:pt x="439" y="114"/>
                  <a:pt x="469" y="134"/>
                </a:cubicBezTo>
                <a:cubicBezTo>
                  <a:pt x="488" y="162"/>
                  <a:pt x="493" y="188"/>
                  <a:pt x="517" y="211"/>
                </a:cubicBezTo>
                <a:cubicBezTo>
                  <a:pt x="527" y="243"/>
                  <a:pt x="532" y="264"/>
                  <a:pt x="555" y="288"/>
                </a:cubicBezTo>
                <a:cubicBezTo>
                  <a:pt x="572" y="335"/>
                  <a:pt x="562" y="307"/>
                  <a:pt x="584" y="374"/>
                </a:cubicBezTo>
                <a:cubicBezTo>
                  <a:pt x="607" y="444"/>
                  <a:pt x="613" y="418"/>
                  <a:pt x="651" y="451"/>
                </a:cubicBezTo>
                <a:cubicBezTo>
                  <a:pt x="718" y="509"/>
                  <a:pt x="714" y="519"/>
                  <a:pt x="795" y="547"/>
                </a:cubicBezTo>
                <a:cubicBezTo>
                  <a:pt x="856" y="544"/>
                  <a:pt x="916" y="537"/>
                  <a:pt x="977" y="537"/>
                </a:cubicBezTo>
                <a:cubicBezTo>
                  <a:pt x="997" y="537"/>
                  <a:pt x="1020" y="534"/>
                  <a:pt x="1035" y="547"/>
                </a:cubicBezTo>
                <a:cubicBezTo>
                  <a:pt x="1050" y="560"/>
                  <a:pt x="1054" y="604"/>
                  <a:pt x="1054" y="604"/>
                </a:cubicBezTo>
                <a:cubicBezTo>
                  <a:pt x="941" y="619"/>
                  <a:pt x="831" y="604"/>
                  <a:pt x="718" y="595"/>
                </a:cubicBezTo>
                <a:cubicBezTo>
                  <a:pt x="649" y="572"/>
                  <a:pt x="668" y="574"/>
                  <a:pt x="613" y="537"/>
                </a:cubicBezTo>
                <a:cubicBezTo>
                  <a:pt x="602" y="505"/>
                  <a:pt x="588" y="485"/>
                  <a:pt x="565" y="460"/>
                </a:cubicBezTo>
                <a:cubicBezTo>
                  <a:pt x="554" y="429"/>
                  <a:pt x="536" y="405"/>
                  <a:pt x="526" y="374"/>
                </a:cubicBezTo>
                <a:cubicBezTo>
                  <a:pt x="520" y="355"/>
                  <a:pt x="521" y="330"/>
                  <a:pt x="507" y="316"/>
                </a:cubicBezTo>
                <a:cubicBezTo>
                  <a:pt x="460" y="269"/>
                  <a:pt x="415" y="224"/>
                  <a:pt x="373" y="172"/>
                </a:cubicBezTo>
                <a:cubicBezTo>
                  <a:pt x="316" y="101"/>
                  <a:pt x="409" y="200"/>
                  <a:pt x="305" y="96"/>
                </a:cubicBezTo>
                <a:cubicBezTo>
                  <a:pt x="291" y="82"/>
                  <a:pt x="248" y="76"/>
                  <a:pt x="248" y="76"/>
                </a:cubicBezTo>
                <a:cubicBezTo>
                  <a:pt x="203" y="79"/>
                  <a:pt x="158" y="81"/>
                  <a:pt x="113" y="86"/>
                </a:cubicBezTo>
                <a:cubicBezTo>
                  <a:pt x="83" y="90"/>
                  <a:pt x="66" y="115"/>
                  <a:pt x="37" y="124"/>
                </a:cubicBezTo>
                <a:cubicBezTo>
                  <a:pt x="30" y="131"/>
                  <a:pt x="26" y="147"/>
                  <a:pt x="17" y="144"/>
                </a:cubicBezTo>
                <a:cubicBezTo>
                  <a:pt x="0" y="139"/>
                  <a:pt x="4" y="86"/>
                  <a:pt x="27" y="86"/>
                </a:cubicBezTo>
                <a:close/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67" name="Freeform 11">
            <a:extLst>
              <a:ext uri="{FF2B5EF4-FFF2-40B4-BE49-F238E27FC236}">
                <a16:creationId xmlns:a16="http://schemas.microsoft.com/office/drawing/2014/main" id="{90ACF63F-74A5-4F8A-AE9C-EBD021777834}"/>
              </a:ext>
            </a:extLst>
          </p:cNvPr>
          <p:cNvSpPr>
            <a:spLocks/>
          </p:cNvSpPr>
          <p:nvPr/>
        </p:nvSpPr>
        <p:spPr bwMode="auto">
          <a:xfrm>
            <a:off x="4460876" y="4395789"/>
            <a:ext cx="1946275" cy="877887"/>
          </a:xfrm>
          <a:custGeom>
            <a:avLst/>
            <a:gdLst>
              <a:gd name="T0" fmla="*/ 22 w 1226"/>
              <a:gd name="T1" fmla="*/ 92 h 553"/>
              <a:gd name="T2" fmla="*/ 80 w 1226"/>
              <a:gd name="T3" fmla="*/ 169 h 553"/>
              <a:gd name="T4" fmla="*/ 108 w 1226"/>
              <a:gd name="T5" fmla="*/ 217 h 553"/>
              <a:gd name="T6" fmla="*/ 118 w 1226"/>
              <a:gd name="T7" fmla="*/ 245 h 553"/>
              <a:gd name="T8" fmla="*/ 348 w 1226"/>
              <a:gd name="T9" fmla="*/ 313 h 553"/>
              <a:gd name="T10" fmla="*/ 473 w 1226"/>
              <a:gd name="T11" fmla="*/ 332 h 553"/>
              <a:gd name="T12" fmla="*/ 627 w 1226"/>
              <a:gd name="T13" fmla="*/ 341 h 553"/>
              <a:gd name="T14" fmla="*/ 684 w 1226"/>
              <a:gd name="T15" fmla="*/ 207 h 553"/>
              <a:gd name="T16" fmla="*/ 732 w 1226"/>
              <a:gd name="T17" fmla="*/ 130 h 553"/>
              <a:gd name="T18" fmla="*/ 838 w 1226"/>
              <a:gd name="T19" fmla="*/ 121 h 553"/>
              <a:gd name="T20" fmla="*/ 1078 w 1226"/>
              <a:gd name="T21" fmla="*/ 149 h 553"/>
              <a:gd name="T22" fmla="*/ 1126 w 1226"/>
              <a:gd name="T23" fmla="*/ 188 h 553"/>
              <a:gd name="T24" fmla="*/ 1155 w 1226"/>
              <a:gd name="T25" fmla="*/ 245 h 553"/>
              <a:gd name="T26" fmla="*/ 1116 w 1226"/>
              <a:gd name="T27" fmla="*/ 437 h 553"/>
              <a:gd name="T28" fmla="*/ 972 w 1226"/>
              <a:gd name="T29" fmla="*/ 495 h 553"/>
              <a:gd name="T30" fmla="*/ 790 w 1226"/>
              <a:gd name="T31" fmla="*/ 485 h 553"/>
              <a:gd name="T32" fmla="*/ 800 w 1226"/>
              <a:gd name="T33" fmla="*/ 514 h 553"/>
              <a:gd name="T34" fmla="*/ 944 w 1226"/>
              <a:gd name="T35" fmla="*/ 553 h 553"/>
              <a:gd name="T36" fmla="*/ 1097 w 1226"/>
              <a:gd name="T37" fmla="*/ 543 h 553"/>
              <a:gd name="T38" fmla="*/ 1184 w 1226"/>
              <a:gd name="T39" fmla="*/ 495 h 553"/>
              <a:gd name="T40" fmla="*/ 1203 w 1226"/>
              <a:gd name="T41" fmla="*/ 437 h 553"/>
              <a:gd name="T42" fmla="*/ 1184 w 1226"/>
              <a:gd name="T43" fmla="*/ 159 h 553"/>
              <a:gd name="T44" fmla="*/ 857 w 1226"/>
              <a:gd name="T45" fmla="*/ 34 h 553"/>
              <a:gd name="T46" fmla="*/ 656 w 1226"/>
              <a:gd name="T47" fmla="*/ 92 h 553"/>
              <a:gd name="T48" fmla="*/ 608 w 1226"/>
              <a:gd name="T49" fmla="*/ 169 h 553"/>
              <a:gd name="T50" fmla="*/ 521 w 1226"/>
              <a:gd name="T51" fmla="*/ 284 h 553"/>
              <a:gd name="T52" fmla="*/ 425 w 1226"/>
              <a:gd name="T53" fmla="*/ 265 h 553"/>
              <a:gd name="T54" fmla="*/ 406 w 1226"/>
              <a:gd name="T55" fmla="*/ 245 h 553"/>
              <a:gd name="T56" fmla="*/ 176 w 1226"/>
              <a:gd name="T57" fmla="*/ 217 h 553"/>
              <a:gd name="T58" fmla="*/ 89 w 1226"/>
              <a:gd name="T59" fmla="*/ 53 h 553"/>
              <a:gd name="T60" fmla="*/ 22 w 1226"/>
              <a:gd name="T61" fmla="*/ 34 h 553"/>
              <a:gd name="T62" fmla="*/ 22 w 1226"/>
              <a:gd name="T63" fmla="*/ 92 h 55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226"/>
              <a:gd name="T97" fmla="*/ 0 h 553"/>
              <a:gd name="T98" fmla="*/ 1226 w 1226"/>
              <a:gd name="T99" fmla="*/ 553 h 55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226" h="553">
                <a:moveTo>
                  <a:pt x="22" y="92"/>
                </a:moveTo>
                <a:cubicBezTo>
                  <a:pt x="65" y="157"/>
                  <a:pt x="44" y="133"/>
                  <a:pt x="80" y="169"/>
                </a:cubicBezTo>
                <a:cubicBezTo>
                  <a:pt x="103" y="241"/>
                  <a:pt x="72" y="157"/>
                  <a:pt x="108" y="217"/>
                </a:cubicBezTo>
                <a:cubicBezTo>
                  <a:pt x="113" y="225"/>
                  <a:pt x="113" y="237"/>
                  <a:pt x="118" y="245"/>
                </a:cubicBezTo>
                <a:cubicBezTo>
                  <a:pt x="160" y="314"/>
                  <a:pt x="289" y="306"/>
                  <a:pt x="348" y="313"/>
                </a:cubicBezTo>
                <a:cubicBezTo>
                  <a:pt x="390" y="318"/>
                  <a:pt x="473" y="332"/>
                  <a:pt x="473" y="332"/>
                </a:cubicBezTo>
                <a:cubicBezTo>
                  <a:pt x="540" y="353"/>
                  <a:pt x="540" y="350"/>
                  <a:pt x="627" y="341"/>
                </a:cubicBezTo>
                <a:cubicBezTo>
                  <a:pt x="675" y="309"/>
                  <a:pt x="671" y="260"/>
                  <a:pt x="684" y="207"/>
                </a:cubicBezTo>
                <a:cubicBezTo>
                  <a:pt x="692" y="175"/>
                  <a:pt x="692" y="136"/>
                  <a:pt x="732" y="130"/>
                </a:cubicBezTo>
                <a:cubicBezTo>
                  <a:pt x="767" y="125"/>
                  <a:pt x="803" y="124"/>
                  <a:pt x="838" y="121"/>
                </a:cubicBezTo>
                <a:cubicBezTo>
                  <a:pt x="946" y="127"/>
                  <a:pt x="991" y="122"/>
                  <a:pt x="1078" y="149"/>
                </a:cubicBezTo>
                <a:cubicBezTo>
                  <a:pt x="1092" y="164"/>
                  <a:pt x="1113" y="172"/>
                  <a:pt x="1126" y="188"/>
                </a:cubicBezTo>
                <a:cubicBezTo>
                  <a:pt x="1139" y="205"/>
                  <a:pt x="1143" y="227"/>
                  <a:pt x="1155" y="245"/>
                </a:cubicBezTo>
                <a:cubicBezTo>
                  <a:pt x="1175" y="308"/>
                  <a:pt x="1186" y="415"/>
                  <a:pt x="1116" y="437"/>
                </a:cubicBezTo>
                <a:cubicBezTo>
                  <a:pt x="1073" y="468"/>
                  <a:pt x="1022" y="478"/>
                  <a:pt x="972" y="495"/>
                </a:cubicBezTo>
                <a:cubicBezTo>
                  <a:pt x="898" y="469"/>
                  <a:pt x="893" y="478"/>
                  <a:pt x="790" y="485"/>
                </a:cubicBezTo>
                <a:cubicBezTo>
                  <a:pt x="793" y="495"/>
                  <a:pt x="793" y="507"/>
                  <a:pt x="800" y="514"/>
                </a:cubicBezTo>
                <a:cubicBezTo>
                  <a:pt x="817" y="531"/>
                  <a:pt x="921" y="548"/>
                  <a:pt x="944" y="553"/>
                </a:cubicBezTo>
                <a:cubicBezTo>
                  <a:pt x="995" y="550"/>
                  <a:pt x="1046" y="549"/>
                  <a:pt x="1097" y="543"/>
                </a:cubicBezTo>
                <a:cubicBezTo>
                  <a:pt x="1130" y="539"/>
                  <a:pt x="1184" y="495"/>
                  <a:pt x="1184" y="495"/>
                </a:cubicBezTo>
                <a:cubicBezTo>
                  <a:pt x="1190" y="476"/>
                  <a:pt x="1204" y="457"/>
                  <a:pt x="1203" y="437"/>
                </a:cubicBezTo>
                <a:cubicBezTo>
                  <a:pt x="1199" y="344"/>
                  <a:pt x="1226" y="242"/>
                  <a:pt x="1184" y="159"/>
                </a:cubicBezTo>
                <a:cubicBezTo>
                  <a:pt x="1134" y="61"/>
                  <a:pt x="953" y="42"/>
                  <a:pt x="857" y="34"/>
                </a:cubicBezTo>
                <a:cubicBezTo>
                  <a:pt x="785" y="43"/>
                  <a:pt x="717" y="51"/>
                  <a:pt x="656" y="92"/>
                </a:cubicBezTo>
                <a:cubicBezTo>
                  <a:pt x="645" y="124"/>
                  <a:pt x="631" y="144"/>
                  <a:pt x="608" y="169"/>
                </a:cubicBezTo>
                <a:cubicBezTo>
                  <a:pt x="585" y="234"/>
                  <a:pt x="592" y="260"/>
                  <a:pt x="521" y="284"/>
                </a:cubicBezTo>
                <a:cubicBezTo>
                  <a:pt x="517" y="283"/>
                  <a:pt x="443" y="276"/>
                  <a:pt x="425" y="265"/>
                </a:cubicBezTo>
                <a:cubicBezTo>
                  <a:pt x="417" y="260"/>
                  <a:pt x="415" y="248"/>
                  <a:pt x="406" y="245"/>
                </a:cubicBezTo>
                <a:cubicBezTo>
                  <a:pt x="334" y="223"/>
                  <a:pt x="250" y="231"/>
                  <a:pt x="176" y="217"/>
                </a:cubicBezTo>
                <a:cubicBezTo>
                  <a:pt x="129" y="170"/>
                  <a:pt x="124" y="107"/>
                  <a:pt x="89" y="53"/>
                </a:cubicBezTo>
                <a:cubicBezTo>
                  <a:pt x="78" y="18"/>
                  <a:pt x="82" y="0"/>
                  <a:pt x="22" y="34"/>
                </a:cubicBezTo>
                <a:cubicBezTo>
                  <a:pt x="0" y="46"/>
                  <a:pt x="18" y="80"/>
                  <a:pt x="22" y="92"/>
                </a:cubicBezTo>
                <a:close/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68" name="Oval 12">
            <a:extLst>
              <a:ext uri="{FF2B5EF4-FFF2-40B4-BE49-F238E27FC236}">
                <a16:creationId xmlns:a16="http://schemas.microsoft.com/office/drawing/2014/main" id="{3CC2003E-BEC3-408C-8447-4304E0DF7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4724401"/>
            <a:ext cx="647700" cy="360363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69" name="Freeform 13">
            <a:extLst>
              <a:ext uri="{FF2B5EF4-FFF2-40B4-BE49-F238E27FC236}">
                <a16:creationId xmlns:a16="http://schemas.microsoft.com/office/drawing/2014/main" id="{3FF44909-39C9-410B-9C72-04502F55A14A}"/>
              </a:ext>
            </a:extLst>
          </p:cNvPr>
          <p:cNvSpPr>
            <a:spLocks/>
          </p:cNvSpPr>
          <p:nvPr/>
        </p:nvSpPr>
        <p:spPr bwMode="auto">
          <a:xfrm>
            <a:off x="5654675" y="4800600"/>
            <a:ext cx="501650" cy="228600"/>
          </a:xfrm>
          <a:custGeom>
            <a:avLst/>
            <a:gdLst>
              <a:gd name="T0" fmla="*/ 0 w 316"/>
              <a:gd name="T1" fmla="*/ 115 h 144"/>
              <a:gd name="T2" fmla="*/ 48 w 316"/>
              <a:gd name="T3" fmla="*/ 0 h 144"/>
              <a:gd name="T4" fmla="*/ 76 w 316"/>
              <a:gd name="T5" fmla="*/ 19 h 144"/>
              <a:gd name="T6" fmla="*/ 115 w 316"/>
              <a:gd name="T7" fmla="*/ 134 h 144"/>
              <a:gd name="T8" fmla="*/ 192 w 316"/>
              <a:gd name="T9" fmla="*/ 0 h 144"/>
              <a:gd name="T10" fmla="*/ 268 w 316"/>
              <a:gd name="T11" fmla="*/ 144 h 144"/>
              <a:gd name="T12" fmla="*/ 288 w 316"/>
              <a:gd name="T13" fmla="*/ 10 h 1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6"/>
              <a:gd name="T22" fmla="*/ 0 h 144"/>
              <a:gd name="T23" fmla="*/ 316 w 316"/>
              <a:gd name="T24" fmla="*/ 144 h 1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6" h="144">
                <a:moveTo>
                  <a:pt x="0" y="115"/>
                </a:moveTo>
                <a:cubicBezTo>
                  <a:pt x="13" y="73"/>
                  <a:pt x="16" y="31"/>
                  <a:pt x="48" y="0"/>
                </a:cubicBezTo>
                <a:cubicBezTo>
                  <a:pt x="57" y="6"/>
                  <a:pt x="73" y="8"/>
                  <a:pt x="76" y="19"/>
                </a:cubicBezTo>
                <a:cubicBezTo>
                  <a:pt x="114" y="143"/>
                  <a:pt x="44" y="112"/>
                  <a:pt x="115" y="134"/>
                </a:cubicBezTo>
                <a:cubicBezTo>
                  <a:pt x="210" y="105"/>
                  <a:pt x="100" y="32"/>
                  <a:pt x="192" y="0"/>
                </a:cubicBezTo>
                <a:cubicBezTo>
                  <a:pt x="266" y="50"/>
                  <a:pt x="196" y="95"/>
                  <a:pt x="268" y="144"/>
                </a:cubicBezTo>
                <a:cubicBezTo>
                  <a:pt x="316" y="99"/>
                  <a:pt x="288" y="134"/>
                  <a:pt x="288" y="10"/>
                </a:cubicBezTo>
              </a:path>
            </a:pathLst>
          </a:custGeom>
          <a:noFill/>
          <a:ln w="57150" cmpd="sng">
            <a:solidFill>
              <a:srgbClr val="33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0" name="Freeform 14">
            <a:extLst>
              <a:ext uri="{FF2B5EF4-FFF2-40B4-BE49-F238E27FC236}">
                <a16:creationId xmlns:a16="http://schemas.microsoft.com/office/drawing/2014/main" id="{FFBE3FB9-50E1-4755-9655-02B7BB503FEE}"/>
              </a:ext>
            </a:extLst>
          </p:cNvPr>
          <p:cNvSpPr>
            <a:spLocks/>
          </p:cNvSpPr>
          <p:nvPr/>
        </p:nvSpPr>
        <p:spPr bwMode="auto">
          <a:xfrm>
            <a:off x="7251700" y="4941888"/>
            <a:ext cx="501650" cy="228600"/>
          </a:xfrm>
          <a:custGeom>
            <a:avLst/>
            <a:gdLst>
              <a:gd name="T0" fmla="*/ 0 w 316"/>
              <a:gd name="T1" fmla="*/ 115 h 144"/>
              <a:gd name="T2" fmla="*/ 48 w 316"/>
              <a:gd name="T3" fmla="*/ 0 h 144"/>
              <a:gd name="T4" fmla="*/ 76 w 316"/>
              <a:gd name="T5" fmla="*/ 19 h 144"/>
              <a:gd name="T6" fmla="*/ 115 w 316"/>
              <a:gd name="T7" fmla="*/ 134 h 144"/>
              <a:gd name="T8" fmla="*/ 192 w 316"/>
              <a:gd name="T9" fmla="*/ 0 h 144"/>
              <a:gd name="T10" fmla="*/ 268 w 316"/>
              <a:gd name="T11" fmla="*/ 144 h 144"/>
              <a:gd name="T12" fmla="*/ 288 w 316"/>
              <a:gd name="T13" fmla="*/ 10 h 1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6"/>
              <a:gd name="T22" fmla="*/ 0 h 144"/>
              <a:gd name="T23" fmla="*/ 316 w 316"/>
              <a:gd name="T24" fmla="*/ 144 h 1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6" h="144">
                <a:moveTo>
                  <a:pt x="0" y="115"/>
                </a:moveTo>
                <a:cubicBezTo>
                  <a:pt x="13" y="73"/>
                  <a:pt x="16" y="31"/>
                  <a:pt x="48" y="0"/>
                </a:cubicBezTo>
                <a:cubicBezTo>
                  <a:pt x="57" y="6"/>
                  <a:pt x="73" y="8"/>
                  <a:pt x="76" y="19"/>
                </a:cubicBezTo>
                <a:cubicBezTo>
                  <a:pt x="114" y="143"/>
                  <a:pt x="44" y="112"/>
                  <a:pt x="115" y="134"/>
                </a:cubicBezTo>
                <a:cubicBezTo>
                  <a:pt x="210" y="105"/>
                  <a:pt x="100" y="32"/>
                  <a:pt x="192" y="0"/>
                </a:cubicBezTo>
                <a:cubicBezTo>
                  <a:pt x="266" y="50"/>
                  <a:pt x="196" y="95"/>
                  <a:pt x="268" y="144"/>
                </a:cubicBezTo>
                <a:cubicBezTo>
                  <a:pt x="316" y="99"/>
                  <a:pt x="288" y="134"/>
                  <a:pt x="288" y="10"/>
                </a:cubicBezTo>
              </a:path>
            </a:pathLst>
          </a:custGeom>
          <a:noFill/>
          <a:ln w="57150" cmpd="sng">
            <a:solidFill>
              <a:srgbClr val="33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1" name="Oval 15">
            <a:extLst>
              <a:ext uri="{FF2B5EF4-FFF2-40B4-BE49-F238E27FC236}">
                <a16:creationId xmlns:a16="http://schemas.microsoft.com/office/drawing/2014/main" id="{9767DF25-D864-418B-9688-33591BACC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088" y="4868863"/>
            <a:ext cx="647700" cy="360362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72" name="AutoShape 16">
            <a:extLst>
              <a:ext uri="{FF2B5EF4-FFF2-40B4-BE49-F238E27FC236}">
                <a16:creationId xmlns:a16="http://schemas.microsoft.com/office/drawing/2014/main" id="{3C057BD2-2028-44E0-B1BA-01400EBA4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4797425"/>
            <a:ext cx="936625" cy="5032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73" name="AutoShape 17">
            <a:extLst>
              <a:ext uri="{FF2B5EF4-FFF2-40B4-BE49-F238E27FC236}">
                <a16:creationId xmlns:a16="http://schemas.microsoft.com/office/drawing/2014/main" id="{DE146D43-F477-4F54-8FF5-3D73173A5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188" y="4724400"/>
            <a:ext cx="1079500" cy="6477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74" name="Line 18">
            <a:extLst>
              <a:ext uri="{FF2B5EF4-FFF2-40B4-BE49-F238E27FC236}">
                <a16:creationId xmlns:a16="http://schemas.microsoft.com/office/drawing/2014/main" id="{5D9DF83D-5A2B-4EB5-B57F-DAE4021E6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2997200"/>
            <a:ext cx="431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5" name="Line 19">
            <a:extLst>
              <a:ext uri="{FF2B5EF4-FFF2-40B4-BE49-F238E27FC236}">
                <a16:creationId xmlns:a16="http://schemas.microsoft.com/office/drawing/2014/main" id="{FEB3C9A0-B296-4237-B6FB-4197229AD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997200"/>
            <a:ext cx="431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6" name="Line 20">
            <a:extLst>
              <a:ext uri="{FF2B5EF4-FFF2-40B4-BE49-F238E27FC236}">
                <a16:creationId xmlns:a16="http://schemas.microsoft.com/office/drawing/2014/main" id="{16BF815E-7CB9-4625-B050-62FDAA5A6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8" y="2997200"/>
            <a:ext cx="431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7" name="Line 21">
            <a:extLst>
              <a:ext uri="{FF2B5EF4-FFF2-40B4-BE49-F238E27FC236}">
                <a16:creationId xmlns:a16="http://schemas.microsoft.com/office/drawing/2014/main" id="{2BDE55EF-AA7C-4C53-99CA-FCDD82B73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2989" y="2997200"/>
            <a:ext cx="79057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8" name="Line 22">
            <a:extLst>
              <a:ext uri="{FF2B5EF4-FFF2-40B4-BE49-F238E27FC236}">
                <a16:creationId xmlns:a16="http://schemas.microsoft.com/office/drawing/2014/main" id="{218285D2-6816-4950-AB8C-CF084EC90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5013325"/>
            <a:ext cx="431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79" name="Line 23">
            <a:extLst>
              <a:ext uri="{FF2B5EF4-FFF2-40B4-BE49-F238E27FC236}">
                <a16:creationId xmlns:a16="http://schemas.microsoft.com/office/drawing/2014/main" id="{5A2EA34C-57EB-4D27-B0CB-D506A67F39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67664" y="3933825"/>
            <a:ext cx="433387" cy="6477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80" name="Line 24">
            <a:extLst>
              <a:ext uri="{FF2B5EF4-FFF2-40B4-BE49-F238E27FC236}">
                <a16:creationId xmlns:a16="http://schemas.microsoft.com/office/drawing/2014/main" id="{BB204274-C53A-422A-9804-EF3E6E76D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9600" y="1412876"/>
            <a:ext cx="1512888" cy="93662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81" name="Line 25">
            <a:extLst>
              <a:ext uri="{FF2B5EF4-FFF2-40B4-BE49-F238E27FC236}">
                <a16:creationId xmlns:a16="http://schemas.microsoft.com/office/drawing/2014/main" id="{7BD0BF83-E937-4A7E-AB40-96D6CEEC12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6864" y="1196975"/>
            <a:ext cx="503237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082" name="Oval 26">
            <a:extLst>
              <a:ext uri="{FF2B5EF4-FFF2-40B4-BE49-F238E27FC236}">
                <a16:creationId xmlns:a16="http://schemas.microsoft.com/office/drawing/2014/main" id="{E0DDF4EB-A90D-48A7-95FC-C910C49DD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28527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3" name="Oval 27">
            <a:extLst>
              <a:ext uri="{FF2B5EF4-FFF2-40B4-BE49-F238E27FC236}">
                <a16:creationId xmlns:a16="http://schemas.microsoft.com/office/drawing/2014/main" id="{438FA6E8-742E-4905-A01B-C1AFEE193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2924176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4" name="Oval 28">
            <a:extLst>
              <a:ext uri="{FF2B5EF4-FFF2-40B4-BE49-F238E27FC236}">
                <a16:creationId xmlns:a16="http://schemas.microsoft.com/office/drawing/2014/main" id="{98B915CB-C94A-4BE9-826C-805F9CB58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28527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5" name="Oval 29">
            <a:extLst>
              <a:ext uri="{FF2B5EF4-FFF2-40B4-BE49-F238E27FC236}">
                <a16:creationId xmlns:a16="http://schemas.microsoft.com/office/drawing/2014/main" id="{CB5F541C-CAA4-4F02-B23A-4FF8835B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0686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6" name="Oval 30">
            <a:extLst>
              <a:ext uri="{FF2B5EF4-FFF2-40B4-BE49-F238E27FC236}">
                <a16:creationId xmlns:a16="http://schemas.microsoft.com/office/drawing/2014/main" id="{7FA37CEC-66F9-4E78-AB07-28B3B5063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30686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7" name="Oval 31">
            <a:extLst>
              <a:ext uri="{FF2B5EF4-FFF2-40B4-BE49-F238E27FC236}">
                <a16:creationId xmlns:a16="http://schemas.microsoft.com/office/drawing/2014/main" id="{14F8644D-FEFC-4D0C-804C-897D8DFC5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26368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8" name="Oval 32">
            <a:extLst>
              <a:ext uri="{FF2B5EF4-FFF2-40B4-BE49-F238E27FC236}">
                <a16:creationId xmlns:a16="http://schemas.microsoft.com/office/drawing/2014/main" id="{E3D735FC-79F5-4677-BCB0-258600B75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2779713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89" name="Oval 33">
            <a:extLst>
              <a:ext uri="{FF2B5EF4-FFF2-40B4-BE49-F238E27FC236}">
                <a16:creationId xmlns:a16="http://schemas.microsoft.com/office/drawing/2014/main" id="{458F47B5-9666-429A-A737-AB8F526B6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7813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0" name="Oval 34">
            <a:extLst>
              <a:ext uri="{FF2B5EF4-FFF2-40B4-BE49-F238E27FC236}">
                <a16:creationId xmlns:a16="http://schemas.microsoft.com/office/drawing/2014/main" id="{E4D0F8E4-A014-4C09-970B-58281894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29972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1" name="Oval 35">
            <a:extLst>
              <a:ext uri="{FF2B5EF4-FFF2-40B4-BE49-F238E27FC236}">
                <a16:creationId xmlns:a16="http://schemas.microsoft.com/office/drawing/2014/main" id="{DCAA93F2-FCC3-4D0E-92B3-35948939F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1" y="2924176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2" name="Oval 36">
            <a:extLst>
              <a:ext uri="{FF2B5EF4-FFF2-40B4-BE49-F238E27FC236}">
                <a16:creationId xmlns:a16="http://schemas.microsoft.com/office/drawing/2014/main" id="{E367A2FB-9CD9-4B05-8387-59FC6534E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1" y="2852738"/>
            <a:ext cx="144463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3" name="Oval 37">
            <a:extLst>
              <a:ext uri="{FF2B5EF4-FFF2-40B4-BE49-F238E27FC236}">
                <a16:creationId xmlns:a16="http://schemas.microsoft.com/office/drawing/2014/main" id="{E121516A-EC7F-48DD-AB74-5292EF07E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30686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4" name="Oval 38">
            <a:extLst>
              <a:ext uri="{FF2B5EF4-FFF2-40B4-BE49-F238E27FC236}">
                <a16:creationId xmlns:a16="http://schemas.microsoft.com/office/drawing/2014/main" id="{5829A4A6-F3E1-4016-98CB-20E462936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2538413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5" name="Oval 39">
            <a:extLst>
              <a:ext uri="{FF2B5EF4-FFF2-40B4-BE49-F238E27FC236}">
                <a16:creationId xmlns:a16="http://schemas.microsoft.com/office/drawing/2014/main" id="{5D58B555-E1C7-4713-B11E-A7647EA41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25654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6" name="Oval 40">
            <a:extLst>
              <a:ext uri="{FF2B5EF4-FFF2-40B4-BE49-F238E27FC236}">
                <a16:creationId xmlns:a16="http://schemas.microsoft.com/office/drawing/2014/main" id="{7F252F26-2A90-43EE-BC09-0336F357E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682876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7" name="Oval 41">
            <a:extLst>
              <a:ext uri="{FF2B5EF4-FFF2-40B4-BE49-F238E27FC236}">
                <a16:creationId xmlns:a16="http://schemas.microsoft.com/office/drawing/2014/main" id="{F9960323-4896-42A0-BB20-539D47DF7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6" y="2924176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8" name="Oval 42">
            <a:extLst>
              <a:ext uri="{FF2B5EF4-FFF2-40B4-BE49-F238E27FC236}">
                <a16:creationId xmlns:a16="http://schemas.microsoft.com/office/drawing/2014/main" id="{2708837E-50A8-458D-BB12-02E7E404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1" y="282575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099" name="Oval 43">
            <a:extLst>
              <a:ext uri="{FF2B5EF4-FFF2-40B4-BE49-F238E27FC236}">
                <a16:creationId xmlns:a16="http://schemas.microsoft.com/office/drawing/2014/main" id="{BFA7B512-CB2C-4BDD-B1CC-F408BEF5B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27813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0" name="Oval 44">
            <a:extLst>
              <a:ext uri="{FF2B5EF4-FFF2-40B4-BE49-F238E27FC236}">
                <a16:creationId xmlns:a16="http://schemas.microsoft.com/office/drawing/2014/main" id="{397E74EC-CF2C-471E-864A-3D2D21F8A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0686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1" name="Oval 45">
            <a:extLst>
              <a:ext uri="{FF2B5EF4-FFF2-40B4-BE49-F238E27FC236}">
                <a16:creationId xmlns:a16="http://schemas.microsoft.com/office/drawing/2014/main" id="{54A1DB96-8FB1-4BDE-BD18-8F2EC63D3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6" y="3140076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2" name="Oval 46">
            <a:extLst>
              <a:ext uri="{FF2B5EF4-FFF2-40B4-BE49-F238E27FC236}">
                <a16:creationId xmlns:a16="http://schemas.microsoft.com/office/drawing/2014/main" id="{D2D94BB7-FDB3-4D4D-AE72-D9FB5F6A5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1" y="34290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3" name="Oval 47">
            <a:extLst>
              <a:ext uri="{FF2B5EF4-FFF2-40B4-BE49-F238E27FC236}">
                <a16:creationId xmlns:a16="http://schemas.microsoft.com/office/drawing/2014/main" id="{50D2EE69-38C2-445F-BA86-3B735CFA8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8" y="36449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4" name="Oval 48">
            <a:extLst>
              <a:ext uri="{FF2B5EF4-FFF2-40B4-BE49-F238E27FC236}">
                <a16:creationId xmlns:a16="http://schemas.microsoft.com/office/drawing/2014/main" id="{A64AE870-5C12-4010-9572-53E0C5370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163" y="24209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5" name="Oval 49">
            <a:extLst>
              <a:ext uri="{FF2B5EF4-FFF2-40B4-BE49-F238E27FC236}">
                <a16:creationId xmlns:a16="http://schemas.microsoft.com/office/drawing/2014/main" id="{E2E7CD53-ADA3-41F0-A4CD-2765AE4F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32845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6" name="Oval 50">
            <a:extLst>
              <a:ext uri="{FF2B5EF4-FFF2-40B4-BE49-F238E27FC236}">
                <a16:creationId xmlns:a16="http://schemas.microsoft.com/office/drawing/2014/main" id="{165C5AA7-2BE3-42EF-869C-7158C94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1" y="25654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7" name="Oval 51">
            <a:extLst>
              <a:ext uri="{FF2B5EF4-FFF2-40B4-BE49-F238E27FC236}">
                <a16:creationId xmlns:a16="http://schemas.microsoft.com/office/drawing/2014/main" id="{A96828F8-D93C-4B43-A0AD-0A146652B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30686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8" name="Oval 52">
            <a:extLst>
              <a:ext uri="{FF2B5EF4-FFF2-40B4-BE49-F238E27FC236}">
                <a16:creationId xmlns:a16="http://schemas.microsoft.com/office/drawing/2014/main" id="{D5CA7846-D5F1-4988-82D2-C3DEB323C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163" y="3068638"/>
            <a:ext cx="144462" cy="1444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09" name="Oval 53">
            <a:extLst>
              <a:ext uri="{FF2B5EF4-FFF2-40B4-BE49-F238E27FC236}">
                <a16:creationId xmlns:a16="http://schemas.microsoft.com/office/drawing/2014/main" id="{18729378-DE13-4039-A1F1-2B6F03883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27813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ja-JP"/>
              <a:t> </a:t>
            </a:r>
          </a:p>
        </p:txBody>
      </p:sp>
      <p:sp>
        <p:nvSpPr>
          <p:cNvPr id="45110" name="Oval 54">
            <a:extLst>
              <a:ext uri="{FF2B5EF4-FFF2-40B4-BE49-F238E27FC236}">
                <a16:creationId xmlns:a16="http://schemas.microsoft.com/office/drawing/2014/main" id="{A44DFD81-0EED-4FD4-AA8C-D8A70A50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25654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1" name="Oval 55">
            <a:extLst>
              <a:ext uri="{FF2B5EF4-FFF2-40B4-BE49-F238E27FC236}">
                <a16:creationId xmlns:a16="http://schemas.microsoft.com/office/drawing/2014/main" id="{3864C5E1-2176-4030-A970-6577ABB01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27813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2" name="Oval 56">
            <a:extLst>
              <a:ext uri="{FF2B5EF4-FFF2-40B4-BE49-F238E27FC236}">
                <a16:creationId xmlns:a16="http://schemas.microsoft.com/office/drawing/2014/main" id="{E59E5510-259C-4B08-A447-B369F0F05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29972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3" name="Oval 57">
            <a:extLst>
              <a:ext uri="{FF2B5EF4-FFF2-40B4-BE49-F238E27FC236}">
                <a16:creationId xmlns:a16="http://schemas.microsoft.com/office/drawing/2014/main" id="{9EE2E607-B787-41A1-8E76-B2D1F68DB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1" y="2565401"/>
            <a:ext cx="144463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4" name="Oval 58">
            <a:extLst>
              <a:ext uri="{FF2B5EF4-FFF2-40B4-BE49-F238E27FC236}">
                <a16:creationId xmlns:a16="http://schemas.microsoft.com/office/drawing/2014/main" id="{19ED78C0-12E1-4FAC-886C-E03AF7CBE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29972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5" name="Freeform 59">
            <a:extLst>
              <a:ext uri="{FF2B5EF4-FFF2-40B4-BE49-F238E27FC236}">
                <a16:creationId xmlns:a16="http://schemas.microsoft.com/office/drawing/2014/main" id="{76B4BC8F-51A1-496F-A17E-11FF04CDD7E2}"/>
              </a:ext>
            </a:extLst>
          </p:cNvPr>
          <p:cNvSpPr>
            <a:spLocks/>
          </p:cNvSpPr>
          <p:nvPr/>
        </p:nvSpPr>
        <p:spPr bwMode="auto">
          <a:xfrm>
            <a:off x="7175501" y="3500439"/>
            <a:ext cx="1008063" cy="852487"/>
          </a:xfrm>
          <a:custGeom>
            <a:avLst/>
            <a:gdLst>
              <a:gd name="T0" fmla="*/ 0 w 635"/>
              <a:gd name="T1" fmla="*/ 0 h 537"/>
              <a:gd name="T2" fmla="*/ 227 w 635"/>
              <a:gd name="T3" fmla="*/ 454 h 537"/>
              <a:gd name="T4" fmla="*/ 635 w 635"/>
              <a:gd name="T5" fmla="*/ 499 h 537"/>
              <a:gd name="T6" fmla="*/ 0 60000 65536"/>
              <a:gd name="T7" fmla="*/ 0 60000 65536"/>
              <a:gd name="T8" fmla="*/ 0 60000 65536"/>
              <a:gd name="T9" fmla="*/ 0 w 635"/>
              <a:gd name="T10" fmla="*/ 0 h 537"/>
              <a:gd name="T11" fmla="*/ 635 w 635"/>
              <a:gd name="T12" fmla="*/ 537 h 5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5" h="537">
                <a:moveTo>
                  <a:pt x="0" y="0"/>
                </a:moveTo>
                <a:cubicBezTo>
                  <a:pt x="60" y="185"/>
                  <a:pt x="121" y="371"/>
                  <a:pt x="227" y="454"/>
                </a:cubicBezTo>
                <a:cubicBezTo>
                  <a:pt x="333" y="537"/>
                  <a:pt x="484" y="518"/>
                  <a:pt x="635" y="499"/>
                </a:cubicBezTo>
              </a:path>
            </a:pathLst>
          </a:custGeom>
          <a:noFill/>
          <a:ln w="76200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16" name="Freeform 60">
            <a:extLst>
              <a:ext uri="{FF2B5EF4-FFF2-40B4-BE49-F238E27FC236}">
                <a16:creationId xmlns:a16="http://schemas.microsoft.com/office/drawing/2014/main" id="{1A251CBF-B06E-42F1-80EA-5029449A3136}"/>
              </a:ext>
            </a:extLst>
          </p:cNvPr>
          <p:cNvSpPr>
            <a:spLocks/>
          </p:cNvSpPr>
          <p:nvPr/>
        </p:nvSpPr>
        <p:spPr bwMode="auto">
          <a:xfrm>
            <a:off x="7146925" y="1911351"/>
            <a:ext cx="793750" cy="481013"/>
          </a:xfrm>
          <a:custGeom>
            <a:avLst/>
            <a:gdLst>
              <a:gd name="T0" fmla="*/ 0 w 500"/>
              <a:gd name="T1" fmla="*/ 303 h 303"/>
              <a:gd name="T2" fmla="*/ 144 w 500"/>
              <a:gd name="T3" fmla="*/ 63 h 303"/>
              <a:gd name="T4" fmla="*/ 384 w 500"/>
              <a:gd name="T5" fmla="*/ 44 h 303"/>
              <a:gd name="T6" fmla="*/ 500 w 500"/>
              <a:gd name="T7" fmla="*/ 73 h 303"/>
              <a:gd name="T8" fmla="*/ 0 60000 65536"/>
              <a:gd name="T9" fmla="*/ 0 60000 65536"/>
              <a:gd name="T10" fmla="*/ 0 60000 65536"/>
              <a:gd name="T11" fmla="*/ 0 60000 65536"/>
              <a:gd name="T12" fmla="*/ 0 w 500"/>
              <a:gd name="T13" fmla="*/ 0 h 303"/>
              <a:gd name="T14" fmla="*/ 500 w 500"/>
              <a:gd name="T15" fmla="*/ 303 h 3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0" h="303">
                <a:moveTo>
                  <a:pt x="0" y="303"/>
                </a:moveTo>
                <a:cubicBezTo>
                  <a:pt x="21" y="201"/>
                  <a:pt x="33" y="103"/>
                  <a:pt x="144" y="63"/>
                </a:cubicBezTo>
                <a:cubicBezTo>
                  <a:pt x="211" y="0"/>
                  <a:pt x="285" y="39"/>
                  <a:pt x="384" y="44"/>
                </a:cubicBezTo>
                <a:cubicBezTo>
                  <a:pt x="421" y="56"/>
                  <a:pt x="460" y="73"/>
                  <a:pt x="500" y="73"/>
                </a:cubicBezTo>
              </a:path>
            </a:pathLst>
          </a:custGeom>
          <a:noFill/>
          <a:ln w="76200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17" name="Oval 61">
            <a:extLst>
              <a:ext uri="{FF2B5EF4-FFF2-40B4-BE49-F238E27FC236}">
                <a16:creationId xmlns:a16="http://schemas.microsoft.com/office/drawing/2014/main" id="{837EF6ED-8F00-4227-8908-1EDAA5855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163" y="2781301"/>
            <a:ext cx="144462" cy="1444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45118" name="Text Box 62">
            <a:extLst>
              <a:ext uri="{FF2B5EF4-FFF2-40B4-BE49-F238E27FC236}">
                <a16:creationId xmlns:a16="http://schemas.microsoft.com/office/drawing/2014/main" id="{49B2A696-D26A-41A6-ADC1-AEA6A8839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188913"/>
            <a:ext cx="1296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bakteri</a:t>
            </a:r>
          </a:p>
        </p:txBody>
      </p:sp>
      <p:sp>
        <p:nvSpPr>
          <p:cNvPr id="45119" name="Line 63">
            <a:extLst>
              <a:ext uri="{FF2B5EF4-FFF2-40B4-BE49-F238E27FC236}">
                <a16:creationId xmlns:a16="http://schemas.microsoft.com/office/drawing/2014/main" id="{63AFA3AB-4227-42C5-BFF3-D7FB26E9B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414" y="404813"/>
            <a:ext cx="865187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20" name="Text Box 64">
            <a:extLst>
              <a:ext uri="{FF2B5EF4-FFF2-40B4-BE49-F238E27FC236}">
                <a16:creationId xmlns:a16="http://schemas.microsoft.com/office/drawing/2014/main" id="{5AA32942-6F9A-4DC6-9814-7BE1FB705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1412876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fagositosis</a:t>
            </a:r>
          </a:p>
        </p:txBody>
      </p:sp>
      <p:sp>
        <p:nvSpPr>
          <p:cNvPr id="45121" name="Text Box 65">
            <a:extLst>
              <a:ext uri="{FF2B5EF4-FFF2-40B4-BE49-F238E27FC236}">
                <a16:creationId xmlns:a16="http://schemas.microsoft.com/office/drawing/2014/main" id="{8569141C-0DB7-4914-AA23-58823B0A2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908051"/>
            <a:ext cx="1439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fagosom</a:t>
            </a:r>
          </a:p>
        </p:txBody>
      </p:sp>
      <p:sp>
        <p:nvSpPr>
          <p:cNvPr id="45122" name="Text Box 66">
            <a:extLst>
              <a:ext uri="{FF2B5EF4-FFF2-40B4-BE49-F238E27FC236}">
                <a16:creationId xmlns:a16="http://schemas.microsoft.com/office/drawing/2014/main" id="{270BA9DD-4A4C-4A4A-8279-FB1386D39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4288" y="188913"/>
            <a:ext cx="1763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chemeClr val="folHlink"/>
                </a:solidFill>
              </a:rPr>
              <a:t>ekstraseluler</a:t>
            </a:r>
          </a:p>
        </p:txBody>
      </p:sp>
      <p:sp>
        <p:nvSpPr>
          <p:cNvPr id="45123" name="Text Box 67">
            <a:extLst>
              <a:ext uri="{FF2B5EF4-FFF2-40B4-BE49-F238E27FC236}">
                <a16:creationId xmlns:a16="http://schemas.microsoft.com/office/drawing/2014/main" id="{2AFDAA2D-F1E3-4B51-A197-F39C70F56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08050"/>
            <a:ext cx="1258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Membran plasma</a:t>
            </a:r>
          </a:p>
        </p:txBody>
      </p:sp>
      <p:sp>
        <p:nvSpPr>
          <p:cNvPr id="45124" name="Line 68">
            <a:extLst>
              <a:ext uri="{FF2B5EF4-FFF2-40B4-BE49-F238E27FC236}">
                <a16:creationId xmlns:a16="http://schemas.microsoft.com/office/drawing/2014/main" id="{EA01CAFD-7141-46DB-8E6C-B8103819B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4" y="1268414"/>
            <a:ext cx="287337" cy="73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25" name="Text Box 69">
            <a:extLst>
              <a:ext uri="{FF2B5EF4-FFF2-40B4-BE49-F238E27FC236}">
                <a16:creationId xmlns:a16="http://schemas.microsoft.com/office/drawing/2014/main" id="{8180CBEE-3637-4562-9464-618F2588E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28453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endositosis</a:t>
            </a:r>
          </a:p>
        </p:txBody>
      </p:sp>
      <p:sp>
        <p:nvSpPr>
          <p:cNvPr id="45126" name="Text Box 70">
            <a:extLst>
              <a:ext uri="{FF2B5EF4-FFF2-40B4-BE49-F238E27FC236}">
                <a16:creationId xmlns:a16="http://schemas.microsoft.com/office/drawing/2014/main" id="{24BA6529-34AA-443C-9840-D61A655F5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2060576"/>
            <a:ext cx="115252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Endosom awal</a:t>
            </a:r>
          </a:p>
        </p:txBody>
      </p:sp>
      <p:sp>
        <p:nvSpPr>
          <p:cNvPr id="45127" name="Text Box 71">
            <a:extLst>
              <a:ext uri="{FF2B5EF4-FFF2-40B4-BE49-F238E27FC236}">
                <a16:creationId xmlns:a16="http://schemas.microsoft.com/office/drawing/2014/main" id="{E383E8FC-6C2F-4706-A4A8-C7E24ED53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1" y="1916114"/>
            <a:ext cx="115252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Endosom akhir</a:t>
            </a:r>
          </a:p>
        </p:txBody>
      </p:sp>
      <p:sp>
        <p:nvSpPr>
          <p:cNvPr id="45128" name="Text Box 72">
            <a:extLst>
              <a:ext uri="{FF2B5EF4-FFF2-40B4-BE49-F238E27FC236}">
                <a16:creationId xmlns:a16="http://schemas.microsoft.com/office/drawing/2014/main" id="{74144391-8B11-4AF0-913B-B6F3EDABC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4508501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RE</a:t>
            </a:r>
          </a:p>
        </p:txBody>
      </p:sp>
      <p:sp>
        <p:nvSpPr>
          <p:cNvPr id="45129" name="Line 73">
            <a:extLst>
              <a:ext uri="{FF2B5EF4-FFF2-40B4-BE49-F238E27FC236}">
                <a16:creationId xmlns:a16="http://schemas.microsoft.com/office/drawing/2014/main" id="{9FB2DF21-6818-46B0-B306-8DE7DFD2B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1313" y="4437063"/>
            <a:ext cx="21590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30" name="Text Box 74">
            <a:extLst>
              <a:ext uri="{FF2B5EF4-FFF2-40B4-BE49-F238E27FC236}">
                <a16:creationId xmlns:a16="http://schemas.microsoft.com/office/drawing/2014/main" id="{A2245169-E5D5-431B-BFEA-0B5F66F2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5229226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otofagositosis</a:t>
            </a:r>
          </a:p>
        </p:txBody>
      </p:sp>
      <p:sp>
        <p:nvSpPr>
          <p:cNvPr id="45131" name="Text Box 75">
            <a:extLst>
              <a:ext uri="{FF2B5EF4-FFF2-40B4-BE49-F238E27FC236}">
                <a16:creationId xmlns:a16="http://schemas.microsoft.com/office/drawing/2014/main" id="{AC4E3466-FAAF-46EF-BF50-9F6577FBD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9" y="4005263"/>
            <a:ext cx="1512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mitokondria</a:t>
            </a:r>
          </a:p>
        </p:txBody>
      </p:sp>
      <p:sp>
        <p:nvSpPr>
          <p:cNvPr id="45132" name="Line 76">
            <a:extLst>
              <a:ext uri="{FF2B5EF4-FFF2-40B4-BE49-F238E27FC236}">
                <a16:creationId xmlns:a16="http://schemas.microsoft.com/office/drawing/2014/main" id="{63EAC42E-E144-4046-AD16-9D7B0B4539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4563" y="4292600"/>
            <a:ext cx="21590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5133" name="Text Box 77">
            <a:extLst>
              <a:ext uri="{FF2B5EF4-FFF2-40B4-BE49-F238E27FC236}">
                <a16:creationId xmlns:a16="http://schemas.microsoft.com/office/drawing/2014/main" id="{F987BF2D-1058-47E4-B42B-E4A5170D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3" y="4868863"/>
            <a:ext cx="144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folHlink"/>
                </a:solidFill>
              </a:rPr>
              <a:t>otofagosom</a:t>
            </a:r>
          </a:p>
        </p:txBody>
      </p:sp>
      <p:sp>
        <p:nvSpPr>
          <p:cNvPr id="45134" name="Text Box 78">
            <a:extLst>
              <a:ext uri="{FF2B5EF4-FFF2-40B4-BE49-F238E27FC236}">
                <a16:creationId xmlns:a16="http://schemas.microsoft.com/office/drawing/2014/main" id="{370BAE61-797D-46A0-90AB-29A64DF6E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026" y="2924176"/>
            <a:ext cx="1152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>
                <a:solidFill>
                  <a:schemeClr val="bg1"/>
                </a:solidFill>
              </a:rPr>
              <a:t>lisosom</a:t>
            </a:r>
          </a:p>
        </p:txBody>
      </p:sp>
      <p:sp>
        <p:nvSpPr>
          <p:cNvPr id="45135" name="Text Box 79">
            <a:extLst>
              <a:ext uri="{FF2B5EF4-FFF2-40B4-BE49-F238E27FC236}">
                <a16:creationId xmlns:a16="http://schemas.microsoft.com/office/drawing/2014/main" id="{E5929056-3788-4E4F-9470-91CB37345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027738"/>
            <a:ext cx="8424862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0000FF"/>
                </a:solidFill>
              </a:rPr>
              <a:t>Tiga jalur transpor menuju pencernaan lisosomal, yaitu melalui </a:t>
            </a:r>
            <a:r>
              <a:rPr lang="en-US" altLang="ja-JP" b="1">
                <a:solidFill>
                  <a:srgbClr val="FF3300"/>
                </a:solidFill>
              </a:rPr>
              <a:t>endositosis</a:t>
            </a:r>
            <a:r>
              <a:rPr lang="en-US" altLang="ja-JP" b="1">
                <a:solidFill>
                  <a:srgbClr val="0000FF"/>
                </a:solidFill>
              </a:rPr>
              <a:t> (endosom), </a:t>
            </a:r>
            <a:r>
              <a:rPr lang="en-US" altLang="ja-JP" b="1">
                <a:solidFill>
                  <a:srgbClr val="FF3300"/>
                </a:solidFill>
              </a:rPr>
              <a:t>fagositosis</a:t>
            </a:r>
            <a:r>
              <a:rPr lang="en-US" altLang="ja-JP" b="1">
                <a:solidFill>
                  <a:srgbClr val="0000FF"/>
                </a:solidFill>
              </a:rPr>
              <a:t> (fagosom) dan </a:t>
            </a:r>
            <a:r>
              <a:rPr lang="en-US" altLang="ja-JP" b="1">
                <a:solidFill>
                  <a:srgbClr val="FF3300"/>
                </a:solidFill>
              </a:rPr>
              <a:t>otofagositosis</a:t>
            </a:r>
            <a:r>
              <a:rPr lang="en-US" altLang="ja-JP" b="1">
                <a:solidFill>
                  <a:srgbClr val="0000FF"/>
                </a:solidFill>
              </a:rPr>
              <a:t> (otofagosom)</a:t>
            </a:r>
          </a:p>
        </p:txBody>
      </p:sp>
      <p:sp>
        <p:nvSpPr>
          <p:cNvPr id="45136" name="Text Box 80">
            <a:extLst>
              <a:ext uri="{FF2B5EF4-FFF2-40B4-BE49-F238E27FC236}">
                <a16:creationId xmlns:a16="http://schemas.microsoft.com/office/drawing/2014/main" id="{A86A257E-53BA-4E78-8E09-CF755463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6" y="1693863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(1)</a:t>
            </a:r>
          </a:p>
        </p:txBody>
      </p:sp>
      <p:sp>
        <p:nvSpPr>
          <p:cNvPr id="45137" name="Text Box 81">
            <a:extLst>
              <a:ext uri="{FF2B5EF4-FFF2-40B4-BE49-F238E27FC236}">
                <a16:creationId xmlns:a16="http://schemas.microsoft.com/office/drawing/2014/main" id="{C8969F2D-E6A5-4C63-B444-ED51177F5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3567113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(2)</a:t>
            </a:r>
          </a:p>
        </p:txBody>
      </p:sp>
      <p:sp>
        <p:nvSpPr>
          <p:cNvPr id="45138" name="Text Box 82">
            <a:extLst>
              <a:ext uri="{FF2B5EF4-FFF2-40B4-BE49-F238E27FC236}">
                <a16:creationId xmlns:a16="http://schemas.microsoft.com/office/drawing/2014/main" id="{D827F047-64F5-4E15-AC98-3FE90ECFA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5510213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3399"/>
                </a:solidFill>
              </a:rPr>
              <a:t>(3)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>
            <a:extLst>
              <a:ext uri="{FF2B5EF4-FFF2-40B4-BE49-F238E27FC236}">
                <a16:creationId xmlns:a16="http://schemas.microsoft.com/office/drawing/2014/main" id="{223F276F-8522-4E18-99C9-37249E2AC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844" y="0"/>
            <a:ext cx="57610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5.</a:t>
            </a:r>
            <a:r>
              <a:rPr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 </a:t>
            </a:r>
            <a:r>
              <a:rPr lang="en-US" altLang="ja-JP" sz="2800" b="1" dirty="0" err="1">
                <a:solidFill>
                  <a:schemeClr val="accent2"/>
                </a:solidFill>
                <a:latin typeface="Lucida Sans" panose="020B0602040502020204" pitchFamily="34" charset="0"/>
              </a:rPr>
              <a:t>Mitokondria</a:t>
            </a:r>
            <a:r>
              <a:rPr lang="en-US" altLang="ja-JP" sz="2800" b="1" dirty="0">
                <a:solidFill>
                  <a:schemeClr val="accent2"/>
                </a:solidFill>
                <a:latin typeface="Lucida Sans" panose="020B0602040502020204" pitchFamily="34" charset="0"/>
              </a:rPr>
              <a:t> 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43E5815D-6811-4F9F-95EA-275779AE3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1" y="576263"/>
            <a:ext cx="8064500" cy="466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Bentuk bulat lonjong / bercabang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2C000965-C8E4-463D-B9CE-372BAE783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1" y="1152525"/>
            <a:ext cx="8064500" cy="466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Ukuran: 500-2000 nm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D7D6469E-2FBC-4476-B237-557ABF505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1" y="1728788"/>
            <a:ext cx="8064500" cy="466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Banyak pada sel yang sedang aktif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B4032819-59BD-48A4-85A2-BFDFF19BB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1" y="2376488"/>
            <a:ext cx="8064500" cy="4667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Ada 2 lapisan: membran dalam dan membran luar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860316A3-9376-43D7-AF34-807543489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1" y="2952750"/>
            <a:ext cx="8064500" cy="831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Fungsi: tempat respirasi/oksidasi KH yang menghasilkan energi (ATP)</a:t>
            </a:r>
          </a:p>
        </p:txBody>
      </p:sp>
      <p:pic>
        <p:nvPicPr>
          <p:cNvPr id="16" name="Picture 11" descr="Picture">
            <a:extLst>
              <a:ext uri="{FF2B5EF4-FFF2-40B4-BE49-F238E27FC236}">
                <a16:creationId xmlns:a16="http://schemas.microsoft.com/office/drawing/2014/main" id="{54D0F998-4231-4000-92DA-15B3CD0FA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31" y="3770313"/>
            <a:ext cx="5795963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 descr="Picture 001">
            <a:extLst>
              <a:ext uri="{FF2B5EF4-FFF2-40B4-BE49-F238E27FC236}">
                <a16:creationId xmlns:a16="http://schemas.microsoft.com/office/drawing/2014/main" id="{ABED0BF6-06FA-4A64-8EB1-6E3BB82C5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819" y="3600450"/>
            <a:ext cx="27797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EBC0A801-48BD-429D-B084-AA8C90F03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-52252"/>
            <a:ext cx="446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400" b="1"/>
              <a:t>Bagian-bagian sel </a:t>
            </a:r>
          </a:p>
        </p:txBody>
      </p:sp>
      <p:sp>
        <p:nvSpPr>
          <p:cNvPr id="19459" name="Text Box 5">
            <a:extLst>
              <a:ext uri="{FF2B5EF4-FFF2-40B4-BE49-F238E27FC236}">
                <a16:creationId xmlns:a16="http://schemas.microsoft.com/office/drawing/2014/main" id="{DC6860BB-EF6B-4BF1-8AAF-6B287F147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884374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/>
              <a:t>Bagian hidup</a:t>
            </a:r>
          </a:p>
        </p:txBody>
      </p:sp>
      <p:sp>
        <p:nvSpPr>
          <p:cNvPr id="19460" name="Text Box 6">
            <a:extLst>
              <a:ext uri="{FF2B5EF4-FFF2-40B4-BE49-F238E27FC236}">
                <a16:creationId xmlns:a16="http://schemas.microsoft.com/office/drawing/2014/main" id="{0E030DE8-303C-486C-9793-0C2810CFD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812936"/>
            <a:ext cx="2592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/>
              <a:t>Bagian mati (inklusio)</a:t>
            </a:r>
          </a:p>
        </p:txBody>
      </p:sp>
      <p:sp>
        <p:nvSpPr>
          <p:cNvPr id="19461" name="Text Box 7">
            <a:extLst>
              <a:ext uri="{FF2B5EF4-FFF2-40B4-BE49-F238E27FC236}">
                <a16:creationId xmlns:a16="http://schemas.microsoft.com/office/drawing/2014/main" id="{64D5AB84-DDA0-4CA1-95E9-2C375A2DB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1892436"/>
            <a:ext cx="2592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/>
              <a:t>Dinding sel</a:t>
            </a:r>
          </a:p>
        </p:txBody>
      </p:sp>
      <p:sp>
        <p:nvSpPr>
          <p:cNvPr id="19462" name="Text Box 8">
            <a:extLst>
              <a:ext uri="{FF2B5EF4-FFF2-40B4-BE49-F238E27FC236}">
                <a16:creationId xmlns:a16="http://schemas.microsoft.com/office/drawing/2014/main" id="{955C2D4A-4BF2-4943-9F8B-53A412B89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2389324"/>
            <a:ext cx="2592388" cy="28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/>
              <a:t>Senyawa-senyawa: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Pigmen antosianin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Alkaloid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Tanin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Glikosida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Garam nitrat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Butir glikogen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ja-JP"/>
              <a:t>Garam oksalat</a:t>
            </a:r>
          </a:p>
        </p:txBody>
      </p:sp>
      <p:sp>
        <p:nvSpPr>
          <p:cNvPr id="19463" name="Text Box 9">
            <a:extLst>
              <a:ext uri="{FF2B5EF4-FFF2-40B4-BE49-F238E27FC236}">
                <a16:creationId xmlns:a16="http://schemas.microsoft.com/office/drawing/2014/main" id="{0C5FDF5C-D6C8-4BD4-A475-67E18419A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603511"/>
            <a:ext cx="2303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protoplasma</a:t>
            </a:r>
          </a:p>
        </p:txBody>
      </p:sp>
      <p:sp>
        <p:nvSpPr>
          <p:cNvPr id="19464" name="Text Box 10">
            <a:extLst>
              <a:ext uri="{FF2B5EF4-FFF2-40B4-BE49-F238E27FC236}">
                <a16:creationId xmlns:a16="http://schemas.microsoft.com/office/drawing/2014/main" id="{321E3776-5DC9-46D0-B7BA-83D53DFAE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389324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/>
              <a:t>sitoplasma</a:t>
            </a:r>
          </a:p>
        </p:txBody>
      </p:sp>
      <p:sp>
        <p:nvSpPr>
          <p:cNvPr id="19465" name="Text Box 11">
            <a:extLst>
              <a:ext uri="{FF2B5EF4-FFF2-40B4-BE49-F238E27FC236}">
                <a16:creationId xmlns:a16="http://schemas.microsoft.com/office/drawing/2014/main" id="{9F2A5151-704A-4FCD-BD1B-69B952C51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2389324"/>
            <a:ext cx="172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nukleoplasma</a:t>
            </a:r>
          </a:p>
        </p:txBody>
      </p:sp>
      <p:sp>
        <p:nvSpPr>
          <p:cNvPr id="19466" name="Text Box 12">
            <a:extLst>
              <a:ext uri="{FF2B5EF4-FFF2-40B4-BE49-F238E27FC236}">
                <a16:creationId xmlns:a16="http://schemas.microsoft.com/office/drawing/2014/main" id="{95C0BEFD-49D7-4475-A2D7-012562EDE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917961"/>
            <a:ext cx="1296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/>
              <a:t>organel</a:t>
            </a:r>
          </a:p>
        </p:txBody>
      </p:sp>
      <p:sp>
        <p:nvSpPr>
          <p:cNvPr id="19467" name="Text Box 14">
            <a:extLst>
              <a:ext uri="{FF2B5EF4-FFF2-40B4-BE49-F238E27FC236}">
                <a16:creationId xmlns:a16="http://schemas.microsoft.com/office/drawing/2014/main" id="{711C7F40-8C38-40C7-8D03-2D5D4E47F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3056074"/>
            <a:ext cx="172878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ja-JP"/>
              <a:t>Nukleolus</a:t>
            </a:r>
          </a:p>
          <a:p>
            <a:pPr algn="ctr" eaLnBrk="1" hangingPunct="1">
              <a:spcBef>
                <a:spcPct val="50000"/>
              </a:spcBef>
              <a:buFontTx/>
              <a:buChar char="-"/>
            </a:pPr>
            <a:r>
              <a:rPr lang="en-US" altLang="ja-JP"/>
              <a:t>Asam nukleat</a:t>
            </a:r>
          </a:p>
        </p:txBody>
      </p:sp>
      <p:sp>
        <p:nvSpPr>
          <p:cNvPr id="19468" name="Text Box 15">
            <a:extLst>
              <a:ext uri="{FF2B5EF4-FFF2-40B4-BE49-F238E27FC236}">
                <a16:creationId xmlns:a16="http://schemas.microsoft.com/office/drawing/2014/main" id="{2E7A79F8-FF24-4B59-8A76-1C9636E52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3349762"/>
            <a:ext cx="1800225" cy="2935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Membran</a:t>
            </a:r>
            <a:r>
              <a:rPr lang="en-US" altLang="ja-JP" dirty="0"/>
              <a:t> </a:t>
            </a:r>
            <a:r>
              <a:rPr lang="en-US" altLang="ja-JP" dirty="0" err="1"/>
              <a:t>sel</a:t>
            </a:r>
            <a:endParaRPr lang="en-US" altLang="ja-JP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/>
              <a:t>RE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Aparatus</a:t>
            </a:r>
            <a:r>
              <a:rPr lang="en-US" altLang="ja-JP" dirty="0"/>
              <a:t> Golgi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Mitokondria</a:t>
            </a:r>
            <a:endParaRPr lang="en-US" altLang="ja-JP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Ribosom</a:t>
            </a:r>
            <a:r>
              <a:rPr lang="en-US" altLang="ja-JP" dirty="0"/>
              <a:t>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Sentrosom</a:t>
            </a:r>
            <a:endParaRPr lang="en-US" altLang="ja-JP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Lisosom</a:t>
            </a:r>
            <a:endParaRPr lang="en-US" altLang="ja-JP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Plastida</a:t>
            </a:r>
            <a:endParaRPr lang="en-US" altLang="ja-JP" dirty="0"/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ja-JP" dirty="0" err="1"/>
              <a:t>Vakuola</a:t>
            </a:r>
            <a:endParaRPr lang="en-US" altLang="ja-JP" dirty="0"/>
          </a:p>
        </p:txBody>
      </p:sp>
      <p:sp>
        <p:nvSpPr>
          <p:cNvPr id="19469" name="Line 16">
            <a:extLst>
              <a:ext uri="{FF2B5EF4-FFF2-40B4-BE49-F238E27FC236}">
                <a16:creationId xmlns:a16="http://schemas.microsoft.com/office/drawing/2014/main" id="{6EE5683B-0E4A-4E98-B280-99147FC21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9876" y="379549"/>
            <a:ext cx="18716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0" name="Line 17">
            <a:extLst>
              <a:ext uri="{FF2B5EF4-FFF2-40B4-BE49-F238E27FC236}">
                <a16:creationId xmlns:a16="http://schemas.microsoft.com/office/drawing/2014/main" id="{17591204-F6C2-4BF9-8C18-27965C481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379548"/>
            <a:ext cx="16557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1" name="Line 18">
            <a:extLst>
              <a:ext uri="{FF2B5EF4-FFF2-40B4-BE49-F238E27FC236}">
                <a16:creationId xmlns:a16="http://schemas.microsoft.com/office/drawing/2014/main" id="{7B61EAB6-F60C-478D-8E0F-3F67C8CAC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1171711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2" name="Line 19">
            <a:extLst>
              <a:ext uri="{FF2B5EF4-FFF2-40B4-BE49-F238E27FC236}">
                <a16:creationId xmlns:a16="http://schemas.microsoft.com/office/drawing/2014/main" id="{88DC4F73-DFFC-4CFF-9A97-19C55648C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7663" y="1171712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3" name="Line 20">
            <a:extLst>
              <a:ext uri="{FF2B5EF4-FFF2-40B4-BE49-F238E27FC236}">
                <a16:creationId xmlns:a16="http://schemas.microsoft.com/office/drawing/2014/main" id="{A1189669-7214-45B9-B598-C3C13BD3FB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4114" y="2036899"/>
            <a:ext cx="5032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4" name="Line 21">
            <a:extLst>
              <a:ext uri="{FF2B5EF4-FFF2-40B4-BE49-F238E27FC236}">
                <a16:creationId xmlns:a16="http://schemas.microsoft.com/office/drawing/2014/main" id="{F83EAD46-811A-4009-8D4C-ECE2B31AA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1963873"/>
            <a:ext cx="10795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5" name="Line 22">
            <a:extLst>
              <a:ext uri="{FF2B5EF4-FFF2-40B4-BE49-F238E27FC236}">
                <a16:creationId xmlns:a16="http://schemas.microsoft.com/office/drawing/2014/main" id="{FECA6F25-54A1-4029-8B38-D2E4177FD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550" y="275603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6" name="Line 23">
            <a:extLst>
              <a:ext uri="{FF2B5EF4-FFF2-40B4-BE49-F238E27FC236}">
                <a16:creationId xmlns:a16="http://schemas.microsoft.com/office/drawing/2014/main" id="{F0EC8A88-5C44-4BBD-A8A4-59EE23564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2756036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7" name="Line 24">
            <a:extLst>
              <a:ext uri="{FF2B5EF4-FFF2-40B4-BE49-F238E27FC236}">
                <a16:creationId xmlns:a16="http://schemas.microsoft.com/office/drawing/2014/main" id="{FDB5908E-85C7-425B-9D65-2445CE0A2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5276986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9478" name="Line 25">
            <a:extLst>
              <a:ext uri="{FF2B5EF4-FFF2-40B4-BE49-F238E27FC236}">
                <a16:creationId xmlns:a16="http://schemas.microsoft.com/office/drawing/2014/main" id="{03ECE8E5-97CC-4111-BB62-58EC08F193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75050" y="5924686"/>
            <a:ext cx="4681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24" name="Gambar 23">
            <a:extLst>
              <a:ext uri="{FF2B5EF4-FFF2-40B4-BE49-F238E27FC236}">
                <a16:creationId xmlns:a16="http://schemas.microsoft.com/office/drawing/2014/main" id="{27DBEB29-51A0-4945-BD94-9A3A204B37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14D8477-0772-483A-BD98-3A9B55B01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22689" y="457201"/>
            <a:ext cx="5705475" cy="777875"/>
          </a:xfrm>
          <a:solidFill>
            <a:srgbClr val="FFFFCC"/>
          </a:solidFill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altLang="ja-JP" sz="3000" b="1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STRUKTUR MITOKONDRIA</a:t>
            </a:r>
            <a:endParaRPr lang="en-US" altLang="ja-JP" sz="2600" b="1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7107" name="Picture 3" descr="Picture 002">
            <a:extLst>
              <a:ext uri="{FF2B5EF4-FFF2-40B4-BE49-F238E27FC236}">
                <a16:creationId xmlns:a16="http://schemas.microsoft.com/office/drawing/2014/main" id="{395E5D07-451A-40C7-8134-2A4CB86A4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905000"/>
            <a:ext cx="3043238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4">
            <a:extLst>
              <a:ext uri="{FF2B5EF4-FFF2-40B4-BE49-F238E27FC236}">
                <a16:creationId xmlns:a16="http://schemas.microsoft.com/office/drawing/2014/main" id="{598FF8FB-6A1B-4EB2-A3EE-29B6AFE6E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1336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ja-JP" sz="2400">
                <a:latin typeface="Times New Roman" panose="02020603050405020304" pitchFamily="18" charset="0"/>
              </a:rPr>
              <a:t>MATRIX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DEFFF8F9-EFB0-41BA-BEFB-95401749E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2766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ja-JP" sz="2400">
                <a:latin typeface="Times New Roman" panose="02020603050405020304" pitchFamily="18" charset="0"/>
              </a:rPr>
              <a:t>INNER MEMBRANE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A3C297E0-5939-4A13-ADFF-8919016ED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953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ja-JP" sz="2400">
                <a:latin typeface="Times New Roman" panose="02020603050405020304" pitchFamily="18" charset="0"/>
              </a:rPr>
              <a:t>OUTER MEMBRANE</a:t>
            </a: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3DE26ABE-656C-48E9-A373-65D292E8D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6388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kumimoji="0" lang="en-US" altLang="ja-JP" sz="2400">
                <a:latin typeface="Times New Roman" panose="02020603050405020304" pitchFamily="18" charset="0"/>
              </a:rPr>
              <a:t>INTERMEMBRANE SPACE</a:t>
            </a:r>
          </a:p>
        </p:txBody>
      </p:sp>
      <p:sp>
        <p:nvSpPr>
          <p:cNvPr id="47112" name="Line 8">
            <a:extLst>
              <a:ext uri="{FF2B5EF4-FFF2-40B4-BE49-F238E27FC236}">
                <a16:creationId xmlns:a16="http://schemas.microsoft.com/office/drawing/2014/main" id="{09955082-6A19-4BE7-BFF2-51C04B817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2264" y="2349501"/>
            <a:ext cx="1368425" cy="142875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13" name="Line 9">
            <a:extLst>
              <a:ext uri="{FF2B5EF4-FFF2-40B4-BE49-F238E27FC236}">
                <a16:creationId xmlns:a16="http://schemas.microsoft.com/office/drawing/2014/main" id="{2A09FCC8-0B4C-4F32-BE0E-4A15528E92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2263" y="3429000"/>
            <a:ext cx="431800" cy="71438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14" name="Line 10">
            <a:extLst>
              <a:ext uri="{FF2B5EF4-FFF2-40B4-BE49-F238E27FC236}">
                <a16:creationId xmlns:a16="http://schemas.microsoft.com/office/drawing/2014/main" id="{F040B023-53B6-452C-92AE-EC24C49900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0825" y="4652964"/>
            <a:ext cx="647700" cy="504825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7115" name="Line 11">
            <a:extLst>
              <a:ext uri="{FF2B5EF4-FFF2-40B4-BE49-F238E27FC236}">
                <a16:creationId xmlns:a16="http://schemas.microsoft.com/office/drawing/2014/main" id="{6AEE0019-0936-4CE9-975A-0780496773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3701" y="4797426"/>
            <a:ext cx="792163" cy="936625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12" name="Gambar 11">
            <a:extLst>
              <a:ext uri="{FF2B5EF4-FFF2-40B4-BE49-F238E27FC236}">
                <a16:creationId xmlns:a16="http://schemas.microsoft.com/office/drawing/2014/main" id="{AEC33833-059C-4E10-96BD-B43DED3992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Animal-Cell">
            <a:extLst>
              <a:ext uri="{FF2B5EF4-FFF2-40B4-BE49-F238E27FC236}">
                <a16:creationId xmlns:a16="http://schemas.microsoft.com/office/drawing/2014/main" id="{8867B52E-FE78-4E1B-BEA7-C7536F583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4067175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Anatomy of the Plant Cell">
            <a:hlinkClick r:id="rId3"/>
            <a:extLst>
              <a:ext uri="{FF2B5EF4-FFF2-40B4-BE49-F238E27FC236}">
                <a16:creationId xmlns:a16="http://schemas.microsoft.com/office/drawing/2014/main" id="{1FE9530A-FE0B-4D8B-B556-48547035C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769" y="1664019"/>
            <a:ext cx="4676230" cy="4046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509CA04C-52FB-49FD-95A5-36B5426C8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690775"/>
            <a:ext cx="223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400" b="1" dirty="0" err="1"/>
              <a:t>Sel</a:t>
            </a:r>
            <a:r>
              <a:rPr lang="en-US" altLang="ja-JP" sz="2400" b="1" dirty="0"/>
              <a:t> </a:t>
            </a:r>
            <a:r>
              <a:rPr lang="en-US" altLang="ja-JP" sz="2400" b="1" dirty="0" err="1"/>
              <a:t>tumbuhan</a:t>
            </a:r>
            <a:endParaRPr lang="en-US" altLang="ja-JP" sz="2400" b="1" dirty="0"/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B117045F-F54E-4629-9ED3-AF1ED5E5D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5157788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400" b="1"/>
              <a:t>Sel hewan</a:t>
            </a:r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E6EDAA56-CA32-48A1-826F-8F830CE5DB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00375" y="4292601"/>
            <a:ext cx="0" cy="576263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EFB9931D-F1DE-481F-BCA6-1FCD6E8BC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6002" y="1194390"/>
            <a:ext cx="0" cy="5762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8" name="Gambar 7">
            <a:extLst>
              <a:ext uri="{FF2B5EF4-FFF2-40B4-BE49-F238E27FC236}">
                <a16:creationId xmlns:a16="http://schemas.microsoft.com/office/drawing/2014/main" id="{B2CB1624-0096-460A-80CB-924DB780E7D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Oval 11">
            <a:extLst>
              <a:ext uri="{FF2B5EF4-FFF2-40B4-BE49-F238E27FC236}">
                <a16:creationId xmlns:a16="http://schemas.microsoft.com/office/drawing/2014/main" id="{97B2134C-12E8-464B-9346-4556CE935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4677" y="1108075"/>
            <a:ext cx="2735262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5130" name="Oval 10">
            <a:extLst>
              <a:ext uri="{FF2B5EF4-FFF2-40B4-BE49-F238E27FC236}">
                <a16:creationId xmlns:a16="http://schemas.microsoft.com/office/drawing/2014/main" id="{4FC0F32D-7B36-4A9D-AF47-7829124C0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940" y="1152525"/>
            <a:ext cx="2735263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FEB5A97-8953-453F-AFC9-22A6C6643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065" y="0"/>
            <a:ext cx="3529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3200" b="1">
                <a:solidFill>
                  <a:srgbClr val="FFFF00"/>
                </a:solidFill>
              </a:rPr>
              <a:t>Mahluk Hidup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6CD648C5-3CD7-407B-93CA-D73A82A7B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277" y="1223963"/>
            <a:ext cx="2089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800"/>
              <a:t>Prokariotik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E4EFC9FD-D6FD-4876-BFBA-126600C6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0590" y="1150938"/>
            <a:ext cx="2232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2800"/>
              <a:t>Eukariotik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3953E618-A092-4775-B8AF-B721E01A4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503" y="2232026"/>
            <a:ext cx="3455987" cy="16287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/>
              <a:t>Inti </a:t>
            </a:r>
            <a:r>
              <a:rPr lang="en-US" altLang="ja-JP" sz="2400" dirty="0" err="1"/>
              <a:t>sel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primitif</a:t>
            </a:r>
            <a:r>
              <a:rPr lang="en-US" altLang="ja-JP" sz="2400" dirty="0"/>
              <a:t> dan </a:t>
            </a:r>
            <a:r>
              <a:rPr lang="en-US" altLang="ja-JP" sz="2400" dirty="0" err="1"/>
              <a:t>tidak</a:t>
            </a:r>
            <a:r>
              <a:rPr lang="en-US" altLang="ja-JP" sz="2400" dirty="0"/>
              <a:t> </a:t>
            </a:r>
            <a:r>
              <a:rPr lang="en-US" altLang="ja-JP" sz="2400" dirty="0" err="1"/>
              <a:t>jelas</a:t>
            </a:r>
            <a:r>
              <a:rPr lang="en-US" altLang="ja-JP" sz="2400" dirty="0"/>
              <a:t> </a:t>
            </a:r>
            <a:r>
              <a:rPr lang="en-US" altLang="ja-JP" sz="2400" dirty="0" err="1"/>
              <a:t>batas-batasnya</a:t>
            </a:r>
            <a:r>
              <a:rPr lang="en-US" altLang="ja-JP" sz="2400" dirty="0"/>
              <a:t>. </a:t>
            </a:r>
            <a:r>
              <a:rPr lang="en-US" altLang="ja-JP" sz="2400" dirty="0" err="1"/>
              <a:t>Bahan</a:t>
            </a:r>
            <a:r>
              <a:rPr lang="en-US" altLang="ja-JP" sz="2400" dirty="0"/>
              <a:t> inti </a:t>
            </a:r>
            <a:r>
              <a:rPr lang="en-US" altLang="ja-JP" sz="2400" dirty="0" err="1"/>
              <a:t>berbatasan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dengan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sitoplasma</a:t>
            </a:r>
            <a:endParaRPr lang="en-US" altLang="ja-JP" sz="2400" dirty="0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34AD2F8D-D416-49CF-A499-15750C8AB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6989" y="2259014"/>
            <a:ext cx="3671888" cy="16287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Inti sel jelas dan dibatasi dengan membran inti. Bahan inti ada di dalam inti sel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3B56FA2E-06EB-4509-B7C5-E86D3E64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939" y="4032250"/>
            <a:ext cx="381635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/>
              <a:t>Contoh: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/>
              <a:t> Bakteri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/>
              <a:t> Ganggang biru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ja-JP"/>
              <a:t> PPLO (The pleuropneumonia like organism)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6FECFCD7-0EB1-4597-A74D-918B38558D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4965" y="574676"/>
            <a:ext cx="1368425" cy="576263"/>
          </a:xfrm>
          <a:prstGeom prst="line">
            <a:avLst/>
          </a:prstGeom>
          <a:noFill/>
          <a:ln w="155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82808037-3B64-48C5-9B5E-5ADF4434F8D3}"/>
              </a:ext>
            </a:extLst>
          </p:cNvPr>
          <p:cNvSpPr>
            <a:spLocks noChangeShapeType="1"/>
          </p:cNvSpPr>
          <p:nvPr/>
        </p:nvSpPr>
        <p:spPr bwMode="auto">
          <a:xfrm rot="13947091" flipH="1">
            <a:off x="5810546" y="611982"/>
            <a:ext cx="1368425" cy="576262"/>
          </a:xfrm>
          <a:prstGeom prst="line">
            <a:avLst/>
          </a:prstGeom>
          <a:noFill/>
          <a:ln w="155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7DF262BC-A3C7-4285-9AB7-8B844ADA0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8339" y="1800226"/>
            <a:ext cx="0" cy="35877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12603184-B0AB-4D81-B93D-E6630C237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1677" y="1800226"/>
            <a:ext cx="0" cy="35877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14" name="Gambar 13">
            <a:extLst>
              <a:ext uri="{FF2B5EF4-FFF2-40B4-BE49-F238E27FC236}">
                <a16:creationId xmlns:a16="http://schemas.microsoft.com/office/drawing/2014/main" id="{7C2B85B3-8A0A-4A91-BD70-45AB64EC91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0" grpId="0" animBg="1"/>
      <p:bldP spid="5125" grpId="0"/>
      <p:bldP spid="5126" grpId="0"/>
      <p:bldP spid="5127" grpId="0" animBg="1"/>
      <p:bldP spid="5128" grpId="0" animBg="1"/>
      <p:bldP spid="5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A592E892-6E61-4408-A2A6-7C99660CB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651" y="2376487"/>
            <a:ext cx="1833015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/>
              <a:t>Ancestral procaryote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F7839505-AE34-4317-9BB5-CD8220F8C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01" y="647700"/>
            <a:ext cx="2467341" cy="83099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400" b="1">
                <a:latin typeface="Arial" charset="0"/>
                <a:ea typeface="ＭＳ Ｐゴシック" pitchFamily="50" charset="-128"/>
              </a:rPr>
              <a:t>Archaebacteria (procaryotes)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36E0C312-6FBD-4403-B7CA-FB51753C9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701" y="4176712"/>
            <a:ext cx="2255899" cy="83099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400" b="1">
                <a:latin typeface="Arial" charset="0"/>
                <a:ea typeface="ＭＳ Ｐゴシック" pitchFamily="50" charset="-128"/>
              </a:rPr>
              <a:t>Eubacteria (procaryotes)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B4E095C8-543F-48A7-A780-D0BA414C3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0"/>
            <a:ext cx="3386182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Anaerobic bacteria living in hot acid conditions (e.g. sulfur bacteria)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75DD3E2D-31A6-48E7-AA88-D58D7C1E2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792162"/>
            <a:ext cx="3386182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Bacteria living in extreme salt conditions (extreme halophyte)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8D67515B-89EF-4427-9DF9-E69D994CD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1570037"/>
            <a:ext cx="3386182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Anaerobic bacteria that reduce CO</a:t>
            </a:r>
            <a:r>
              <a:rPr lang="en-US" altLang="ja-JP" sz="1600" baseline="-25000"/>
              <a:t>2</a:t>
            </a:r>
            <a:r>
              <a:rPr lang="en-US" altLang="ja-JP" sz="1600"/>
              <a:t> to methane (methanogens)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669C1014-D7D4-46DE-9BA8-9D358FAA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2735261"/>
            <a:ext cx="3386182" cy="338554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Gram positive bacteria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C39A0AC5-26D4-403B-921F-AD1DF62FA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3325812"/>
            <a:ext cx="3386182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Green photosynthetic bacteria (anaerobic)</a:t>
            </a: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590FF7A1-F0A5-497D-B4BD-14DA1EA29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4132261"/>
            <a:ext cx="3386182" cy="338554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Cyanobacteria (blue-green algae)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BE9DB7FF-4198-4439-BC6A-54B7F375C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4694236"/>
            <a:ext cx="3386182" cy="338554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Purple photosynthetic bacteria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AFEF8A13-B136-4EE7-B0B3-807DF6DE3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5283200"/>
            <a:ext cx="3386182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Nonphotosynthetic gram negative bacteria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D2FC8E31-D60F-4E3E-B24C-6A6CA4712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65" y="6075361"/>
            <a:ext cx="3386182" cy="338554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spirochetes</a:t>
            </a:r>
          </a:p>
        </p:txBody>
      </p:sp>
      <p:sp>
        <p:nvSpPr>
          <p:cNvPr id="22542" name="Line 16">
            <a:extLst>
              <a:ext uri="{FF2B5EF4-FFF2-40B4-BE49-F238E27FC236}">
                <a16:creationId xmlns:a16="http://schemas.microsoft.com/office/drawing/2014/main" id="{6ABCD6AA-CF10-40C6-A6AA-F5C2D1C333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5313" y="1511299"/>
            <a:ext cx="424439" cy="865187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3" name="Line 17">
            <a:extLst>
              <a:ext uri="{FF2B5EF4-FFF2-40B4-BE49-F238E27FC236}">
                <a16:creationId xmlns:a16="http://schemas.microsoft.com/office/drawing/2014/main" id="{A564AB87-9155-4CF7-B437-F773FC1EC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5313" y="3168649"/>
            <a:ext cx="424439" cy="10080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1A76634A-89EA-4903-8F3E-70A3D3B1F7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98063" y="287336"/>
            <a:ext cx="422884" cy="7207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7" name="Line 19">
            <a:extLst>
              <a:ext uri="{FF2B5EF4-FFF2-40B4-BE49-F238E27FC236}">
                <a16:creationId xmlns:a16="http://schemas.microsoft.com/office/drawing/2014/main" id="{7CD8DCC0-035B-4AAC-9728-BA7A7C495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8065" y="1079499"/>
            <a:ext cx="352922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1AE2F804-7922-4FBD-B275-4EEFF6DED5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8063" y="1079499"/>
            <a:ext cx="422884" cy="7921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9" name="Line 21">
            <a:extLst>
              <a:ext uri="{FF2B5EF4-FFF2-40B4-BE49-F238E27FC236}">
                <a16:creationId xmlns:a16="http://schemas.microsoft.com/office/drawing/2014/main" id="{AACF7672-447B-4012-8BD8-565EA6C74F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2163" y="2879724"/>
            <a:ext cx="634326" cy="16557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90" name="Line 22">
            <a:extLst>
              <a:ext uri="{FF2B5EF4-FFF2-40B4-BE49-F238E27FC236}">
                <a16:creationId xmlns:a16="http://schemas.microsoft.com/office/drawing/2014/main" id="{25E33747-DC32-4F28-8269-BC34E9C159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2163" y="3671886"/>
            <a:ext cx="634326" cy="863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91" name="Line 23">
            <a:extLst>
              <a:ext uri="{FF2B5EF4-FFF2-40B4-BE49-F238E27FC236}">
                <a16:creationId xmlns:a16="http://schemas.microsoft.com/office/drawing/2014/main" id="{98724E0A-5327-4589-AA74-958994EA3B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2163" y="4319586"/>
            <a:ext cx="634326" cy="2159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92" name="Line 24">
            <a:extLst>
              <a:ext uri="{FF2B5EF4-FFF2-40B4-BE49-F238E27FC236}">
                <a16:creationId xmlns:a16="http://schemas.microsoft.com/office/drawing/2014/main" id="{2F2D6555-BAD4-4D14-9EAB-B7E9E3233E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2163" y="4535487"/>
            <a:ext cx="634326" cy="3603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93" name="Line 25">
            <a:extLst>
              <a:ext uri="{FF2B5EF4-FFF2-40B4-BE49-F238E27FC236}">
                <a16:creationId xmlns:a16="http://schemas.microsoft.com/office/drawing/2014/main" id="{A0656798-4196-42A1-9E89-7F45AA317E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2163" y="4535486"/>
            <a:ext cx="634326" cy="10810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95" name="Line 27">
            <a:extLst>
              <a:ext uri="{FF2B5EF4-FFF2-40B4-BE49-F238E27FC236}">
                <a16:creationId xmlns:a16="http://schemas.microsoft.com/office/drawing/2014/main" id="{5D16E097-08AF-4839-858B-251C4D199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2163" y="4535487"/>
            <a:ext cx="634326" cy="18002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28" name="Gambar 27">
            <a:extLst>
              <a:ext uri="{FF2B5EF4-FFF2-40B4-BE49-F238E27FC236}">
                <a16:creationId xmlns:a16="http://schemas.microsoft.com/office/drawing/2014/main" id="{6F883650-B7B1-4B15-8B8C-4292EE587E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6" grpId="0" animBg="1"/>
      <p:bldP spid="7177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9" descr="Prokaryotic Cell Structure">
            <a:extLst>
              <a:ext uri="{FF2B5EF4-FFF2-40B4-BE49-F238E27FC236}">
                <a16:creationId xmlns:a16="http://schemas.microsoft.com/office/drawing/2014/main" id="{2683203B-1953-4DBC-B082-2A0E117EE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068967"/>
            <a:ext cx="3744912" cy="429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>
            <a:extLst>
              <a:ext uri="{FF2B5EF4-FFF2-40B4-BE49-F238E27FC236}">
                <a16:creationId xmlns:a16="http://schemas.microsoft.com/office/drawing/2014/main" id="{7C3A9DFF-C2DD-499C-A892-3387EB1C0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88914"/>
            <a:ext cx="1943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50" charset="-128"/>
              </a:rPr>
              <a:t>Bakteri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1CF0ACAB-5ACC-4969-AEF0-18C934E0D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908051"/>
            <a:ext cx="3744913" cy="830997"/>
          </a:xfrm>
          <a:prstGeom prst="rect">
            <a:avLst/>
          </a:prstGeom>
          <a:gradFill rotWithShape="1">
            <a:gsLst>
              <a:gs pos="0">
                <a:srgbClr val="996633"/>
              </a:gs>
              <a:gs pos="100000">
                <a:srgbClr val="654422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Semua tergolong prokaryotik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404138DF-5916-4325-8E0F-C4264DD3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2082800"/>
            <a:ext cx="3744913" cy="2308324"/>
          </a:xfrm>
          <a:prstGeom prst="rect">
            <a:avLst/>
          </a:prstGeom>
          <a:gradFill rotWithShape="1">
            <a:gsLst>
              <a:gs pos="0">
                <a:srgbClr val="996633"/>
              </a:gs>
              <a:gs pos="100000">
                <a:srgbClr val="654422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  <a:sym typeface="Symbol" panose="05050102010706020507" pitchFamily="18" charset="2"/>
              </a:rPr>
              <a:t> 1,25m, bakteri terkecil </a:t>
            </a:r>
            <a:r>
              <a:rPr lang="en-US" altLang="ja-JP" sz="2400" i="1">
                <a:solidFill>
                  <a:srgbClr val="FFFF00"/>
                </a:solidFill>
                <a:sym typeface="Symbol" panose="05050102010706020507" pitchFamily="18" charset="2"/>
              </a:rPr>
              <a:t>Dialister pneumosister</a:t>
            </a:r>
            <a:r>
              <a:rPr lang="en-US" altLang="ja-JP" sz="2400">
                <a:solidFill>
                  <a:schemeClr val="bg1"/>
                </a:solidFill>
                <a:sym typeface="Symbol" panose="05050102010706020507" pitchFamily="18" charset="2"/>
              </a:rPr>
              <a:t> (0,15 -0,3  panjangnya), bakteri terbesar </a:t>
            </a:r>
            <a:r>
              <a:rPr lang="en-US" altLang="ja-JP" sz="2400" i="1">
                <a:solidFill>
                  <a:srgbClr val="FFFF00"/>
                </a:solidFill>
                <a:sym typeface="Symbol" panose="05050102010706020507" pitchFamily="18" charset="2"/>
              </a:rPr>
              <a:t>Spirillum volutans</a:t>
            </a:r>
            <a:r>
              <a:rPr lang="en-US" altLang="ja-JP" sz="2400">
                <a:solidFill>
                  <a:schemeClr val="bg1"/>
                </a:solidFill>
                <a:sym typeface="Symbol" panose="05050102010706020507" pitchFamily="18" charset="2"/>
              </a:rPr>
              <a:t> (13 -15  panjangnya)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BB0E5B0C-BEF0-4E69-87B0-4DAD59E50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4762501"/>
            <a:ext cx="3744913" cy="1200329"/>
          </a:xfrm>
          <a:prstGeom prst="rect">
            <a:avLst/>
          </a:prstGeom>
          <a:gradFill rotWithShape="1">
            <a:gsLst>
              <a:gs pos="0">
                <a:srgbClr val="996633"/>
              </a:gs>
              <a:gs pos="100000">
                <a:srgbClr val="654422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chemeClr val="bg1"/>
                </a:solidFill>
              </a:rPr>
              <a:t>Bentuk bulat (coccus), batang (bacillus) dan spiral (spirillum)</a:t>
            </a:r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6A8C1375-2B67-4EC2-9BC1-EF978B092C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2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5F50FCF8-0468-4252-A08A-CD6BB007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754" y="0"/>
            <a:ext cx="47342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50" charset="-128"/>
              </a:rPr>
              <a:t>Struktur Sel Bakteri</a:t>
            </a:r>
          </a:p>
        </p:txBody>
      </p:sp>
      <p:sp>
        <p:nvSpPr>
          <p:cNvPr id="24579" name="Text Box 5">
            <a:extLst>
              <a:ext uri="{FF2B5EF4-FFF2-40B4-BE49-F238E27FC236}">
                <a16:creationId xmlns:a16="http://schemas.microsoft.com/office/drawing/2014/main" id="{A3648169-C140-4BBE-AD2B-6C2725A3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755" y="719137"/>
            <a:ext cx="77276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>
                <a:solidFill>
                  <a:schemeClr val="accent2"/>
                </a:solidFill>
                <a:latin typeface="Lucida Sans" panose="020B0602040502020204" pitchFamily="34" charset="0"/>
              </a:rPr>
              <a:t>a. Bagian luar sebagai penutup sel, terdiri dari:</a:t>
            </a:r>
          </a:p>
        </p:txBody>
      </p:sp>
      <p:sp>
        <p:nvSpPr>
          <p:cNvPr id="24580" name="Text Box 6">
            <a:extLst>
              <a:ext uri="{FF2B5EF4-FFF2-40B4-BE49-F238E27FC236}">
                <a16:creationId xmlns:a16="http://schemas.microsoft.com/office/drawing/2014/main" id="{225022A9-7672-425E-A78C-E13AE04AC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91" y="1439862"/>
            <a:ext cx="1880493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1. Kapsula</a:t>
            </a:r>
          </a:p>
        </p:txBody>
      </p:sp>
      <p:sp>
        <p:nvSpPr>
          <p:cNvPr id="24581" name="Text Box 7">
            <a:extLst>
              <a:ext uri="{FF2B5EF4-FFF2-40B4-BE49-F238E27FC236}">
                <a16:creationId xmlns:a16="http://schemas.microsoft.com/office/drawing/2014/main" id="{D59C1EAD-00E2-477A-B54C-CBEB9E119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629" y="2087564"/>
            <a:ext cx="73807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Bagian paling luar berupa lendir untuk melindungi sel. Struktur kimia : polisakarida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FE4B750C-6A18-4CBF-AE0C-0A8555EDB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91" y="3251200"/>
            <a:ext cx="2437732" cy="40011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2. Dinding sel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FE8CD4D9-7E36-4A96-B28F-10FD7791E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629" y="3852864"/>
            <a:ext cx="73807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/>
              <a:t>Terdiri dari KH, protein, fosfor dan beberapa garam anorganik (asam amino, asam diamino pimalat dan asam asetil muramat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BCCD05E2-850C-4C9C-AEBA-840BB9E9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91" y="4762304"/>
            <a:ext cx="7380741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 err="1"/>
              <a:t>Fungsinya</a:t>
            </a:r>
            <a:r>
              <a:rPr lang="en-US" altLang="ja-JP" sz="2000" dirty="0"/>
              <a:t>: 	- </a:t>
            </a:r>
            <a:r>
              <a:rPr lang="en-US" altLang="ja-JP" sz="2000" dirty="0" err="1"/>
              <a:t>sebagai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pelindung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/>
              <a:t>		- </a:t>
            </a:r>
            <a:r>
              <a:rPr lang="en-US" altLang="ja-JP" sz="2000" dirty="0" err="1"/>
              <a:t>mengatur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pertukaran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zat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ja-JP" sz="2000" dirty="0"/>
              <a:t>		- </a:t>
            </a:r>
            <a:r>
              <a:rPr lang="en-US" altLang="ja-JP" sz="2000" dirty="0" err="1"/>
              <a:t>reproduksi</a:t>
            </a:r>
            <a:endParaRPr lang="en-US" altLang="ja-JP" sz="2000" dirty="0"/>
          </a:p>
        </p:txBody>
      </p:sp>
      <p:pic>
        <p:nvPicPr>
          <p:cNvPr id="10" name="Gambar 9">
            <a:extLst>
              <a:ext uri="{FF2B5EF4-FFF2-40B4-BE49-F238E27FC236}">
                <a16:creationId xmlns:a16="http://schemas.microsoft.com/office/drawing/2014/main" id="{67893285-67D8-45DE-9E54-4157FE9B6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9225" grpId="0"/>
      <p:bldP spid="92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>
            <a:extLst>
              <a:ext uri="{FF2B5EF4-FFF2-40B4-BE49-F238E27FC236}">
                <a16:creationId xmlns:a16="http://schemas.microsoft.com/office/drawing/2014/main" id="{B6020859-418A-4CAD-A37C-5770D6AF3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150" y="301082"/>
            <a:ext cx="2520950" cy="461665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/>
              <a:t>2. Dinding sel</a:t>
            </a:r>
          </a:p>
        </p:txBody>
      </p:sp>
      <p:sp>
        <p:nvSpPr>
          <p:cNvPr id="25603" name="Text Box 5">
            <a:extLst>
              <a:ext uri="{FF2B5EF4-FFF2-40B4-BE49-F238E27FC236}">
                <a16:creationId xmlns:a16="http://schemas.microsoft.com/office/drawing/2014/main" id="{4EC21697-64EE-48D4-9E1A-736EB5EF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151" y="1164681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Bagian penutup paling dalam, mengandung enzim oksida atau enzim respirasi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7DEFC21A-51CA-4B38-A95D-49E2CE5D5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151" y="2244181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Membentuk lipatan-lipatan yang berlapis-lapis (</a:t>
            </a:r>
            <a:r>
              <a:rPr lang="en-US" altLang="ja-JP" sz="2400">
                <a:solidFill>
                  <a:schemeClr val="accent2"/>
                </a:solidFill>
              </a:rPr>
              <a:t>desmosom</a:t>
            </a:r>
            <a:r>
              <a:rPr lang="en-US" altLang="ja-JP" sz="2400"/>
              <a:t>)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0D7DC4BE-D529-4647-8686-B3905FD05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151" y="3387181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/>
              <a:t>Membentuk lipatan-lipatan ke dalam/invaginasi (</a:t>
            </a:r>
            <a:r>
              <a:rPr lang="en-US" altLang="ja-JP" sz="2400">
                <a:solidFill>
                  <a:schemeClr val="accent2"/>
                </a:solidFill>
              </a:rPr>
              <a:t>mesosom</a:t>
            </a:r>
            <a:r>
              <a:rPr lang="en-US" altLang="ja-JP" sz="2400"/>
              <a:t>)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16AFBAF8-E568-4517-9B8C-4A5248FFC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151" y="4539706"/>
            <a:ext cx="7991475" cy="179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dirty="0" err="1">
                <a:solidFill>
                  <a:schemeClr val="accent2"/>
                </a:solidFill>
              </a:rPr>
              <a:t>Fungsi</a:t>
            </a:r>
            <a:r>
              <a:rPr lang="en-US" altLang="ja-JP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</a:rPr>
              <a:t>mesosom</a:t>
            </a:r>
            <a:r>
              <a:rPr lang="en-US" altLang="ja-JP" sz="2400" dirty="0"/>
              <a:t>: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Respirasi</a:t>
            </a:r>
            <a:endParaRPr lang="en-US" altLang="ja-JP" sz="2400" dirty="0"/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Sekresi</a:t>
            </a:r>
            <a:endParaRPr lang="en-US" altLang="ja-JP" sz="2400" dirty="0"/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FontTx/>
              <a:buChar char="-"/>
            </a:pPr>
            <a:r>
              <a:rPr lang="en-US" altLang="ja-JP" sz="2400" dirty="0" err="1"/>
              <a:t>Menerima</a:t>
            </a:r>
            <a:r>
              <a:rPr lang="en-US" altLang="ja-JP" sz="2400" dirty="0"/>
              <a:t> DNA </a:t>
            </a:r>
            <a:r>
              <a:rPr lang="en-US" altLang="ja-JP" sz="2400" dirty="0" err="1"/>
              <a:t>saat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konjungasi</a:t>
            </a:r>
            <a:endParaRPr lang="en-US" altLang="ja-JP" sz="2400" dirty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buFontTx/>
              <a:buChar char="-"/>
            </a:pPr>
            <a:endParaRPr lang="en-US" altLang="ja-JP" sz="2400" dirty="0"/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ABB6AB56-56B4-4C70-B510-D7D1A573C5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8" grpId="0"/>
    </p:bldLst>
  </p:timing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1390</Words>
  <Application>Microsoft Office PowerPoint</Application>
  <PresentationFormat>Layar Lebar</PresentationFormat>
  <Paragraphs>243</Paragraphs>
  <Slides>30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Lucida Sans</vt:lpstr>
      <vt:lpstr>Times New Roman</vt:lpstr>
      <vt:lpstr>Tema Office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STRUKTUR MITOKONDRIA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Hikmah Cahya Dinniah</dc:creator>
  <cp:lastModifiedBy>Hikmah Cahya Dinniah</cp:lastModifiedBy>
  <cp:revision>6</cp:revision>
  <dcterms:created xsi:type="dcterms:W3CDTF">2020-08-22T00:18:07Z</dcterms:created>
  <dcterms:modified xsi:type="dcterms:W3CDTF">2020-08-22T01:44:54Z</dcterms:modified>
</cp:coreProperties>
</file>