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81" r:id="rId2"/>
    <p:sldId id="282" r:id="rId3"/>
    <p:sldId id="308" r:id="rId4"/>
    <p:sldId id="300" r:id="rId5"/>
    <p:sldId id="309" r:id="rId6"/>
    <p:sldId id="257" r:id="rId7"/>
    <p:sldId id="258" r:id="rId8"/>
    <p:sldId id="259" r:id="rId9"/>
    <p:sldId id="260" r:id="rId10"/>
    <p:sldId id="261" r:id="rId11"/>
    <p:sldId id="274" r:id="rId12"/>
    <p:sldId id="301" r:id="rId13"/>
    <p:sldId id="262" r:id="rId14"/>
    <p:sldId id="288" r:id="rId15"/>
    <p:sldId id="302" r:id="rId16"/>
    <p:sldId id="263" r:id="rId17"/>
    <p:sldId id="264" r:id="rId18"/>
    <p:sldId id="276" r:id="rId19"/>
    <p:sldId id="275" r:id="rId20"/>
    <p:sldId id="316" r:id="rId21"/>
    <p:sldId id="317" r:id="rId22"/>
    <p:sldId id="278" r:id="rId23"/>
    <p:sldId id="279" r:id="rId24"/>
    <p:sldId id="280" r:id="rId25"/>
    <p:sldId id="287" r:id="rId26"/>
    <p:sldId id="265" r:id="rId27"/>
    <p:sldId id="266" r:id="rId28"/>
    <p:sldId id="267" r:id="rId29"/>
    <p:sldId id="268" r:id="rId30"/>
    <p:sldId id="269" r:id="rId31"/>
    <p:sldId id="289" r:id="rId32"/>
    <p:sldId id="290" r:id="rId33"/>
    <p:sldId id="291" r:id="rId34"/>
    <p:sldId id="294" r:id="rId35"/>
    <p:sldId id="318" r:id="rId36"/>
    <p:sldId id="319" r:id="rId37"/>
    <p:sldId id="320" r:id="rId38"/>
    <p:sldId id="321" r:id="rId39"/>
    <p:sldId id="322" r:id="rId40"/>
    <p:sldId id="323" r:id="rId41"/>
    <p:sldId id="296" r:id="rId42"/>
    <p:sldId id="297" r:id="rId43"/>
    <p:sldId id="298" r:id="rId44"/>
    <p:sldId id="299" r:id="rId45"/>
    <p:sldId id="303" r:id="rId46"/>
    <p:sldId id="304" r:id="rId47"/>
    <p:sldId id="305" r:id="rId48"/>
    <p:sldId id="306" r:id="rId49"/>
    <p:sldId id="307" r:id="rId50"/>
    <p:sldId id="312" r:id="rId51"/>
    <p:sldId id="313" r:id="rId52"/>
    <p:sldId id="314" r:id="rId53"/>
    <p:sldId id="315" r:id="rId54"/>
    <p:sldId id="270" r:id="rId55"/>
    <p:sldId id="271" r:id="rId56"/>
    <p:sldId id="284" r:id="rId57"/>
    <p:sldId id="285" r:id="rId58"/>
    <p:sldId id="295" r:id="rId59"/>
    <p:sldId id="273" r:id="rId60"/>
    <p:sldId id="310" r:id="rId61"/>
    <p:sldId id="31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8" autoAdjust="0"/>
    <p:restoredTop sz="94660"/>
  </p:normalViewPr>
  <p:slideViewPr>
    <p:cSldViewPr snapToGrid="0">
      <p:cViewPr varScale="1">
        <p:scale>
          <a:sx n="30" d="100"/>
          <a:sy n="30" d="100"/>
        </p:scale>
        <p:origin x="78" y="9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92D3D-D355-45EA-9CBC-7C00D6B16ED5}" type="datetimeFigureOut">
              <a:rPr lang="en-ID" smtClean="0"/>
              <a:t>23/08/2020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49C18-A917-4955-8DA0-FB1017056E46}" type="slidenum">
              <a:rPr lang="en-ID" smtClean="0"/>
              <a:t>‹#›</a:t>
            </a:fld>
            <a:endParaRPr lang="en-ID"/>
          </a:p>
        </p:txBody>
      </p:sp>
    </p:spTree>
    <p:extLst>
      <p:ext uri="{BB962C8B-B14F-4D97-AF65-F5344CB8AC3E}">
        <p14:creationId xmlns:p14="http://schemas.microsoft.com/office/powerpoint/2010/main" val="236058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a:p>
        </p:txBody>
      </p:sp>
      <p:sp>
        <p:nvSpPr>
          <p:cNvPr id="68612" name="Slide Number Placeholder 3"/>
          <p:cNvSpPr>
            <a:spLocks noGrp="1"/>
          </p:cNvSpPr>
          <p:nvPr>
            <p:ph type="sldNum" sz="quarter" idx="5"/>
          </p:nvPr>
        </p:nvSpPr>
        <p:spPr>
          <a:noFill/>
        </p:spPr>
        <p:txBody>
          <a:bodyPr/>
          <a:lstStyle/>
          <a:p>
            <a:fld id="{2540BAC0-2474-4EDA-B89F-ABC28B06237B}"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a:p>
        </p:txBody>
      </p:sp>
      <p:sp>
        <p:nvSpPr>
          <p:cNvPr id="77828" name="Slide Number Placeholder 3"/>
          <p:cNvSpPr>
            <a:spLocks noGrp="1"/>
          </p:cNvSpPr>
          <p:nvPr>
            <p:ph type="sldNum" sz="quarter" idx="5"/>
          </p:nvPr>
        </p:nvSpPr>
        <p:spPr>
          <a:noFill/>
        </p:spPr>
        <p:txBody>
          <a:bodyPr/>
          <a:lstStyle/>
          <a:p>
            <a:fld id="{515B06CE-C485-45CB-A96E-5AFE88C4E73B}"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US"/>
          </a:p>
        </p:txBody>
      </p:sp>
      <p:sp>
        <p:nvSpPr>
          <p:cNvPr id="78852" name="Slide Number Placeholder 3"/>
          <p:cNvSpPr>
            <a:spLocks noGrp="1"/>
          </p:cNvSpPr>
          <p:nvPr>
            <p:ph type="sldNum" sz="quarter" idx="5"/>
          </p:nvPr>
        </p:nvSpPr>
        <p:spPr>
          <a:noFill/>
        </p:spPr>
        <p:txBody>
          <a:bodyPr/>
          <a:lstStyle/>
          <a:p>
            <a:fld id="{36F57A25-723E-4429-8CBA-6CE9613001E7}"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a:p>
        </p:txBody>
      </p:sp>
      <p:sp>
        <p:nvSpPr>
          <p:cNvPr id="79876" name="Slide Number Placeholder 3"/>
          <p:cNvSpPr>
            <a:spLocks noGrp="1"/>
          </p:cNvSpPr>
          <p:nvPr>
            <p:ph type="sldNum" sz="quarter" idx="5"/>
          </p:nvPr>
        </p:nvSpPr>
        <p:spPr>
          <a:noFill/>
        </p:spPr>
        <p:txBody>
          <a:bodyPr/>
          <a:lstStyle/>
          <a:p>
            <a:fld id="{B1D364DF-CEF3-4C6F-A34A-861FD2A76436}"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a:p>
        </p:txBody>
      </p:sp>
      <p:sp>
        <p:nvSpPr>
          <p:cNvPr id="80900" name="Slide Number Placeholder 3"/>
          <p:cNvSpPr>
            <a:spLocks noGrp="1"/>
          </p:cNvSpPr>
          <p:nvPr>
            <p:ph type="sldNum" sz="quarter" idx="5"/>
          </p:nvPr>
        </p:nvSpPr>
        <p:spPr>
          <a:noFill/>
        </p:spPr>
        <p:txBody>
          <a:bodyPr/>
          <a:lstStyle/>
          <a:p>
            <a:fld id="{182A32F2-250F-414A-882C-83946B905473}"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a:p>
        </p:txBody>
      </p:sp>
      <p:sp>
        <p:nvSpPr>
          <p:cNvPr id="81924" name="Slide Number Placeholder 3"/>
          <p:cNvSpPr>
            <a:spLocks noGrp="1"/>
          </p:cNvSpPr>
          <p:nvPr>
            <p:ph type="sldNum" sz="quarter" idx="5"/>
          </p:nvPr>
        </p:nvSpPr>
        <p:spPr>
          <a:noFill/>
        </p:spPr>
        <p:txBody>
          <a:bodyPr/>
          <a:lstStyle/>
          <a:p>
            <a:fld id="{640D11C2-6C48-4380-98D3-EC9E2BE8002E}"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a:p>
        </p:txBody>
      </p:sp>
      <p:sp>
        <p:nvSpPr>
          <p:cNvPr id="82948" name="Slide Number Placeholder 3"/>
          <p:cNvSpPr>
            <a:spLocks noGrp="1"/>
          </p:cNvSpPr>
          <p:nvPr>
            <p:ph type="sldNum" sz="quarter" idx="5"/>
          </p:nvPr>
        </p:nvSpPr>
        <p:spPr>
          <a:noFill/>
        </p:spPr>
        <p:txBody>
          <a:bodyPr/>
          <a:lstStyle/>
          <a:p>
            <a:fld id="{7DC664E9-9ACB-430F-B4B4-0BA6D67D03A2}"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a:p>
        </p:txBody>
      </p:sp>
      <p:sp>
        <p:nvSpPr>
          <p:cNvPr id="83972" name="Slide Number Placeholder 3"/>
          <p:cNvSpPr>
            <a:spLocks noGrp="1"/>
          </p:cNvSpPr>
          <p:nvPr>
            <p:ph type="sldNum" sz="quarter" idx="5"/>
          </p:nvPr>
        </p:nvSpPr>
        <p:spPr>
          <a:noFill/>
        </p:spPr>
        <p:txBody>
          <a:bodyPr/>
          <a:lstStyle/>
          <a:p>
            <a:fld id="{0D8A4414-A41A-44AC-B678-C6CB7935D295}"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a:p>
        </p:txBody>
      </p:sp>
      <p:sp>
        <p:nvSpPr>
          <p:cNvPr id="84996" name="Slide Number Placeholder 3"/>
          <p:cNvSpPr>
            <a:spLocks noGrp="1"/>
          </p:cNvSpPr>
          <p:nvPr>
            <p:ph type="sldNum" sz="quarter" idx="5"/>
          </p:nvPr>
        </p:nvSpPr>
        <p:spPr>
          <a:noFill/>
        </p:spPr>
        <p:txBody>
          <a:bodyPr/>
          <a:lstStyle/>
          <a:p>
            <a:fld id="{AE2C4620-8915-43E9-A156-3C1537ACD051}"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a:p>
        </p:txBody>
      </p:sp>
      <p:sp>
        <p:nvSpPr>
          <p:cNvPr id="86020" name="Slide Number Placeholder 3"/>
          <p:cNvSpPr>
            <a:spLocks noGrp="1"/>
          </p:cNvSpPr>
          <p:nvPr>
            <p:ph type="sldNum" sz="quarter" idx="5"/>
          </p:nvPr>
        </p:nvSpPr>
        <p:spPr>
          <a:noFill/>
        </p:spPr>
        <p:txBody>
          <a:bodyPr/>
          <a:lstStyle/>
          <a:p>
            <a:fld id="{966BFAB9-267E-4CA5-BF97-5E4C35778E46}"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a:p>
        </p:txBody>
      </p:sp>
      <p:sp>
        <p:nvSpPr>
          <p:cNvPr id="87044" name="Slide Number Placeholder 3"/>
          <p:cNvSpPr>
            <a:spLocks noGrp="1"/>
          </p:cNvSpPr>
          <p:nvPr>
            <p:ph type="sldNum" sz="quarter" idx="5"/>
          </p:nvPr>
        </p:nvSpPr>
        <p:spPr>
          <a:noFill/>
        </p:spPr>
        <p:txBody>
          <a:bodyPr/>
          <a:lstStyle/>
          <a:p>
            <a:fld id="{F2DE2C89-4044-486D-8F10-0D65A318213F}"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a:p>
        </p:txBody>
      </p:sp>
      <p:sp>
        <p:nvSpPr>
          <p:cNvPr id="69636" name="Slide Number Placeholder 3"/>
          <p:cNvSpPr>
            <a:spLocks noGrp="1"/>
          </p:cNvSpPr>
          <p:nvPr>
            <p:ph type="sldNum" sz="quarter" idx="5"/>
          </p:nvPr>
        </p:nvSpPr>
        <p:spPr>
          <a:noFill/>
        </p:spPr>
        <p:txBody>
          <a:bodyPr/>
          <a:lstStyle/>
          <a:p>
            <a:fld id="{A8D754B6-4CA9-4EDD-AF50-A1CF39FFC7DC}"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a:p>
        </p:txBody>
      </p:sp>
      <p:sp>
        <p:nvSpPr>
          <p:cNvPr id="88068" name="Slide Number Placeholder 3"/>
          <p:cNvSpPr>
            <a:spLocks noGrp="1"/>
          </p:cNvSpPr>
          <p:nvPr>
            <p:ph type="sldNum" sz="quarter" idx="5"/>
          </p:nvPr>
        </p:nvSpPr>
        <p:spPr>
          <a:noFill/>
        </p:spPr>
        <p:txBody>
          <a:bodyPr/>
          <a:lstStyle/>
          <a:p>
            <a:fld id="{757A2D76-49A9-46AE-8387-18AB4866A1F3}"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a:p>
        </p:txBody>
      </p:sp>
      <p:sp>
        <p:nvSpPr>
          <p:cNvPr id="89092" name="Slide Number Placeholder 3"/>
          <p:cNvSpPr>
            <a:spLocks noGrp="1"/>
          </p:cNvSpPr>
          <p:nvPr>
            <p:ph type="sldNum" sz="quarter" idx="5"/>
          </p:nvPr>
        </p:nvSpPr>
        <p:spPr>
          <a:noFill/>
        </p:spPr>
        <p:txBody>
          <a:bodyPr/>
          <a:lstStyle/>
          <a:p>
            <a:fld id="{E1538FBA-1D4B-4243-A445-C60D17A0DB90}"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a:p>
        </p:txBody>
      </p:sp>
      <p:sp>
        <p:nvSpPr>
          <p:cNvPr id="90116" name="Slide Number Placeholder 3"/>
          <p:cNvSpPr>
            <a:spLocks noGrp="1"/>
          </p:cNvSpPr>
          <p:nvPr>
            <p:ph type="sldNum" sz="quarter" idx="5"/>
          </p:nvPr>
        </p:nvSpPr>
        <p:spPr>
          <a:noFill/>
        </p:spPr>
        <p:txBody>
          <a:bodyPr/>
          <a:lstStyle/>
          <a:p>
            <a:fld id="{95C6663F-57AA-4798-8E18-DEDECAD1ACC0}"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a:p>
        </p:txBody>
      </p:sp>
      <p:sp>
        <p:nvSpPr>
          <p:cNvPr id="91140" name="Slide Number Placeholder 3"/>
          <p:cNvSpPr>
            <a:spLocks noGrp="1"/>
          </p:cNvSpPr>
          <p:nvPr>
            <p:ph type="sldNum" sz="quarter" idx="5"/>
          </p:nvPr>
        </p:nvSpPr>
        <p:spPr>
          <a:noFill/>
        </p:spPr>
        <p:txBody>
          <a:bodyPr/>
          <a:lstStyle/>
          <a:p>
            <a:fld id="{723F715B-5400-496A-AB28-1B7E3DFADFC7}"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a:p>
        </p:txBody>
      </p:sp>
      <p:sp>
        <p:nvSpPr>
          <p:cNvPr id="92164" name="Slide Number Placeholder 3"/>
          <p:cNvSpPr>
            <a:spLocks noGrp="1"/>
          </p:cNvSpPr>
          <p:nvPr>
            <p:ph type="sldNum" sz="quarter" idx="5"/>
          </p:nvPr>
        </p:nvSpPr>
        <p:spPr>
          <a:noFill/>
        </p:spPr>
        <p:txBody>
          <a:bodyPr/>
          <a:lstStyle/>
          <a:p>
            <a:fld id="{548B1CA2-5B20-44AB-BB2E-04198C480D48}"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a:p>
        </p:txBody>
      </p:sp>
      <p:sp>
        <p:nvSpPr>
          <p:cNvPr id="93188" name="Slide Number Placeholder 3"/>
          <p:cNvSpPr>
            <a:spLocks noGrp="1"/>
          </p:cNvSpPr>
          <p:nvPr>
            <p:ph type="sldNum" sz="quarter" idx="5"/>
          </p:nvPr>
        </p:nvSpPr>
        <p:spPr>
          <a:noFill/>
        </p:spPr>
        <p:txBody>
          <a:bodyPr/>
          <a:lstStyle/>
          <a:p>
            <a:fld id="{79FE3558-2DFD-4FB1-A2DF-DBBC33F0B86C}"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a:p>
        </p:txBody>
      </p:sp>
      <p:sp>
        <p:nvSpPr>
          <p:cNvPr id="94212" name="Slide Number Placeholder 3"/>
          <p:cNvSpPr>
            <a:spLocks noGrp="1"/>
          </p:cNvSpPr>
          <p:nvPr>
            <p:ph type="sldNum" sz="quarter" idx="5"/>
          </p:nvPr>
        </p:nvSpPr>
        <p:spPr>
          <a:noFill/>
        </p:spPr>
        <p:txBody>
          <a:bodyPr/>
          <a:lstStyle/>
          <a:p>
            <a:fld id="{7F790AD8-9930-4FD0-99C4-01DA53FE0765}"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a:p>
        </p:txBody>
      </p:sp>
      <p:sp>
        <p:nvSpPr>
          <p:cNvPr id="95236" name="Slide Number Placeholder 3"/>
          <p:cNvSpPr>
            <a:spLocks noGrp="1"/>
          </p:cNvSpPr>
          <p:nvPr>
            <p:ph type="sldNum" sz="quarter" idx="5"/>
          </p:nvPr>
        </p:nvSpPr>
        <p:spPr>
          <a:noFill/>
        </p:spPr>
        <p:txBody>
          <a:bodyPr/>
          <a:lstStyle/>
          <a:p>
            <a:fld id="{F2BD8C37-F912-4D7E-BF05-F36D1D6FCCF3}"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a:p>
        </p:txBody>
      </p:sp>
      <p:sp>
        <p:nvSpPr>
          <p:cNvPr id="96260" name="Slide Number Placeholder 3"/>
          <p:cNvSpPr>
            <a:spLocks noGrp="1"/>
          </p:cNvSpPr>
          <p:nvPr>
            <p:ph type="sldNum" sz="quarter" idx="5"/>
          </p:nvPr>
        </p:nvSpPr>
        <p:spPr>
          <a:noFill/>
        </p:spPr>
        <p:txBody>
          <a:bodyPr/>
          <a:lstStyle/>
          <a:p>
            <a:fld id="{CBB1B841-3472-4C0D-9C7C-F85FB79CC116}"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p>
        </p:txBody>
      </p:sp>
      <p:sp>
        <p:nvSpPr>
          <p:cNvPr id="97284" name="Slide Number Placeholder 3"/>
          <p:cNvSpPr>
            <a:spLocks noGrp="1"/>
          </p:cNvSpPr>
          <p:nvPr>
            <p:ph type="sldNum" sz="quarter" idx="5"/>
          </p:nvPr>
        </p:nvSpPr>
        <p:spPr>
          <a:noFill/>
        </p:spPr>
        <p:txBody>
          <a:bodyPr/>
          <a:lstStyle/>
          <a:p>
            <a:fld id="{532073C2-DB9F-4CED-AABA-7A798444DA2C}"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a:p>
        </p:txBody>
      </p:sp>
      <p:sp>
        <p:nvSpPr>
          <p:cNvPr id="70660" name="Slide Number Placeholder 3"/>
          <p:cNvSpPr>
            <a:spLocks noGrp="1"/>
          </p:cNvSpPr>
          <p:nvPr>
            <p:ph type="sldNum" sz="quarter" idx="5"/>
          </p:nvPr>
        </p:nvSpPr>
        <p:spPr>
          <a:noFill/>
        </p:spPr>
        <p:txBody>
          <a:bodyPr/>
          <a:lstStyle/>
          <a:p>
            <a:fld id="{DA338B09-4699-44BA-9DE1-8AEAD35E472E}"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a:p>
        </p:txBody>
      </p:sp>
      <p:sp>
        <p:nvSpPr>
          <p:cNvPr id="98308" name="Slide Number Placeholder 3"/>
          <p:cNvSpPr>
            <a:spLocks noGrp="1"/>
          </p:cNvSpPr>
          <p:nvPr>
            <p:ph type="sldNum" sz="quarter" idx="5"/>
          </p:nvPr>
        </p:nvSpPr>
        <p:spPr>
          <a:noFill/>
        </p:spPr>
        <p:txBody>
          <a:bodyPr/>
          <a:lstStyle/>
          <a:p>
            <a:fld id="{297DA7F6-025C-4D85-A086-A3ACDCD5C216}"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a:p>
        </p:txBody>
      </p:sp>
      <p:sp>
        <p:nvSpPr>
          <p:cNvPr id="99332" name="Slide Number Placeholder 3"/>
          <p:cNvSpPr>
            <a:spLocks noGrp="1"/>
          </p:cNvSpPr>
          <p:nvPr>
            <p:ph type="sldNum" sz="quarter" idx="5"/>
          </p:nvPr>
        </p:nvSpPr>
        <p:spPr>
          <a:noFill/>
        </p:spPr>
        <p:txBody>
          <a:bodyPr/>
          <a:lstStyle/>
          <a:p>
            <a:fld id="{EA697DA1-2771-472B-B49C-12EF3AD1C18A}"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a:p>
        </p:txBody>
      </p:sp>
      <p:sp>
        <p:nvSpPr>
          <p:cNvPr id="100356" name="Slide Number Placeholder 3"/>
          <p:cNvSpPr>
            <a:spLocks noGrp="1"/>
          </p:cNvSpPr>
          <p:nvPr>
            <p:ph type="sldNum" sz="quarter" idx="5"/>
          </p:nvPr>
        </p:nvSpPr>
        <p:spPr>
          <a:noFill/>
        </p:spPr>
        <p:txBody>
          <a:bodyPr/>
          <a:lstStyle/>
          <a:p>
            <a:fld id="{D4AF8CCE-4FEB-44CD-95E4-99C4C5F5DFDC}"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a:p>
        </p:txBody>
      </p:sp>
      <p:sp>
        <p:nvSpPr>
          <p:cNvPr id="101380" name="Slide Number Placeholder 3"/>
          <p:cNvSpPr>
            <a:spLocks noGrp="1"/>
          </p:cNvSpPr>
          <p:nvPr>
            <p:ph type="sldNum" sz="quarter" idx="5"/>
          </p:nvPr>
        </p:nvSpPr>
        <p:spPr>
          <a:noFill/>
        </p:spPr>
        <p:txBody>
          <a:bodyPr/>
          <a:lstStyle/>
          <a:p>
            <a:fld id="{B60776C4-61CD-41D0-9F2D-B7E9F6997968}"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a:p>
        </p:txBody>
      </p:sp>
      <p:sp>
        <p:nvSpPr>
          <p:cNvPr id="102404" name="Slide Number Placeholder 3"/>
          <p:cNvSpPr>
            <a:spLocks noGrp="1"/>
          </p:cNvSpPr>
          <p:nvPr>
            <p:ph type="sldNum" sz="quarter" idx="5"/>
          </p:nvPr>
        </p:nvSpPr>
        <p:spPr>
          <a:noFill/>
        </p:spPr>
        <p:txBody>
          <a:bodyPr/>
          <a:lstStyle/>
          <a:p>
            <a:fld id="{A2458279-ED7C-49DE-B247-6997E937257C}"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a:p>
        </p:txBody>
      </p:sp>
      <p:sp>
        <p:nvSpPr>
          <p:cNvPr id="103428" name="Slide Number Placeholder 3"/>
          <p:cNvSpPr>
            <a:spLocks noGrp="1"/>
          </p:cNvSpPr>
          <p:nvPr>
            <p:ph type="sldNum" sz="quarter" idx="5"/>
          </p:nvPr>
        </p:nvSpPr>
        <p:spPr>
          <a:noFill/>
        </p:spPr>
        <p:txBody>
          <a:bodyPr/>
          <a:lstStyle/>
          <a:p>
            <a:fld id="{6BEC515F-AA16-4A30-A637-C727188215AE}"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a:p>
        </p:txBody>
      </p:sp>
      <p:sp>
        <p:nvSpPr>
          <p:cNvPr id="104452" name="Slide Number Placeholder 3"/>
          <p:cNvSpPr>
            <a:spLocks noGrp="1"/>
          </p:cNvSpPr>
          <p:nvPr>
            <p:ph type="sldNum" sz="quarter" idx="5"/>
          </p:nvPr>
        </p:nvSpPr>
        <p:spPr>
          <a:noFill/>
        </p:spPr>
        <p:txBody>
          <a:bodyPr/>
          <a:lstStyle/>
          <a:p>
            <a:fld id="{0A8DE716-CFAA-4719-A937-743FF7877F78}"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a:p>
        </p:txBody>
      </p:sp>
      <p:sp>
        <p:nvSpPr>
          <p:cNvPr id="105476" name="Slide Number Placeholder 3"/>
          <p:cNvSpPr>
            <a:spLocks noGrp="1"/>
          </p:cNvSpPr>
          <p:nvPr>
            <p:ph type="sldNum" sz="quarter" idx="5"/>
          </p:nvPr>
        </p:nvSpPr>
        <p:spPr>
          <a:noFill/>
        </p:spPr>
        <p:txBody>
          <a:bodyPr/>
          <a:lstStyle/>
          <a:p>
            <a:fld id="{0DB52F37-4CAC-4477-A989-DE26B3C7AD46}"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a:p>
        </p:txBody>
      </p:sp>
      <p:sp>
        <p:nvSpPr>
          <p:cNvPr id="106500" name="Slide Number Placeholder 3"/>
          <p:cNvSpPr>
            <a:spLocks noGrp="1"/>
          </p:cNvSpPr>
          <p:nvPr>
            <p:ph type="sldNum" sz="quarter" idx="5"/>
          </p:nvPr>
        </p:nvSpPr>
        <p:spPr>
          <a:noFill/>
        </p:spPr>
        <p:txBody>
          <a:bodyPr/>
          <a:lstStyle/>
          <a:p>
            <a:fld id="{3699CC88-389F-4F35-AD59-61E0DB2BDB68}"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a:p>
        </p:txBody>
      </p:sp>
      <p:sp>
        <p:nvSpPr>
          <p:cNvPr id="107524" name="Slide Number Placeholder 3"/>
          <p:cNvSpPr>
            <a:spLocks noGrp="1"/>
          </p:cNvSpPr>
          <p:nvPr>
            <p:ph type="sldNum" sz="quarter" idx="5"/>
          </p:nvPr>
        </p:nvSpPr>
        <p:spPr>
          <a:noFill/>
        </p:spPr>
        <p:txBody>
          <a:bodyPr/>
          <a:lstStyle/>
          <a:p>
            <a:fld id="{0160B183-4854-4328-BC0C-37A5F385C999}"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a:p>
        </p:txBody>
      </p:sp>
      <p:sp>
        <p:nvSpPr>
          <p:cNvPr id="71684" name="Slide Number Placeholder 3"/>
          <p:cNvSpPr>
            <a:spLocks noGrp="1"/>
          </p:cNvSpPr>
          <p:nvPr>
            <p:ph type="sldNum" sz="quarter" idx="5"/>
          </p:nvPr>
        </p:nvSpPr>
        <p:spPr>
          <a:noFill/>
        </p:spPr>
        <p:txBody>
          <a:bodyPr/>
          <a:lstStyle/>
          <a:p>
            <a:fld id="{E800C756-6056-4B32-854B-DE195D045541}"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a:p>
        </p:txBody>
      </p:sp>
      <p:sp>
        <p:nvSpPr>
          <p:cNvPr id="108548" name="Slide Number Placeholder 3"/>
          <p:cNvSpPr>
            <a:spLocks noGrp="1"/>
          </p:cNvSpPr>
          <p:nvPr>
            <p:ph type="sldNum" sz="quarter" idx="5"/>
          </p:nvPr>
        </p:nvSpPr>
        <p:spPr>
          <a:noFill/>
        </p:spPr>
        <p:txBody>
          <a:bodyPr/>
          <a:lstStyle/>
          <a:p>
            <a:fld id="{8F48B8AD-73AB-4359-AD45-24A448A5240F}"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a:p>
        </p:txBody>
      </p:sp>
      <p:sp>
        <p:nvSpPr>
          <p:cNvPr id="109572" name="Slide Number Placeholder 3"/>
          <p:cNvSpPr>
            <a:spLocks noGrp="1"/>
          </p:cNvSpPr>
          <p:nvPr>
            <p:ph type="sldNum" sz="quarter" idx="5"/>
          </p:nvPr>
        </p:nvSpPr>
        <p:spPr>
          <a:noFill/>
        </p:spPr>
        <p:txBody>
          <a:bodyPr/>
          <a:lstStyle/>
          <a:p>
            <a:fld id="{7058017B-F626-41CF-9B71-56B14E83A0F0}"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a:p>
        </p:txBody>
      </p:sp>
      <p:sp>
        <p:nvSpPr>
          <p:cNvPr id="110596" name="Slide Number Placeholder 3"/>
          <p:cNvSpPr>
            <a:spLocks noGrp="1"/>
          </p:cNvSpPr>
          <p:nvPr>
            <p:ph type="sldNum" sz="quarter" idx="5"/>
          </p:nvPr>
        </p:nvSpPr>
        <p:spPr>
          <a:noFill/>
        </p:spPr>
        <p:txBody>
          <a:bodyPr/>
          <a:lstStyle/>
          <a:p>
            <a:fld id="{DE9F2CF1-5988-4E18-A6EB-4FA186F238A4}" type="slidenum">
              <a: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a:p>
        </p:txBody>
      </p:sp>
      <p:sp>
        <p:nvSpPr>
          <p:cNvPr id="111620" name="Slide Number Placeholder 3"/>
          <p:cNvSpPr>
            <a:spLocks noGrp="1"/>
          </p:cNvSpPr>
          <p:nvPr>
            <p:ph type="sldNum" sz="quarter" idx="5"/>
          </p:nvPr>
        </p:nvSpPr>
        <p:spPr>
          <a:noFill/>
        </p:spPr>
        <p:txBody>
          <a:bodyPr/>
          <a:lstStyle/>
          <a:p>
            <a:fld id="{3B4E5BF6-7206-44C3-B305-0720C7ECB64F}" type="slidenum">
              <a:rPr lang="en-US"/>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a:p>
        </p:txBody>
      </p:sp>
      <p:sp>
        <p:nvSpPr>
          <p:cNvPr id="112644" name="Slide Number Placeholder 3"/>
          <p:cNvSpPr>
            <a:spLocks noGrp="1"/>
          </p:cNvSpPr>
          <p:nvPr>
            <p:ph type="sldNum" sz="quarter" idx="5"/>
          </p:nvPr>
        </p:nvSpPr>
        <p:spPr>
          <a:noFill/>
        </p:spPr>
        <p:txBody>
          <a:bodyPr/>
          <a:lstStyle/>
          <a:p>
            <a:fld id="{2FE11812-F295-4D69-BB09-E32FAA91749B}" type="slidenum">
              <a: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a:p>
        </p:txBody>
      </p:sp>
      <p:sp>
        <p:nvSpPr>
          <p:cNvPr id="113668" name="Slide Number Placeholder 3"/>
          <p:cNvSpPr>
            <a:spLocks noGrp="1"/>
          </p:cNvSpPr>
          <p:nvPr>
            <p:ph type="sldNum" sz="quarter" idx="5"/>
          </p:nvPr>
        </p:nvSpPr>
        <p:spPr>
          <a:noFill/>
        </p:spPr>
        <p:txBody>
          <a:bodyPr/>
          <a:lstStyle/>
          <a:p>
            <a:fld id="{2E5F2BCA-C93E-4255-B7BE-248CBA101AFF}" type="slidenum">
              <a:rPr lang="en-US"/>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a:p>
        </p:txBody>
      </p:sp>
      <p:sp>
        <p:nvSpPr>
          <p:cNvPr id="114692" name="Slide Number Placeholder 3"/>
          <p:cNvSpPr>
            <a:spLocks noGrp="1"/>
          </p:cNvSpPr>
          <p:nvPr>
            <p:ph type="sldNum" sz="quarter" idx="5"/>
          </p:nvPr>
        </p:nvSpPr>
        <p:spPr>
          <a:noFill/>
        </p:spPr>
        <p:txBody>
          <a:bodyPr/>
          <a:lstStyle/>
          <a:p>
            <a:fld id="{A579863C-C551-40AF-88BF-3D8338A23D21}" type="slidenum">
              <a:rPr lang="en-US"/>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a:p>
        </p:txBody>
      </p:sp>
      <p:sp>
        <p:nvSpPr>
          <p:cNvPr id="115716" name="Slide Number Placeholder 3"/>
          <p:cNvSpPr>
            <a:spLocks noGrp="1"/>
          </p:cNvSpPr>
          <p:nvPr>
            <p:ph type="sldNum" sz="quarter" idx="5"/>
          </p:nvPr>
        </p:nvSpPr>
        <p:spPr>
          <a:noFill/>
        </p:spPr>
        <p:txBody>
          <a:bodyPr/>
          <a:lstStyle/>
          <a:p>
            <a:fld id="{6834A4E9-30C1-48DD-84A8-9977518DF32D}" type="slidenum">
              <a:rPr lang="en-US"/>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a:p>
        </p:txBody>
      </p:sp>
      <p:sp>
        <p:nvSpPr>
          <p:cNvPr id="116740" name="Slide Number Placeholder 3"/>
          <p:cNvSpPr>
            <a:spLocks noGrp="1"/>
          </p:cNvSpPr>
          <p:nvPr>
            <p:ph type="sldNum" sz="quarter" idx="5"/>
          </p:nvPr>
        </p:nvSpPr>
        <p:spPr>
          <a:noFill/>
        </p:spPr>
        <p:txBody>
          <a:bodyPr/>
          <a:lstStyle/>
          <a:p>
            <a:fld id="{551C3D70-DD99-43D0-93FE-8D0F290684A4}" type="slidenum">
              <a:rPr lang="en-US"/>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a:p>
        </p:txBody>
      </p:sp>
      <p:sp>
        <p:nvSpPr>
          <p:cNvPr id="117764" name="Slide Number Placeholder 3"/>
          <p:cNvSpPr>
            <a:spLocks noGrp="1"/>
          </p:cNvSpPr>
          <p:nvPr>
            <p:ph type="sldNum" sz="quarter" idx="5"/>
          </p:nvPr>
        </p:nvSpPr>
        <p:spPr>
          <a:noFill/>
        </p:spPr>
        <p:txBody>
          <a:bodyPr/>
          <a:lstStyle/>
          <a:p>
            <a:fld id="{CBCE66A5-8AD2-4577-B610-3DA78CE2F27F}" type="slidenum">
              <a:rPr lang="en-US"/>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a:p>
        </p:txBody>
      </p:sp>
      <p:sp>
        <p:nvSpPr>
          <p:cNvPr id="72708" name="Slide Number Placeholder 3"/>
          <p:cNvSpPr>
            <a:spLocks noGrp="1"/>
          </p:cNvSpPr>
          <p:nvPr>
            <p:ph type="sldNum" sz="quarter" idx="5"/>
          </p:nvPr>
        </p:nvSpPr>
        <p:spPr>
          <a:noFill/>
        </p:spPr>
        <p:txBody>
          <a:bodyPr/>
          <a:lstStyle/>
          <a:p>
            <a:fld id="{BDB192E4-A145-4DEB-ADB1-C0FA13D0DBB8}" type="slidenum">
              <a:rPr lang="en-US"/>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2C52D79-8D7D-455B-99A1-80F18F0C1E3D}" type="slidenum">
              <a:rPr lang="en-US"/>
              <a:pPr/>
              <a:t>50</a:t>
            </a:fld>
            <a:endParaRPr lang="en-US"/>
          </a:p>
        </p:txBody>
      </p:sp>
      <p:sp>
        <p:nvSpPr>
          <p:cNvPr id="118787" name="Rectangle 2"/>
          <p:cNvSpPr>
            <a:spLocks noGrp="1" noRot="1" noChangeAspect="1" noChangeArrowheads="1" noTextEdit="1"/>
          </p:cNvSpPr>
          <p:nvPr>
            <p:ph type="sldImg"/>
          </p:nvPr>
        </p:nvSpPr>
        <p:spPr>
          <a:xfrm>
            <a:off x="381000" y="684213"/>
            <a:ext cx="6100763" cy="3432175"/>
          </a:xfrm>
          <a:ln/>
        </p:spPr>
      </p:sp>
      <p:sp>
        <p:nvSpPr>
          <p:cNvPr id="118788" name="Rectangle 3"/>
          <p:cNvSpPr>
            <a:spLocks noGrp="1" noChangeArrowheads="1"/>
          </p:cNvSpPr>
          <p:nvPr>
            <p:ph type="body" idx="1"/>
          </p:nvPr>
        </p:nvSpPr>
        <p:spPr>
          <a:xfrm>
            <a:off x="914400" y="4344988"/>
            <a:ext cx="5029200" cy="4114800"/>
          </a:xfrm>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32508ADE-BF44-434B-8477-519A8A4E7111}" type="slidenum">
              <a:rPr lang="en-US"/>
              <a:pPr/>
              <a:t>51</a:t>
            </a:fld>
            <a:endParaRPr lang="en-US"/>
          </a:p>
        </p:txBody>
      </p:sp>
      <p:sp>
        <p:nvSpPr>
          <p:cNvPr id="119811" name="Rectangle 2"/>
          <p:cNvSpPr>
            <a:spLocks noGrp="1" noRot="1" noChangeAspect="1" noChangeArrowheads="1" noTextEdit="1"/>
          </p:cNvSpPr>
          <p:nvPr>
            <p:ph type="sldImg"/>
          </p:nvPr>
        </p:nvSpPr>
        <p:spPr>
          <a:xfrm>
            <a:off x="381000" y="684213"/>
            <a:ext cx="6100763" cy="3432175"/>
          </a:xfrm>
          <a:ln/>
        </p:spPr>
      </p:sp>
      <p:sp>
        <p:nvSpPr>
          <p:cNvPr id="119812" name="Rectangle 3"/>
          <p:cNvSpPr>
            <a:spLocks noGrp="1" noChangeArrowheads="1"/>
          </p:cNvSpPr>
          <p:nvPr>
            <p:ph type="body" idx="1"/>
          </p:nvPr>
        </p:nvSpPr>
        <p:spPr>
          <a:xfrm>
            <a:off x="914400" y="4344988"/>
            <a:ext cx="5029200" cy="4114800"/>
          </a:xfrm>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1AAF363-1001-4FE6-B5B3-6EFC1A052E2D}" type="slidenum">
              <a:rPr lang="en-US"/>
              <a:pPr/>
              <a:t>52</a:t>
            </a:fld>
            <a:endParaRPr lang="en-US"/>
          </a:p>
        </p:txBody>
      </p:sp>
      <p:sp>
        <p:nvSpPr>
          <p:cNvPr id="120835" name="Rectangle 2"/>
          <p:cNvSpPr>
            <a:spLocks noGrp="1" noRot="1" noChangeAspect="1" noChangeArrowheads="1" noTextEdit="1"/>
          </p:cNvSpPr>
          <p:nvPr>
            <p:ph type="sldImg"/>
          </p:nvPr>
        </p:nvSpPr>
        <p:spPr>
          <a:xfrm>
            <a:off x="381000" y="684213"/>
            <a:ext cx="6100763" cy="3432175"/>
          </a:xfrm>
          <a:ln/>
        </p:spPr>
      </p:sp>
      <p:sp>
        <p:nvSpPr>
          <p:cNvPr id="120836" name="Rectangle 3"/>
          <p:cNvSpPr>
            <a:spLocks noGrp="1" noChangeArrowheads="1"/>
          </p:cNvSpPr>
          <p:nvPr>
            <p:ph type="body" idx="1"/>
          </p:nvPr>
        </p:nvSpPr>
        <p:spPr>
          <a:xfrm>
            <a:off x="914400" y="4344988"/>
            <a:ext cx="5029200" cy="4114800"/>
          </a:xfrm>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25597D85-17CD-4527-B44F-D8110F0196F1}" type="slidenum">
              <a:rPr lang="en-US"/>
              <a:pPr/>
              <a:t>53</a:t>
            </a:fld>
            <a:endParaRPr lang="en-US"/>
          </a:p>
        </p:txBody>
      </p:sp>
      <p:sp>
        <p:nvSpPr>
          <p:cNvPr id="121859" name="Rectangle 2"/>
          <p:cNvSpPr>
            <a:spLocks noGrp="1" noRot="1" noChangeAspect="1" noChangeArrowheads="1" noTextEdit="1"/>
          </p:cNvSpPr>
          <p:nvPr>
            <p:ph type="sldImg"/>
          </p:nvPr>
        </p:nvSpPr>
        <p:spPr>
          <a:xfrm>
            <a:off x="381000" y="684213"/>
            <a:ext cx="6100763" cy="3432175"/>
          </a:xfrm>
          <a:ln/>
        </p:spPr>
      </p:sp>
      <p:sp>
        <p:nvSpPr>
          <p:cNvPr id="121860" name="Rectangle 3"/>
          <p:cNvSpPr>
            <a:spLocks noGrp="1" noChangeArrowheads="1"/>
          </p:cNvSpPr>
          <p:nvPr>
            <p:ph type="body" idx="1"/>
          </p:nvPr>
        </p:nvSpPr>
        <p:spPr>
          <a:xfrm>
            <a:off x="914400" y="4344988"/>
            <a:ext cx="5029200" cy="4114800"/>
          </a:xfrm>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a:p>
        </p:txBody>
      </p:sp>
      <p:sp>
        <p:nvSpPr>
          <p:cNvPr id="122884" name="Slide Number Placeholder 3"/>
          <p:cNvSpPr>
            <a:spLocks noGrp="1"/>
          </p:cNvSpPr>
          <p:nvPr>
            <p:ph type="sldNum" sz="quarter" idx="5"/>
          </p:nvPr>
        </p:nvSpPr>
        <p:spPr>
          <a:noFill/>
        </p:spPr>
        <p:txBody>
          <a:bodyPr/>
          <a:lstStyle/>
          <a:p>
            <a:fld id="{7AEB96DF-E026-4289-BE41-5867E8E2BB32}" type="slidenum">
              <a:rPr lang="en-US"/>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a:p>
        </p:txBody>
      </p:sp>
      <p:sp>
        <p:nvSpPr>
          <p:cNvPr id="123908" name="Slide Number Placeholder 3"/>
          <p:cNvSpPr>
            <a:spLocks noGrp="1"/>
          </p:cNvSpPr>
          <p:nvPr>
            <p:ph type="sldNum" sz="quarter" idx="5"/>
          </p:nvPr>
        </p:nvSpPr>
        <p:spPr>
          <a:noFill/>
        </p:spPr>
        <p:txBody>
          <a:bodyPr/>
          <a:lstStyle/>
          <a:p>
            <a:fld id="{18B50D7B-8DE4-472E-9D9F-2E8607480D5B}" type="slidenum">
              <a:rPr lang="en-US"/>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a:p>
        </p:txBody>
      </p:sp>
      <p:sp>
        <p:nvSpPr>
          <p:cNvPr id="124932" name="Slide Number Placeholder 3"/>
          <p:cNvSpPr>
            <a:spLocks noGrp="1"/>
          </p:cNvSpPr>
          <p:nvPr>
            <p:ph type="sldNum" sz="quarter" idx="5"/>
          </p:nvPr>
        </p:nvSpPr>
        <p:spPr>
          <a:noFill/>
        </p:spPr>
        <p:txBody>
          <a:bodyPr/>
          <a:lstStyle/>
          <a:p>
            <a:fld id="{9FFFF2BD-1ACE-4DE7-9894-C1F28DAB8D7D}" type="slidenum">
              <a:rPr lang="en-US"/>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en-US"/>
          </a:p>
        </p:txBody>
      </p:sp>
      <p:sp>
        <p:nvSpPr>
          <p:cNvPr id="125956" name="Slide Number Placeholder 3"/>
          <p:cNvSpPr>
            <a:spLocks noGrp="1"/>
          </p:cNvSpPr>
          <p:nvPr>
            <p:ph type="sldNum" sz="quarter" idx="5"/>
          </p:nvPr>
        </p:nvSpPr>
        <p:spPr>
          <a:noFill/>
        </p:spPr>
        <p:txBody>
          <a:bodyPr/>
          <a:lstStyle/>
          <a:p>
            <a:fld id="{250C2253-CE2A-4F90-9BDA-CA4C98950473}" type="slidenum">
              <a:rPr lang="en-US"/>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endParaRPr lang="en-US"/>
          </a:p>
        </p:txBody>
      </p:sp>
      <p:sp>
        <p:nvSpPr>
          <p:cNvPr id="126980" name="Slide Number Placeholder 3"/>
          <p:cNvSpPr>
            <a:spLocks noGrp="1"/>
          </p:cNvSpPr>
          <p:nvPr>
            <p:ph type="sldNum" sz="quarter" idx="5"/>
          </p:nvPr>
        </p:nvSpPr>
        <p:spPr>
          <a:noFill/>
        </p:spPr>
        <p:txBody>
          <a:bodyPr/>
          <a:lstStyle/>
          <a:p>
            <a:fld id="{49A5FE56-B43F-4530-B13B-359FDE320B04}" type="slidenum">
              <a:rPr lang="en-US"/>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a:p>
        </p:txBody>
      </p:sp>
      <p:sp>
        <p:nvSpPr>
          <p:cNvPr id="128004" name="Slide Number Placeholder 3"/>
          <p:cNvSpPr>
            <a:spLocks noGrp="1"/>
          </p:cNvSpPr>
          <p:nvPr>
            <p:ph type="sldNum" sz="quarter" idx="5"/>
          </p:nvPr>
        </p:nvSpPr>
        <p:spPr>
          <a:noFill/>
        </p:spPr>
        <p:txBody>
          <a:bodyPr/>
          <a:lstStyle/>
          <a:p>
            <a:fld id="{788645A4-9675-4021-925C-6AFA5722928B}" type="slidenum">
              <a:rPr lang="en-US"/>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a:p>
        </p:txBody>
      </p:sp>
      <p:sp>
        <p:nvSpPr>
          <p:cNvPr id="73732" name="Slide Number Placeholder 3"/>
          <p:cNvSpPr>
            <a:spLocks noGrp="1"/>
          </p:cNvSpPr>
          <p:nvPr>
            <p:ph type="sldNum" sz="quarter" idx="5"/>
          </p:nvPr>
        </p:nvSpPr>
        <p:spPr>
          <a:noFill/>
        </p:spPr>
        <p:txBody>
          <a:bodyPr/>
          <a:lstStyle/>
          <a:p>
            <a:fld id="{BBB947DE-734B-4448-9002-D2F98E263044}" type="slidenum">
              <a:rPr lang="en-US"/>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US"/>
          </a:p>
        </p:txBody>
      </p:sp>
      <p:sp>
        <p:nvSpPr>
          <p:cNvPr id="129028" name="Slide Number Placeholder 3"/>
          <p:cNvSpPr>
            <a:spLocks noGrp="1"/>
          </p:cNvSpPr>
          <p:nvPr>
            <p:ph type="sldNum" sz="quarter" idx="5"/>
          </p:nvPr>
        </p:nvSpPr>
        <p:spPr>
          <a:noFill/>
        </p:spPr>
        <p:txBody>
          <a:bodyPr/>
          <a:lstStyle/>
          <a:p>
            <a:fld id="{21AAA097-AE1B-4A91-9BCA-8C0A2EA06CFE}" type="slidenum">
              <a:rPr lang="en-US"/>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a:p>
        </p:txBody>
      </p:sp>
      <p:sp>
        <p:nvSpPr>
          <p:cNvPr id="130052" name="Slide Number Placeholder 3"/>
          <p:cNvSpPr>
            <a:spLocks noGrp="1"/>
          </p:cNvSpPr>
          <p:nvPr>
            <p:ph type="sldNum" sz="quarter" idx="5"/>
          </p:nvPr>
        </p:nvSpPr>
        <p:spPr>
          <a:noFill/>
        </p:spPr>
        <p:txBody>
          <a:bodyPr/>
          <a:lstStyle/>
          <a:p>
            <a:fld id="{0DA1AD3F-6A3A-43E9-BA1A-F45215996E86}" type="slidenum">
              <a:rPr lang="en-US"/>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a:p>
        </p:txBody>
      </p:sp>
      <p:sp>
        <p:nvSpPr>
          <p:cNvPr id="74756" name="Slide Number Placeholder 3"/>
          <p:cNvSpPr>
            <a:spLocks noGrp="1"/>
          </p:cNvSpPr>
          <p:nvPr>
            <p:ph type="sldNum" sz="quarter" idx="5"/>
          </p:nvPr>
        </p:nvSpPr>
        <p:spPr>
          <a:noFill/>
        </p:spPr>
        <p:txBody>
          <a:bodyPr/>
          <a:lstStyle/>
          <a:p>
            <a:fld id="{4B6355A1-3A2F-4C9A-A19D-1E74AEC361CF}"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a:p>
        </p:txBody>
      </p:sp>
      <p:sp>
        <p:nvSpPr>
          <p:cNvPr id="75780" name="Slide Number Placeholder 3"/>
          <p:cNvSpPr>
            <a:spLocks noGrp="1"/>
          </p:cNvSpPr>
          <p:nvPr>
            <p:ph type="sldNum" sz="quarter" idx="5"/>
          </p:nvPr>
        </p:nvSpPr>
        <p:spPr>
          <a:noFill/>
        </p:spPr>
        <p:txBody>
          <a:bodyPr/>
          <a:lstStyle/>
          <a:p>
            <a:fld id="{23C6D35E-68FC-46C7-809F-6C6AF3AA3A74}"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a:p>
        </p:txBody>
      </p:sp>
      <p:sp>
        <p:nvSpPr>
          <p:cNvPr id="76804" name="Slide Number Placeholder 3"/>
          <p:cNvSpPr>
            <a:spLocks noGrp="1"/>
          </p:cNvSpPr>
          <p:nvPr>
            <p:ph type="sldNum" sz="quarter" idx="5"/>
          </p:nvPr>
        </p:nvSpPr>
        <p:spPr>
          <a:noFill/>
        </p:spPr>
        <p:txBody>
          <a:bodyPr/>
          <a:lstStyle/>
          <a:p>
            <a:fld id="{12536350-5B9D-454D-8434-CA2901BFF04C}"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FADD-E0BA-4CB1-8B34-19850B58C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7B1A921B-2FDA-405A-B542-2F4BD4B50A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F30A850F-AC38-4078-9989-0F258F4D2842}"/>
              </a:ext>
            </a:extLst>
          </p:cNvPr>
          <p:cNvSpPr>
            <a:spLocks noGrp="1"/>
          </p:cNvSpPr>
          <p:nvPr>
            <p:ph type="dt" sz="half" idx="10"/>
          </p:nvPr>
        </p:nvSpPr>
        <p:spPr/>
        <p:txBody>
          <a:bodyPr/>
          <a:lstStyle/>
          <a:p>
            <a:fld id="{47E467F4-764A-456E-B94B-B6F28B44CA06}" type="datetimeFigureOut">
              <a:rPr lang="en-ID" smtClean="0"/>
              <a:t>23/08/2020</a:t>
            </a:fld>
            <a:endParaRPr lang="en-ID"/>
          </a:p>
        </p:txBody>
      </p:sp>
      <p:sp>
        <p:nvSpPr>
          <p:cNvPr id="5" name="Footer Placeholder 4">
            <a:extLst>
              <a:ext uri="{FF2B5EF4-FFF2-40B4-BE49-F238E27FC236}">
                <a16:creationId xmlns:a16="http://schemas.microsoft.com/office/drawing/2014/main" id="{F6580DDA-87C2-4D74-BA46-FFBB1A3D6E7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1CD6CF9-543D-45C8-AF99-08F5D0C37A66}"/>
              </a:ext>
            </a:extLst>
          </p:cNvPr>
          <p:cNvSpPr>
            <a:spLocks noGrp="1"/>
          </p:cNvSpPr>
          <p:nvPr>
            <p:ph type="sldNum" sz="quarter" idx="12"/>
          </p:nvPr>
        </p:nvSpPr>
        <p:spPr/>
        <p:txBody>
          <a:bodyPr/>
          <a:lstStyle/>
          <a:p>
            <a:fld id="{29A9FAF5-486C-485B-8C09-B6F46748705B}" type="slidenum">
              <a:rPr lang="en-ID" smtClean="0"/>
              <a:t>‹#›</a:t>
            </a:fld>
            <a:endParaRPr lang="en-ID"/>
          </a:p>
        </p:txBody>
      </p:sp>
    </p:spTree>
    <p:extLst>
      <p:ext uri="{BB962C8B-B14F-4D97-AF65-F5344CB8AC3E}">
        <p14:creationId xmlns:p14="http://schemas.microsoft.com/office/powerpoint/2010/main" val="3364218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4BA4-90C4-4709-930C-49BBFA9E4664}"/>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B766B9F5-BF59-4E8F-B1DC-30CED0A9ED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97449BF-284D-4E03-B43F-F0E05E686C90}"/>
              </a:ext>
            </a:extLst>
          </p:cNvPr>
          <p:cNvSpPr>
            <a:spLocks noGrp="1"/>
          </p:cNvSpPr>
          <p:nvPr>
            <p:ph type="dt" sz="half" idx="10"/>
          </p:nvPr>
        </p:nvSpPr>
        <p:spPr/>
        <p:txBody>
          <a:bodyPr/>
          <a:lstStyle/>
          <a:p>
            <a:fld id="{47E467F4-764A-456E-B94B-B6F28B44CA06}" type="datetimeFigureOut">
              <a:rPr lang="en-ID" smtClean="0"/>
              <a:t>23/08/2020</a:t>
            </a:fld>
            <a:endParaRPr lang="en-ID"/>
          </a:p>
        </p:txBody>
      </p:sp>
      <p:sp>
        <p:nvSpPr>
          <p:cNvPr id="5" name="Footer Placeholder 4">
            <a:extLst>
              <a:ext uri="{FF2B5EF4-FFF2-40B4-BE49-F238E27FC236}">
                <a16:creationId xmlns:a16="http://schemas.microsoft.com/office/drawing/2014/main" id="{465CD421-1109-4777-861B-B2C72442638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07E4427-985B-43BD-8A60-2F95F7BB3923}"/>
              </a:ext>
            </a:extLst>
          </p:cNvPr>
          <p:cNvSpPr>
            <a:spLocks noGrp="1"/>
          </p:cNvSpPr>
          <p:nvPr>
            <p:ph type="sldNum" sz="quarter" idx="12"/>
          </p:nvPr>
        </p:nvSpPr>
        <p:spPr/>
        <p:txBody>
          <a:bodyPr/>
          <a:lstStyle/>
          <a:p>
            <a:fld id="{29A9FAF5-486C-485B-8C09-B6F46748705B}" type="slidenum">
              <a:rPr lang="en-ID" smtClean="0"/>
              <a:t>‹#›</a:t>
            </a:fld>
            <a:endParaRPr lang="en-ID"/>
          </a:p>
        </p:txBody>
      </p:sp>
    </p:spTree>
    <p:extLst>
      <p:ext uri="{BB962C8B-B14F-4D97-AF65-F5344CB8AC3E}">
        <p14:creationId xmlns:p14="http://schemas.microsoft.com/office/powerpoint/2010/main" val="407573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783949-BBEE-4B72-9AF5-6DDF549185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5D7C829-D8D0-443C-9859-7B43A5EF43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100D015-94A5-449F-B336-BD8B57E5CFD1}"/>
              </a:ext>
            </a:extLst>
          </p:cNvPr>
          <p:cNvSpPr>
            <a:spLocks noGrp="1"/>
          </p:cNvSpPr>
          <p:nvPr>
            <p:ph type="dt" sz="half" idx="10"/>
          </p:nvPr>
        </p:nvSpPr>
        <p:spPr/>
        <p:txBody>
          <a:bodyPr/>
          <a:lstStyle/>
          <a:p>
            <a:fld id="{47E467F4-764A-456E-B94B-B6F28B44CA06}" type="datetimeFigureOut">
              <a:rPr lang="en-ID" smtClean="0"/>
              <a:t>23/08/2020</a:t>
            </a:fld>
            <a:endParaRPr lang="en-ID"/>
          </a:p>
        </p:txBody>
      </p:sp>
      <p:sp>
        <p:nvSpPr>
          <p:cNvPr id="5" name="Footer Placeholder 4">
            <a:extLst>
              <a:ext uri="{FF2B5EF4-FFF2-40B4-BE49-F238E27FC236}">
                <a16:creationId xmlns:a16="http://schemas.microsoft.com/office/drawing/2014/main" id="{366D9B3A-0B57-4651-B310-26A54F4BDCA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738C797-6F5C-433C-9878-347928B12BFC}"/>
              </a:ext>
            </a:extLst>
          </p:cNvPr>
          <p:cNvSpPr>
            <a:spLocks noGrp="1"/>
          </p:cNvSpPr>
          <p:nvPr>
            <p:ph type="sldNum" sz="quarter" idx="12"/>
          </p:nvPr>
        </p:nvSpPr>
        <p:spPr/>
        <p:txBody>
          <a:bodyPr/>
          <a:lstStyle/>
          <a:p>
            <a:fld id="{29A9FAF5-486C-485B-8C09-B6F46748705B}" type="slidenum">
              <a:rPr lang="en-ID" smtClean="0"/>
              <a:t>‹#›</a:t>
            </a:fld>
            <a:endParaRPr lang="en-ID"/>
          </a:p>
        </p:txBody>
      </p:sp>
    </p:spTree>
    <p:extLst>
      <p:ext uri="{BB962C8B-B14F-4D97-AF65-F5344CB8AC3E}">
        <p14:creationId xmlns:p14="http://schemas.microsoft.com/office/powerpoint/2010/main" val="959309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9A005F56-82FD-43E9-ACFE-9E76A7B3500F}"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92277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196C6939-3957-4933-B05D-B4444580C8D5}"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71155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69690DF-A065-442B-AFA6-59E9717319E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8459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13FB-AB9A-4CDB-8A09-ED9080A9B27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845C7B2-80B7-47F5-8E30-856CC3587F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584B1EB-B681-4B26-8354-B8BF8B1B6C44}"/>
              </a:ext>
            </a:extLst>
          </p:cNvPr>
          <p:cNvSpPr>
            <a:spLocks noGrp="1"/>
          </p:cNvSpPr>
          <p:nvPr>
            <p:ph type="dt" sz="half" idx="10"/>
          </p:nvPr>
        </p:nvSpPr>
        <p:spPr/>
        <p:txBody>
          <a:bodyPr/>
          <a:lstStyle/>
          <a:p>
            <a:fld id="{47E467F4-764A-456E-B94B-B6F28B44CA06}" type="datetimeFigureOut">
              <a:rPr lang="en-ID" smtClean="0"/>
              <a:t>23/08/2020</a:t>
            </a:fld>
            <a:endParaRPr lang="en-ID"/>
          </a:p>
        </p:txBody>
      </p:sp>
      <p:sp>
        <p:nvSpPr>
          <p:cNvPr id="5" name="Footer Placeholder 4">
            <a:extLst>
              <a:ext uri="{FF2B5EF4-FFF2-40B4-BE49-F238E27FC236}">
                <a16:creationId xmlns:a16="http://schemas.microsoft.com/office/drawing/2014/main" id="{ADD7A99D-80E3-487D-B258-FCD3F820DD1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46C6492-83D8-4FAC-910F-5AC61326BDEF}"/>
              </a:ext>
            </a:extLst>
          </p:cNvPr>
          <p:cNvSpPr>
            <a:spLocks noGrp="1"/>
          </p:cNvSpPr>
          <p:nvPr>
            <p:ph type="sldNum" sz="quarter" idx="12"/>
          </p:nvPr>
        </p:nvSpPr>
        <p:spPr/>
        <p:txBody>
          <a:bodyPr/>
          <a:lstStyle/>
          <a:p>
            <a:fld id="{29A9FAF5-486C-485B-8C09-B6F46748705B}" type="slidenum">
              <a:rPr lang="en-ID" smtClean="0"/>
              <a:t>‹#›</a:t>
            </a:fld>
            <a:endParaRPr lang="en-ID"/>
          </a:p>
        </p:txBody>
      </p:sp>
    </p:spTree>
    <p:extLst>
      <p:ext uri="{BB962C8B-B14F-4D97-AF65-F5344CB8AC3E}">
        <p14:creationId xmlns:p14="http://schemas.microsoft.com/office/powerpoint/2010/main" val="234917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0C56-539D-48D0-9100-D500B46D48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2D8EADD1-AF0C-4EC5-98DA-260DDD506E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06C818-1792-4E04-83DF-1AF890714DA3}"/>
              </a:ext>
            </a:extLst>
          </p:cNvPr>
          <p:cNvSpPr>
            <a:spLocks noGrp="1"/>
          </p:cNvSpPr>
          <p:nvPr>
            <p:ph type="dt" sz="half" idx="10"/>
          </p:nvPr>
        </p:nvSpPr>
        <p:spPr/>
        <p:txBody>
          <a:bodyPr/>
          <a:lstStyle/>
          <a:p>
            <a:fld id="{47E467F4-764A-456E-B94B-B6F28B44CA06}" type="datetimeFigureOut">
              <a:rPr lang="en-ID" smtClean="0"/>
              <a:t>23/08/2020</a:t>
            </a:fld>
            <a:endParaRPr lang="en-ID"/>
          </a:p>
        </p:txBody>
      </p:sp>
      <p:sp>
        <p:nvSpPr>
          <p:cNvPr id="5" name="Footer Placeholder 4">
            <a:extLst>
              <a:ext uri="{FF2B5EF4-FFF2-40B4-BE49-F238E27FC236}">
                <a16:creationId xmlns:a16="http://schemas.microsoft.com/office/drawing/2014/main" id="{A50037BC-C7BB-4D75-9CFE-7675D116899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D63771F-58CF-4227-B4C6-0EF0F74DC0EA}"/>
              </a:ext>
            </a:extLst>
          </p:cNvPr>
          <p:cNvSpPr>
            <a:spLocks noGrp="1"/>
          </p:cNvSpPr>
          <p:nvPr>
            <p:ph type="sldNum" sz="quarter" idx="12"/>
          </p:nvPr>
        </p:nvSpPr>
        <p:spPr/>
        <p:txBody>
          <a:bodyPr/>
          <a:lstStyle/>
          <a:p>
            <a:fld id="{29A9FAF5-486C-485B-8C09-B6F46748705B}" type="slidenum">
              <a:rPr lang="en-ID" smtClean="0"/>
              <a:t>‹#›</a:t>
            </a:fld>
            <a:endParaRPr lang="en-ID"/>
          </a:p>
        </p:txBody>
      </p:sp>
    </p:spTree>
    <p:extLst>
      <p:ext uri="{BB962C8B-B14F-4D97-AF65-F5344CB8AC3E}">
        <p14:creationId xmlns:p14="http://schemas.microsoft.com/office/powerpoint/2010/main" val="145912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4106-E1B7-45B0-A629-0F24C7342CB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476BAE9-4081-4D68-B475-8258094021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FAF56C44-7FDD-44B0-BA1C-37850134A9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2397364F-9875-4355-91EC-5DE43F327F21}"/>
              </a:ext>
            </a:extLst>
          </p:cNvPr>
          <p:cNvSpPr>
            <a:spLocks noGrp="1"/>
          </p:cNvSpPr>
          <p:nvPr>
            <p:ph type="dt" sz="half" idx="10"/>
          </p:nvPr>
        </p:nvSpPr>
        <p:spPr/>
        <p:txBody>
          <a:bodyPr/>
          <a:lstStyle/>
          <a:p>
            <a:fld id="{47E467F4-764A-456E-B94B-B6F28B44CA06}" type="datetimeFigureOut">
              <a:rPr lang="en-ID" smtClean="0"/>
              <a:t>23/08/2020</a:t>
            </a:fld>
            <a:endParaRPr lang="en-ID"/>
          </a:p>
        </p:txBody>
      </p:sp>
      <p:sp>
        <p:nvSpPr>
          <p:cNvPr id="6" name="Footer Placeholder 5">
            <a:extLst>
              <a:ext uri="{FF2B5EF4-FFF2-40B4-BE49-F238E27FC236}">
                <a16:creationId xmlns:a16="http://schemas.microsoft.com/office/drawing/2014/main" id="{E67309A7-D442-4D28-916A-23EBFD56535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257A1AB9-325C-42F2-884E-AAAC55C4A7A3}"/>
              </a:ext>
            </a:extLst>
          </p:cNvPr>
          <p:cNvSpPr>
            <a:spLocks noGrp="1"/>
          </p:cNvSpPr>
          <p:nvPr>
            <p:ph type="sldNum" sz="quarter" idx="12"/>
          </p:nvPr>
        </p:nvSpPr>
        <p:spPr/>
        <p:txBody>
          <a:bodyPr/>
          <a:lstStyle/>
          <a:p>
            <a:fld id="{29A9FAF5-486C-485B-8C09-B6F46748705B}" type="slidenum">
              <a:rPr lang="en-ID" smtClean="0"/>
              <a:t>‹#›</a:t>
            </a:fld>
            <a:endParaRPr lang="en-ID"/>
          </a:p>
        </p:txBody>
      </p:sp>
    </p:spTree>
    <p:extLst>
      <p:ext uri="{BB962C8B-B14F-4D97-AF65-F5344CB8AC3E}">
        <p14:creationId xmlns:p14="http://schemas.microsoft.com/office/powerpoint/2010/main" val="356135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FF6D-F133-45F7-BCA1-7519739E8EE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9E5B4A4-2589-4871-9CAD-053EBC2A8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5D431B-0FE2-4146-9911-7108887440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8BC61392-8BC5-418B-BE6B-A8AE97357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8CA069-4434-4C42-BCFD-DF248B318A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4476F2EB-891F-45D8-BC92-E26A131D9D54}"/>
              </a:ext>
            </a:extLst>
          </p:cNvPr>
          <p:cNvSpPr>
            <a:spLocks noGrp="1"/>
          </p:cNvSpPr>
          <p:nvPr>
            <p:ph type="dt" sz="half" idx="10"/>
          </p:nvPr>
        </p:nvSpPr>
        <p:spPr/>
        <p:txBody>
          <a:bodyPr/>
          <a:lstStyle/>
          <a:p>
            <a:fld id="{47E467F4-764A-456E-B94B-B6F28B44CA06}" type="datetimeFigureOut">
              <a:rPr lang="en-ID" smtClean="0"/>
              <a:t>23/08/2020</a:t>
            </a:fld>
            <a:endParaRPr lang="en-ID"/>
          </a:p>
        </p:txBody>
      </p:sp>
      <p:sp>
        <p:nvSpPr>
          <p:cNvPr id="8" name="Footer Placeholder 7">
            <a:extLst>
              <a:ext uri="{FF2B5EF4-FFF2-40B4-BE49-F238E27FC236}">
                <a16:creationId xmlns:a16="http://schemas.microsoft.com/office/drawing/2014/main" id="{4EBDE3C5-2F90-4D9D-96AB-F724004D7F2F}"/>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79B32A20-82D2-41A4-ADDC-E8C85866386B}"/>
              </a:ext>
            </a:extLst>
          </p:cNvPr>
          <p:cNvSpPr>
            <a:spLocks noGrp="1"/>
          </p:cNvSpPr>
          <p:nvPr>
            <p:ph type="sldNum" sz="quarter" idx="12"/>
          </p:nvPr>
        </p:nvSpPr>
        <p:spPr/>
        <p:txBody>
          <a:bodyPr/>
          <a:lstStyle/>
          <a:p>
            <a:fld id="{29A9FAF5-486C-485B-8C09-B6F46748705B}" type="slidenum">
              <a:rPr lang="en-ID" smtClean="0"/>
              <a:t>‹#›</a:t>
            </a:fld>
            <a:endParaRPr lang="en-ID"/>
          </a:p>
        </p:txBody>
      </p:sp>
    </p:spTree>
    <p:extLst>
      <p:ext uri="{BB962C8B-B14F-4D97-AF65-F5344CB8AC3E}">
        <p14:creationId xmlns:p14="http://schemas.microsoft.com/office/powerpoint/2010/main" val="203225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F76B-30B3-4082-B72B-D810BE0737E1}"/>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E5DBE309-7EFA-460A-B856-B4E261BF0798}"/>
              </a:ext>
            </a:extLst>
          </p:cNvPr>
          <p:cNvSpPr>
            <a:spLocks noGrp="1"/>
          </p:cNvSpPr>
          <p:nvPr>
            <p:ph type="dt" sz="half" idx="10"/>
          </p:nvPr>
        </p:nvSpPr>
        <p:spPr/>
        <p:txBody>
          <a:bodyPr/>
          <a:lstStyle/>
          <a:p>
            <a:fld id="{47E467F4-764A-456E-B94B-B6F28B44CA06}" type="datetimeFigureOut">
              <a:rPr lang="en-ID" smtClean="0"/>
              <a:t>23/08/2020</a:t>
            </a:fld>
            <a:endParaRPr lang="en-ID"/>
          </a:p>
        </p:txBody>
      </p:sp>
      <p:sp>
        <p:nvSpPr>
          <p:cNvPr id="4" name="Footer Placeholder 3">
            <a:extLst>
              <a:ext uri="{FF2B5EF4-FFF2-40B4-BE49-F238E27FC236}">
                <a16:creationId xmlns:a16="http://schemas.microsoft.com/office/drawing/2014/main" id="{B412A984-5BC9-472D-B65C-916129EBA1A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2B5D9EEA-F6B0-4618-B9A3-394B606B501C}"/>
              </a:ext>
            </a:extLst>
          </p:cNvPr>
          <p:cNvSpPr>
            <a:spLocks noGrp="1"/>
          </p:cNvSpPr>
          <p:nvPr>
            <p:ph type="sldNum" sz="quarter" idx="12"/>
          </p:nvPr>
        </p:nvSpPr>
        <p:spPr/>
        <p:txBody>
          <a:bodyPr/>
          <a:lstStyle/>
          <a:p>
            <a:fld id="{29A9FAF5-486C-485B-8C09-B6F46748705B}" type="slidenum">
              <a:rPr lang="en-ID" smtClean="0"/>
              <a:t>‹#›</a:t>
            </a:fld>
            <a:endParaRPr lang="en-ID"/>
          </a:p>
        </p:txBody>
      </p:sp>
    </p:spTree>
    <p:extLst>
      <p:ext uri="{BB962C8B-B14F-4D97-AF65-F5344CB8AC3E}">
        <p14:creationId xmlns:p14="http://schemas.microsoft.com/office/powerpoint/2010/main" val="213051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423F7B-C5CB-4EB3-9255-BBB1FB29D4FF}"/>
              </a:ext>
            </a:extLst>
          </p:cNvPr>
          <p:cNvSpPr>
            <a:spLocks noGrp="1"/>
          </p:cNvSpPr>
          <p:nvPr>
            <p:ph type="dt" sz="half" idx="10"/>
          </p:nvPr>
        </p:nvSpPr>
        <p:spPr/>
        <p:txBody>
          <a:bodyPr/>
          <a:lstStyle/>
          <a:p>
            <a:fld id="{47E467F4-764A-456E-B94B-B6F28B44CA06}" type="datetimeFigureOut">
              <a:rPr lang="en-ID" smtClean="0"/>
              <a:t>23/08/2020</a:t>
            </a:fld>
            <a:endParaRPr lang="en-ID"/>
          </a:p>
        </p:txBody>
      </p:sp>
      <p:sp>
        <p:nvSpPr>
          <p:cNvPr id="3" name="Footer Placeholder 2">
            <a:extLst>
              <a:ext uri="{FF2B5EF4-FFF2-40B4-BE49-F238E27FC236}">
                <a16:creationId xmlns:a16="http://schemas.microsoft.com/office/drawing/2014/main" id="{8BCA3DBE-D02B-4387-AA71-3BA27A59EAC3}"/>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2EFFB434-B5BA-4A8F-8F3C-CEE91939DC06}"/>
              </a:ext>
            </a:extLst>
          </p:cNvPr>
          <p:cNvSpPr>
            <a:spLocks noGrp="1"/>
          </p:cNvSpPr>
          <p:nvPr>
            <p:ph type="sldNum" sz="quarter" idx="12"/>
          </p:nvPr>
        </p:nvSpPr>
        <p:spPr/>
        <p:txBody>
          <a:bodyPr/>
          <a:lstStyle/>
          <a:p>
            <a:fld id="{29A9FAF5-486C-485B-8C09-B6F46748705B}" type="slidenum">
              <a:rPr lang="en-ID" smtClean="0"/>
              <a:t>‹#›</a:t>
            </a:fld>
            <a:endParaRPr lang="en-ID"/>
          </a:p>
        </p:txBody>
      </p:sp>
    </p:spTree>
    <p:extLst>
      <p:ext uri="{BB962C8B-B14F-4D97-AF65-F5344CB8AC3E}">
        <p14:creationId xmlns:p14="http://schemas.microsoft.com/office/powerpoint/2010/main" val="162935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C5ABD-D6CF-4F2B-A8FA-1B15C16A83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03EB5CCE-D84C-40C8-9DC9-3BF4A3B461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21D47903-FCBB-4B13-BDAF-0E4F25680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ECAED7-053D-40BD-B445-D9C9B2B9F1CD}"/>
              </a:ext>
            </a:extLst>
          </p:cNvPr>
          <p:cNvSpPr>
            <a:spLocks noGrp="1"/>
          </p:cNvSpPr>
          <p:nvPr>
            <p:ph type="dt" sz="half" idx="10"/>
          </p:nvPr>
        </p:nvSpPr>
        <p:spPr/>
        <p:txBody>
          <a:bodyPr/>
          <a:lstStyle/>
          <a:p>
            <a:fld id="{47E467F4-764A-456E-B94B-B6F28B44CA06}" type="datetimeFigureOut">
              <a:rPr lang="en-ID" smtClean="0"/>
              <a:t>23/08/2020</a:t>
            </a:fld>
            <a:endParaRPr lang="en-ID"/>
          </a:p>
        </p:txBody>
      </p:sp>
      <p:sp>
        <p:nvSpPr>
          <p:cNvPr id="6" name="Footer Placeholder 5">
            <a:extLst>
              <a:ext uri="{FF2B5EF4-FFF2-40B4-BE49-F238E27FC236}">
                <a16:creationId xmlns:a16="http://schemas.microsoft.com/office/drawing/2014/main" id="{A37EE2EC-1F9B-4B7C-A8D5-962BF2D04B8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68390EF-9638-4D26-91D2-3B7A829B895E}"/>
              </a:ext>
            </a:extLst>
          </p:cNvPr>
          <p:cNvSpPr>
            <a:spLocks noGrp="1"/>
          </p:cNvSpPr>
          <p:nvPr>
            <p:ph type="sldNum" sz="quarter" idx="12"/>
          </p:nvPr>
        </p:nvSpPr>
        <p:spPr/>
        <p:txBody>
          <a:bodyPr/>
          <a:lstStyle/>
          <a:p>
            <a:fld id="{29A9FAF5-486C-485B-8C09-B6F46748705B}" type="slidenum">
              <a:rPr lang="en-ID" smtClean="0"/>
              <a:t>‹#›</a:t>
            </a:fld>
            <a:endParaRPr lang="en-ID"/>
          </a:p>
        </p:txBody>
      </p:sp>
    </p:spTree>
    <p:extLst>
      <p:ext uri="{BB962C8B-B14F-4D97-AF65-F5344CB8AC3E}">
        <p14:creationId xmlns:p14="http://schemas.microsoft.com/office/powerpoint/2010/main" val="115075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0600-8E57-4BFB-AA21-086155940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49A37180-2707-4DDC-A435-36C00C669E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BE713350-DB27-4E2C-BBC2-4B43ED82A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DF92F4-DF2E-4C7A-B8C1-4125E1E289AA}"/>
              </a:ext>
            </a:extLst>
          </p:cNvPr>
          <p:cNvSpPr>
            <a:spLocks noGrp="1"/>
          </p:cNvSpPr>
          <p:nvPr>
            <p:ph type="dt" sz="half" idx="10"/>
          </p:nvPr>
        </p:nvSpPr>
        <p:spPr/>
        <p:txBody>
          <a:bodyPr/>
          <a:lstStyle/>
          <a:p>
            <a:fld id="{47E467F4-764A-456E-B94B-B6F28B44CA06}" type="datetimeFigureOut">
              <a:rPr lang="en-ID" smtClean="0"/>
              <a:t>23/08/2020</a:t>
            </a:fld>
            <a:endParaRPr lang="en-ID"/>
          </a:p>
        </p:txBody>
      </p:sp>
      <p:sp>
        <p:nvSpPr>
          <p:cNvPr id="6" name="Footer Placeholder 5">
            <a:extLst>
              <a:ext uri="{FF2B5EF4-FFF2-40B4-BE49-F238E27FC236}">
                <a16:creationId xmlns:a16="http://schemas.microsoft.com/office/drawing/2014/main" id="{846FB49D-80A9-4B6F-95E7-9E3E8D412D8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AF1673A-2300-4CBD-9CE0-11AD04711C48}"/>
              </a:ext>
            </a:extLst>
          </p:cNvPr>
          <p:cNvSpPr>
            <a:spLocks noGrp="1"/>
          </p:cNvSpPr>
          <p:nvPr>
            <p:ph type="sldNum" sz="quarter" idx="12"/>
          </p:nvPr>
        </p:nvSpPr>
        <p:spPr/>
        <p:txBody>
          <a:bodyPr/>
          <a:lstStyle/>
          <a:p>
            <a:fld id="{29A9FAF5-486C-485B-8C09-B6F46748705B}" type="slidenum">
              <a:rPr lang="en-ID" smtClean="0"/>
              <a:t>‹#›</a:t>
            </a:fld>
            <a:endParaRPr lang="en-ID"/>
          </a:p>
        </p:txBody>
      </p:sp>
    </p:spTree>
    <p:extLst>
      <p:ext uri="{BB962C8B-B14F-4D97-AF65-F5344CB8AC3E}">
        <p14:creationId xmlns:p14="http://schemas.microsoft.com/office/powerpoint/2010/main" val="398503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EEBC3-C57B-4ABC-9F94-9FC313BDB1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B9490B2-101B-4790-8EDE-1C3A4A0A1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55BD80A-5A5A-4465-8530-6AE05D226D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467F4-764A-456E-B94B-B6F28B44CA06}" type="datetimeFigureOut">
              <a:rPr lang="en-ID" smtClean="0"/>
              <a:t>23/08/2020</a:t>
            </a:fld>
            <a:endParaRPr lang="en-ID"/>
          </a:p>
        </p:txBody>
      </p:sp>
      <p:sp>
        <p:nvSpPr>
          <p:cNvPr id="5" name="Footer Placeholder 4">
            <a:extLst>
              <a:ext uri="{FF2B5EF4-FFF2-40B4-BE49-F238E27FC236}">
                <a16:creationId xmlns:a16="http://schemas.microsoft.com/office/drawing/2014/main" id="{90D8BDD9-0C61-4C3F-9974-5B31E86B8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C223357B-E1B3-47EA-B35A-CCB7965AD4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9FAF5-486C-485B-8C09-B6F46748705B}" type="slidenum">
              <a:rPr lang="en-ID" smtClean="0"/>
              <a:t>‹#›</a:t>
            </a:fld>
            <a:endParaRPr lang="en-ID"/>
          </a:p>
        </p:txBody>
      </p:sp>
    </p:spTree>
    <p:extLst>
      <p:ext uri="{BB962C8B-B14F-4D97-AF65-F5344CB8AC3E}">
        <p14:creationId xmlns:p14="http://schemas.microsoft.com/office/powerpoint/2010/main" val="352315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jpeg"/><Relationship Id="rId7" Type="http://schemas.openxmlformats.org/officeDocument/2006/relationships/image" Target="../media/image20.jpeg"/><Relationship Id="rId12" Type="http://schemas.openxmlformats.org/officeDocument/2006/relationships/image" Target="../media/image38.jpe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19.jpeg"/><Relationship Id="rId11" Type="http://schemas.openxmlformats.org/officeDocument/2006/relationships/image" Target="../media/image37.png"/><Relationship Id="rId5" Type="http://schemas.openxmlformats.org/officeDocument/2006/relationships/image" Target="../media/image34.jpeg"/><Relationship Id="rId10" Type="http://schemas.openxmlformats.org/officeDocument/2006/relationships/image" Target="../media/image14.jpeg"/><Relationship Id="rId4" Type="http://schemas.openxmlformats.org/officeDocument/2006/relationships/image" Target="../media/image33.jpeg"/><Relationship Id="rId9" Type="http://schemas.openxmlformats.org/officeDocument/2006/relationships/image" Target="../media/image36.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9.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1981200" y="0"/>
            <a:ext cx="8229600" cy="1143000"/>
          </a:xfrm>
        </p:spPr>
        <p:txBody>
          <a:bodyPr/>
          <a:lstStyle/>
          <a:p>
            <a:pPr eaLnBrk="1" hangingPunct="1">
              <a:defRPr/>
            </a:pPr>
            <a:r>
              <a:rPr lang="en-US"/>
              <a:t>Ruang</a:t>
            </a:r>
          </a:p>
        </p:txBody>
      </p:sp>
      <p:sp>
        <p:nvSpPr>
          <p:cNvPr id="38915" name="Rectangle 3"/>
          <p:cNvSpPr>
            <a:spLocks noGrp="1" noChangeArrowheads="1"/>
          </p:cNvSpPr>
          <p:nvPr>
            <p:ph type="body" idx="1"/>
          </p:nvPr>
        </p:nvSpPr>
        <p:spPr>
          <a:xfrm>
            <a:off x="1981200" y="1219201"/>
            <a:ext cx="8229600" cy="4525963"/>
          </a:xfrm>
        </p:spPr>
        <p:txBody>
          <a:bodyPr/>
          <a:lstStyle/>
          <a:p>
            <a:pPr eaLnBrk="1" hangingPunct="1">
              <a:lnSpc>
                <a:spcPct val="90000"/>
              </a:lnSpc>
              <a:defRPr/>
            </a:pPr>
            <a:r>
              <a:rPr lang="en-US"/>
              <a:t>Domain Ruang (</a:t>
            </a:r>
            <a:r>
              <a:rPr lang="en-US" i="1"/>
              <a:t>space</a:t>
            </a:r>
            <a:r>
              <a:rPr lang="en-US"/>
              <a:t>), bukan ruang (</a:t>
            </a:r>
            <a:r>
              <a:rPr lang="en-US" i="1"/>
              <a:t>room</a:t>
            </a:r>
            <a:r>
              <a:rPr lang="en-US"/>
              <a:t>)</a:t>
            </a:r>
          </a:p>
          <a:p>
            <a:pPr eaLnBrk="1" hangingPunct="1">
              <a:lnSpc>
                <a:spcPct val="90000"/>
              </a:lnSpc>
              <a:defRPr/>
            </a:pPr>
            <a:r>
              <a:rPr lang="en-US"/>
              <a:t>Ruang:</a:t>
            </a:r>
          </a:p>
          <a:p>
            <a:pPr lvl="1" eaLnBrk="1" hangingPunct="1">
              <a:lnSpc>
                <a:spcPct val="90000"/>
              </a:lnSpc>
              <a:defRPr/>
            </a:pPr>
            <a:r>
              <a:rPr lang="en-US"/>
              <a:t>Meliputi ruang daratan, ruang lautan, dan ruang udara beserta sumberdaya yang terkandung di dalamnya.</a:t>
            </a:r>
          </a:p>
          <a:p>
            <a:pPr lvl="1" eaLnBrk="1" hangingPunct="1">
              <a:lnSpc>
                <a:spcPct val="90000"/>
              </a:lnSpc>
              <a:defRPr/>
            </a:pPr>
            <a:r>
              <a:rPr lang="en-US"/>
              <a:t>Ruang Publik (Public/commons’ spaces)</a:t>
            </a:r>
          </a:p>
          <a:p>
            <a:pPr lvl="1" eaLnBrk="1" hangingPunct="1">
              <a:lnSpc>
                <a:spcPct val="90000"/>
              </a:lnSpc>
              <a:defRPr/>
            </a:pPr>
            <a:r>
              <a:rPr lang="en-US"/>
              <a:t>Ruang Non Publik: sepanjang menyangkut kepentingan publik </a:t>
            </a:r>
          </a:p>
          <a:p>
            <a:pPr lvl="1" eaLnBrk="1" hangingPunct="1">
              <a:lnSpc>
                <a:spcPct val="90000"/>
              </a:lnSpc>
              <a:defRPr/>
            </a:pPr>
            <a:r>
              <a:rPr lang="en-US"/>
              <a:t>Unit-unit ruang di daratan, laut dan udara adalah unit wilayah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2057400" y="1447800"/>
            <a:ext cx="8229600" cy="4800600"/>
          </a:xfrm>
        </p:spPr>
        <p:txBody>
          <a:bodyPr/>
          <a:lstStyle/>
          <a:p>
            <a:pPr eaLnBrk="1" hangingPunct="1">
              <a:lnSpc>
                <a:spcPct val="90000"/>
              </a:lnSpc>
              <a:defRPr/>
            </a:pPr>
            <a:r>
              <a:rPr lang="de-DE"/>
              <a:t>Murty (2000): Wilayah adalah suatu area geografis, teritorial atau tempat, yang dapat berwujud sebagai suatu negara,  negara bagian, provinsi, distrik (kabupaten), dan perdesaan.</a:t>
            </a:r>
          </a:p>
          <a:p>
            <a:pPr eaLnBrk="1" hangingPunct="1">
              <a:lnSpc>
                <a:spcPct val="90000"/>
              </a:lnSpc>
              <a:defRPr/>
            </a:pPr>
            <a:endParaRPr lang="de-DE"/>
          </a:p>
          <a:p>
            <a:pPr eaLnBrk="1" hangingPunct="1">
              <a:lnSpc>
                <a:spcPct val="90000"/>
              </a:lnSpc>
              <a:defRPr/>
            </a:pPr>
            <a:r>
              <a:rPr lang="de-DE"/>
              <a:t>Isard (1975): Wilayah adalah areal dengan batas-batas tertentu yang memiliki arti (</a:t>
            </a:r>
            <a:r>
              <a:rPr lang="de-DE" i="1"/>
              <a:t>meaningful</a:t>
            </a:r>
            <a:r>
              <a:rPr lang="de-DE"/>
              <a:t>) karena adanya masalah-masalah yang ada di dalamnya, khususnya karena menyangkut permasalahan sosial. </a:t>
            </a:r>
          </a:p>
          <a:p>
            <a:pPr eaLnBrk="1" hangingPunct="1">
              <a:lnSpc>
                <a:spcPct val="90000"/>
              </a:lnSpc>
              <a:defRPr/>
            </a:pPr>
            <a:endParaRPr lang="en-US"/>
          </a:p>
        </p:txBody>
      </p:sp>
      <p:sp>
        <p:nvSpPr>
          <p:cNvPr id="15363" name="Text Box 3"/>
          <p:cNvSpPr txBox="1">
            <a:spLocks noChangeArrowheads="1"/>
          </p:cNvSpPr>
          <p:nvPr/>
        </p:nvSpPr>
        <p:spPr bwMode="auto">
          <a:xfrm>
            <a:off x="2895600" y="457200"/>
            <a:ext cx="6172200" cy="579438"/>
          </a:xfrm>
          <a:prstGeom prst="rect">
            <a:avLst/>
          </a:prstGeom>
          <a:noFill/>
          <a:ln w="9525">
            <a:noFill/>
            <a:miter lim="800000"/>
            <a:headEnd/>
            <a:tailEnd/>
          </a:ln>
        </p:spPr>
        <p:txBody>
          <a:bodyPr>
            <a:spAutoFit/>
          </a:bodyPr>
          <a:lstStyle/>
          <a:p>
            <a:pPr algn="ctr">
              <a:spcBef>
                <a:spcPct val="50000"/>
              </a:spcBef>
            </a:pPr>
            <a:r>
              <a:rPr lang="en-US" sz="3200" b="1"/>
              <a:t>Contoh Beberapa Definisi Teoritik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p:txBody>
          <a:bodyPr/>
          <a:lstStyle/>
          <a:p>
            <a:pPr eaLnBrk="1" hangingPunct="1">
              <a:defRPr/>
            </a:pPr>
            <a:r>
              <a:rPr lang="de-DE"/>
              <a:t>Nasoetion (1990): wilayah dapat didefinisikan sebagai unit geografis dengan batas-batas spesifik (tertentu) dimana komponen-komponen wilayah tersebut (sub wilayah) satu sama lain saling berinteraksi secara fungsional. </a:t>
            </a:r>
          </a:p>
          <a:p>
            <a:pPr eaLnBrk="1" hangingPunct="1">
              <a:defRPr/>
            </a:pPr>
            <a:endParaRPr lang="en-US"/>
          </a:p>
          <a:p>
            <a:pPr eaLnBrk="1" hangingPunct="1">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pPr eaLnBrk="1" hangingPunct="1">
              <a:defRPr/>
            </a:pPr>
            <a:r>
              <a:rPr lang="en-US"/>
              <a:t>Definisi Wilayah</a:t>
            </a:r>
          </a:p>
        </p:txBody>
      </p:sp>
      <p:sp>
        <p:nvSpPr>
          <p:cNvPr id="60419" name="Rectangle 3"/>
          <p:cNvSpPr>
            <a:spLocks noGrp="1" noChangeArrowheads="1"/>
          </p:cNvSpPr>
          <p:nvPr>
            <p:ph type="body" idx="1"/>
          </p:nvPr>
        </p:nvSpPr>
        <p:spPr/>
        <p:txBody>
          <a:bodyPr/>
          <a:lstStyle/>
          <a:p>
            <a:pPr eaLnBrk="1" hangingPunct="1">
              <a:defRPr/>
            </a:pPr>
            <a:r>
              <a:rPr lang="de-DE"/>
              <a:t>Suatu unit geografis dengan batas-batas spesifik (tertentu) dimana komponen-komponennya memiliki arti dalam pendeskripsian fenomena, perencanaan dan pengelolaan sumberdaya pembangunan</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a:t>Konsep-konsep wilayah</a:t>
            </a:r>
          </a:p>
        </p:txBody>
      </p:sp>
      <p:sp>
        <p:nvSpPr>
          <p:cNvPr id="8195" name="Rectangle 3"/>
          <p:cNvSpPr>
            <a:spLocks noGrp="1" noChangeArrowheads="1"/>
          </p:cNvSpPr>
          <p:nvPr>
            <p:ph type="body" idx="1"/>
          </p:nvPr>
        </p:nvSpPr>
        <p:spPr/>
        <p:txBody>
          <a:bodyPr/>
          <a:lstStyle/>
          <a:p>
            <a:pPr eaLnBrk="1" hangingPunct="1">
              <a:defRPr/>
            </a:pPr>
            <a:r>
              <a:rPr lang="en-US"/>
              <a:t>Tidak ada konsep wilayah yang benar-benar diterima secara luas. </a:t>
            </a:r>
          </a:p>
          <a:p>
            <a:pPr eaLnBrk="1" hangingPunct="1">
              <a:defRPr/>
            </a:pPr>
            <a:r>
              <a:rPr lang="en-US"/>
              <a:t>Para ahli cenderung melepaskan perbedaan-perbedaan konsep wilayah terjadi sesuai dengan </a:t>
            </a:r>
            <a:r>
              <a:rPr lang="en-US" b="1"/>
              <a:t>fokus masalah </a:t>
            </a:r>
            <a:r>
              <a:rPr lang="en-US"/>
              <a:t>dan</a:t>
            </a:r>
            <a:r>
              <a:rPr lang="en-US" b="1"/>
              <a:t> tujuan–tujuan</a:t>
            </a:r>
            <a:r>
              <a:rPr lang="en-US"/>
              <a:t> pengembangan wilayah.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defRPr/>
            </a:pPr>
            <a:r>
              <a:rPr lang="en-US"/>
              <a:t>Pewilayahan →Klasifikasi Spasial</a:t>
            </a:r>
          </a:p>
        </p:txBody>
      </p:sp>
      <p:sp>
        <p:nvSpPr>
          <p:cNvPr id="47107" name="Rectangle 3"/>
          <p:cNvSpPr>
            <a:spLocks noGrp="1" noChangeArrowheads="1"/>
          </p:cNvSpPr>
          <p:nvPr>
            <p:ph type="body" idx="1"/>
          </p:nvPr>
        </p:nvSpPr>
        <p:spPr/>
        <p:txBody>
          <a:bodyPr/>
          <a:lstStyle/>
          <a:p>
            <a:pPr eaLnBrk="1" hangingPunct="1">
              <a:defRPr/>
            </a:pPr>
            <a:r>
              <a:rPr lang="en-US"/>
              <a:t>Tujuan Klasifikasi:</a:t>
            </a:r>
          </a:p>
          <a:p>
            <a:pPr lvl="1" eaLnBrk="1" hangingPunct="1">
              <a:defRPr/>
            </a:pPr>
            <a:r>
              <a:rPr lang="en-US"/>
              <a:t>Alat Penyederhanaan</a:t>
            </a:r>
          </a:p>
          <a:p>
            <a:pPr lvl="1" eaLnBrk="1" hangingPunct="1">
              <a:defRPr/>
            </a:pPr>
            <a:r>
              <a:rPr lang="en-US"/>
              <a:t>Alat Pendeskripsian</a:t>
            </a:r>
          </a:p>
          <a:p>
            <a:pPr lvl="1" eaLnBrk="1" hangingPunct="1">
              <a:defRPr/>
            </a:pPr>
            <a:r>
              <a:rPr lang="en-US"/>
              <a:t>Landasan untuk Pengelolaan</a:t>
            </a:r>
          </a:p>
          <a:p>
            <a:pPr eaLnBrk="1" hangingPunct="1">
              <a:defRPr/>
            </a:pPr>
            <a:r>
              <a:rPr lang="en-US"/>
              <a:t>Klasifikasi Spasial: berhubungan dengan objek-objek spasial</a:t>
            </a:r>
          </a:p>
          <a:p>
            <a:pPr eaLnBrk="1" hangingPunct="1">
              <a:defRPr/>
            </a:pPr>
            <a:r>
              <a:rPr lang="en-US"/>
              <a:t>Prinsip klasifikasi spasial:</a:t>
            </a:r>
          </a:p>
          <a:p>
            <a:pPr eaLnBrk="1" hangingPunct="1">
              <a:buFont typeface="Wingdings" pitchFamily="2" charset="2"/>
              <a:buNone/>
              <a:defRPr/>
            </a:pPr>
            <a:r>
              <a:rPr lang="en-US"/>
              <a:t>	a. </a:t>
            </a:r>
            <a:r>
              <a:rPr lang="en-US" i="1"/>
              <a:t>Spatial contiguity</a:t>
            </a:r>
          </a:p>
          <a:p>
            <a:pPr eaLnBrk="1" hangingPunct="1">
              <a:buFont typeface="Wingdings" pitchFamily="2" charset="2"/>
              <a:buNone/>
              <a:defRPr/>
            </a:pPr>
            <a:r>
              <a:rPr lang="en-US"/>
              <a:t>	b. </a:t>
            </a:r>
            <a:r>
              <a:rPr lang="en-US" i="1"/>
              <a:t>Spatial compactness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pPr eaLnBrk="1" hangingPunct="1">
              <a:defRPr/>
            </a:pPr>
            <a:r>
              <a:rPr lang="en-US"/>
              <a:t>Beberapa Konsep Wilayah</a:t>
            </a:r>
          </a:p>
        </p:txBody>
      </p:sp>
      <p:sp>
        <p:nvSpPr>
          <p:cNvPr id="61443" name="Rectangle 3"/>
          <p:cNvSpPr>
            <a:spLocks noGrp="1" noChangeArrowheads="1"/>
          </p:cNvSpPr>
          <p:nvPr>
            <p:ph type="body" idx="1"/>
          </p:nvPr>
        </p:nvSpPr>
        <p:spPr>
          <a:xfrm>
            <a:off x="1981200" y="1752601"/>
            <a:ext cx="8229600" cy="4373563"/>
          </a:xfrm>
        </p:spPr>
        <p:txBody>
          <a:bodyPr/>
          <a:lstStyle/>
          <a:p>
            <a:pPr eaLnBrk="1" hangingPunct="1">
              <a:lnSpc>
                <a:spcPct val="90000"/>
              </a:lnSpc>
              <a:defRPr/>
            </a:pPr>
            <a:r>
              <a:rPr lang="en-US"/>
              <a:t>Johnston (1976):</a:t>
            </a:r>
          </a:p>
          <a:p>
            <a:pPr eaLnBrk="1" hangingPunct="1">
              <a:lnSpc>
                <a:spcPct val="90000"/>
              </a:lnSpc>
              <a:buFont typeface="Wingdings" pitchFamily="2" charset="2"/>
              <a:buNone/>
              <a:defRPr/>
            </a:pPr>
            <a:r>
              <a:rPr lang="en-US"/>
              <a:t>	(1) formal region</a:t>
            </a:r>
          </a:p>
          <a:p>
            <a:pPr eaLnBrk="1" hangingPunct="1">
              <a:lnSpc>
                <a:spcPct val="90000"/>
              </a:lnSpc>
              <a:buFont typeface="Wingdings" pitchFamily="2" charset="2"/>
              <a:buNone/>
              <a:defRPr/>
            </a:pPr>
            <a:r>
              <a:rPr lang="en-US"/>
              <a:t>	(2) functional/nodal region</a:t>
            </a:r>
          </a:p>
          <a:p>
            <a:pPr eaLnBrk="1" hangingPunct="1">
              <a:lnSpc>
                <a:spcPct val="90000"/>
              </a:lnSpc>
              <a:defRPr/>
            </a:pPr>
            <a:r>
              <a:rPr lang="en-US"/>
              <a:t>Richardson (1969); Hagget </a:t>
            </a:r>
            <a:r>
              <a:rPr lang="en-US" i="1"/>
              <a:t>et al</a:t>
            </a:r>
            <a:r>
              <a:rPr lang="en-US"/>
              <a:t>. (1977)</a:t>
            </a:r>
          </a:p>
          <a:p>
            <a:pPr eaLnBrk="1" hangingPunct="1">
              <a:lnSpc>
                <a:spcPct val="90000"/>
              </a:lnSpc>
              <a:buFont typeface="Wingdings" pitchFamily="2" charset="2"/>
              <a:buNone/>
              <a:defRPr/>
            </a:pPr>
            <a:r>
              <a:rPr lang="en-US"/>
              <a:t>	(1) uniform/homogeneous region</a:t>
            </a:r>
          </a:p>
          <a:p>
            <a:pPr eaLnBrk="1" hangingPunct="1">
              <a:lnSpc>
                <a:spcPct val="90000"/>
              </a:lnSpc>
              <a:buFont typeface="Wingdings" pitchFamily="2" charset="2"/>
              <a:buNone/>
              <a:defRPr/>
            </a:pPr>
            <a:r>
              <a:rPr lang="en-US"/>
              <a:t>	(2) nodal region</a:t>
            </a:r>
          </a:p>
          <a:p>
            <a:pPr eaLnBrk="1" hangingPunct="1">
              <a:lnSpc>
                <a:spcPct val="90000"/>
              </a:lnSpc>
              <a:buFont typeface="Wingdings" pitchFamily="2" charset="2"/>
              <a:buNone/>
              <a:defRPr/>
            </a:pPr>
            <a:r>
              <a:rPr lang="en-US"/>
              <a:t>	(3) planning/programming region</a:t>
            </a:r>
          </a:p>
          <a:p>
            <a:pPr eaLnBrk="1" hangingPunct="1">
              <a:lnSpc>
                <a:spcPct val="90000"/>
              </a:lnSpc>
              <a:defRPr/>
            </a:pPr>
            <a:r>
              <a:rPr lang="en-US"/>
              <a:t>Blair (1991): nodal             functional region</a:t>
            </a:r>
          </a:p>
          <a:p>
            <a:pPr eaLnBrk="1" hangingPunct="1">
              <a:lnSpc>
                <a:spcPct val="90000"/>
              </a:lnSpc>
              <a:buFont typeface="Wingdings" pitchFamily="2" charset="2"/>
              <a:buNone/>
              <a:defRPr/>
            </a:pPr>
            <a:endParaRPr lang="en-US"/>
          </a:p>
        </p:txBody>
      </p:sp>
      <p:sp>
        <p:nvSpPr>
          <p:cNvPr id="20484" name="Line 4"/>
          <p:cNvSpPr>
            <a:spLocks noChangeShapeType="1"/>
          </p:cNvSpPr>
          <p:nvPr/>
        </p:nvSpPr>
        <p:spPr bwMode="auto">
          <a:xfrm>
            <a:off x="5638800" y="5791200"/>
            <a:ext cx="533400" cy="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Grp="1" noChangeAspect="1" noChangeArrowheads="1"/>
          </p:cNvPicPr>
          <p:nvPr>
            <p:ph idx="1"/>
          </p:nvPr>
        </p:nvPicPr>
        <p:blipFill>
          <a:blip r:embed="rId3" cstate="print"/>
          <a:srcRect/>
          <a:stretch>
            <a:fillRect/>
          </a:stretch>
        </p:blipFill>
        <p:spPr>
          <a:xfrm>
            <a:off x="2133600" y="152401"/>
            <a:ext cx="8534400" cy="6704013"/>
          </a:xfrm>
          <a:noFill/>
        </p:spPr>
      </p:pic>
      <p:sp>
        <p:nvSpPr>
          <p:cNvPr id="21508" name="Text Box 4"/>
          <p:cNvSpPr txBox="1">
            <a:spLocks noChangeArrowheads="1"/>
          </p:cNvSpPr>
          <p:nvPr/>
        </p:nvSpPr>
        <p:spPr bwMode="auto">
          <a:xfrm>
            <a:off x="1524000" y="228600"/>
            <a:ext cx="1752600" cy="1373188"/>
          </a:xfrm>
          <a:prstGeom prst="rect">
            <a:avLst/>
          </a:prstGeom>
          <a:solidFill>
            <a:schemeClr val="accent1"/>
          </a:solidFill>
          <a:ln w="9525">
            <a:noFill/>
            <a:miter lim="800000"/>
            <a:headEnd/>
            <a:tailEnd/>
          </a:ln>
        </p:spPr>
        <p:txBody>
          <a:bodyPr>
            <a:spAutoFit/>
          </a:bodyPr>
          <a:lstStyle/>
          <a:p>
            <a:pPr>
              <a:spcBef>
                <a:spcPct val="50000"/>
              </a:spcBef>
            </a:pPr>
            <a:r>
              <a:rPr lang="en-US" sz="2800" b="1" dirty="0" err="1"/>
              <a:t>Klasifikasi</a:t>
            </a:r>
            <a:r>
              <a:rPr lang="en-US" sz="2800" b="1" dirty="0"/>
              <a:t> </a:t>
            </a:r>
            <a:r>
              <a:rPr lang="en-US" sz="2800" b="1" dirty="0" err="1"/>
              <a:t>Konsep</a:t>
            </a:r>
            <a:r>
              <a:rPr lang="en-US" sz="2800" b="1" dirty="0"/>
              <a:t> Wilayah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a:t>Wilayah Homogen</a:t>
            </a:r>
          </a:p>
        </p:txBody>
      </p:sp>
      <p:sp>
        <p:nvSpPr>
          <p:cNvPr id="10243" name="Rectangle 3"/>
          <p:cNvSpPr>
            <a:spLocks noGrp="1" noChangeArrowheads="1"/>
          </p:cNvSpPr>
          <p:nvPr>
            <p:ph type="body" idx="1"/>
          </p:nvPr>
        </p:nvSpPr>
        <p:spPr/>
        <p:txBody>
          <a:bodyPr/>
          <a:lstStyle/>
          <a:p>
            <a:pPr eaLnBrk="1" hangingPunct="1">
              <a:lnSpc>
                <a:spcPct val="90000"/>
              </a:lnSpc>
              <a:defRPr/>
            </a:pPr>
            <a:r>
              <a:rPr lang="de-DE"/>
              <a:t>wilayah yang dibatasi berdasarkan pada kenyataan bahwa faktor-faktor dominan pada wilayah tersebut bersifat homogen, sedangkan faktor-faktor yang tidak dominan bisa saja beragam (heterogen). </a:t>
            </a:r>
          </a:p>
          <a:p>
            <a:pPr eaLnBrk="1" hangingPunct="1">
              <a:lnSpc>
                <a:spcPct val="90000"/>
              </a:lnSpc>
              <a:defRPr/>
            </a:pPr>
            <a:r>
              <a:rPr lang="de-DE"/>
              <a:t>wilayah-wilayah yang diidentifikasikan berdasarkan faktor pencirinya yang menonjol di wilayah tersebut.</a:t>
            </a:r>
          </a:p>
          <a:p>
            <a:pPr eaLnBrk="1" hangingPunct="1">
              <a:lnSpc>
                <a:spcPct val="90000"/>
              </a:lnSpc>
              <a:defRPr/>
            </a:pPr>
            <a:r>
              <a:rPr lang="de-DE"/>
              <a:t>Contoh: Pewilayahan Komoditas</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maumere9Feb&amp; RumahPublik12Feb04 041"/>
          <p:cNvPicPr>
            <a:picLocks noGrp="1" noChangeAspect="1" noChangeArrowheads="1"/>
          </p:cNvPicPr>
          <p:nvPr>
            <p:ph idx="1"/>
          </p:nvPr>
        </p:nvPicPr>
        <p:blipFill>
          <a:blip r:embed="rId3" cstate="print"/>
          <a:srcRect/>
          <a:stretch>
            <a:fillRect/>
          </a:stretch>
        </p:blipFill>
        <p:spPr>
          <a:xfrm>
            <a:off x="1524000" y="0"/>
            <a:ext cx="9144000" cy="6858000"/>
          </a:xfrm>
          <a:noFill/>
        </p:spPr>
      </p:pic>
      <p:sp>
        <p:nvSpPr>
          <p:cNvPr id="32773" name="Rectangle 5"/>
          <p:cNvSpPr>
            <a:spLocks noGrp="1" noRot="1" noChangeArrowheads="1"/>
          </p:cNvSpPr>
          <p:nvPr>
            <p:ph type="title"/>
          </p:nvPr>
        </p:nvSpPr>
        <p:spPr>
          <a:xfrm>
            <a:off x="1524000" y="0"/>
            <a:ext cx="2971800" cy="1524000"/>
          </a:xfrm>
          <a:solidFill>
            <a:schemeClr val="tx1"/>
          </a:solidFill>
        </p:spPr>
        <p:txBody>
          <a:bodyPr/>
          <a:lstStyle/>
          <a:p>
            <a:pPr eaLnBrk="1" hangingPunct="1">
              <a:defRPr/>
            </a:pPr>
            <a:r>
              <a:rPr lang="en-US" sz="2400">
                <a:solidFill>
                  <a:schemeClr val="bg2"/>
                </a:solidFill>
                <a:effectLst>
                  <a:outerShdw blurRad="38100" dist="38100" dir="2700000" algn="tl">
                    <a:srgbClr val="C0C0C0"/>
                  </a:outerShdw>
                </a:effectLst>
              </a:rPr>
              <a:t>Laut, Tambak, Industri dan Permukiman di Pesisir Tangerang</a:t>
            </a:r>
          </a:p>
        </p:txBody>
      </p:sp>
      <p:sp>
        <p:nvSpPr>
          <p:cNvPr id="23556" name="Freeform 7"/>
          <p:cNvSpPr>
            <a:spLocks/>
          </p:cNvSpPr>
          <p:nvPr/>
        </p:nvSpPr>
        <p:spPr bwMode="auto">
          <a:xfrm>
            <a:off x="3886200" y="1511300"/>
            <a:ext cx="6781800" cy="1079500"/>
          </a:xfrm>
          <a:custGeom>
            <a:avLst/>
            <a:gdLst>
              <a:gd name="T0" fmla="*/ 4272 w 4272"/>
              <a:gd name="T1" fmla="*/ 680 h 680"/>
              <a:gd name="T2" fmla="*/ 3984 w 4272"/>
              <a:gd name="T3" fmla="*/ 584 h 680"/>
              <a:gd name="T4" fmla="*/ 3216 w 4272"/>
              <a:gd name="T5" fmla="*/ 440 h 680"/>
              <a:gd name="T6" fmla="*/ 2928 w 4272"/>
              <a:gd name="T7" fmla="*/ 392 h 680"/>
              <a:gd name="T8" fmla="*/ 2496 w 4272"/>
              <a:gd name="T9" fmla="*/ 344 h 680"/>
              <a:gd name="T10" fmla="*/ 2208 w 4272"/>
              <a:gd name="T11" fmla="*/ 296 h 680"/>
              <a:gd name="T12" fmla="*/ 1584 w 4272"/>
              <a:gd name="T13" fmla="*/ 200 h 680"/>
              <a:gd name="T14" fmla="*/ 912 w 4272"/>
              <a:gd name="T15" fmla="*/ 104 h 680"/>
              <a:gd name="T16" fmla="*/ 624 w 4272"/>
              <a:gd name="T17" fmla="*/ 56 h 680"/>
              <a:gd name="T18" fmla="*/ 240 w 4272"/>
              <a:gd name="T19" fmla="*/ 8 h 680"/>
              <a:gd name="T20" fmla="*/ 0 w 4272"/>
              <a:gd name="T21" fmla="*/ 8 h 6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72"/>
              <a:gd name="T34" fmla="*/ 0 h 680"/>
              <a:gd name="T35" fmla="*/ 4272 w 4272"/>
              <a:gd name="T36" fmla="*/ 680 h 6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72" h="680">
                <a:moveTo>
                  <a:pt x="4272" y="680"/>
                </a:moveTo>
                <a:cubicBezTo>
                  <a:pt x="4216" y="652"/>
                  <a:pt x="4160" y="624"/>
                  <a:pt x="3984" y="584"/>
                </a:cubicBezTo>
                <a:cubicBezTo>
                  <a:pt x="3808" y="544"/>
                  <a:pt x="3392" y="472"/>
                  <a:pt x="3216" y="440"/>
                </a:cubicBezTo>
                <a:cubicBezTo>
                  <a:pt x="3040" y="408"/>
                  <a:pt x="3048" y="408"/>
                  <a:pt x="2928" y="392"/>
                </a:cubicBezTo>
                <a:cubicBezTo>
                  <a:pt x="2808" y="376"/>
                  <a:pt x="2616" y="360"/>
                  <a:pt x="2496" y="344"/>
                </a:cubicBezTo>
                <a:cubicBezTo>
                  <a:pt x="2376" y="328"/>
                  <a:pt x="2360" y="320"/>
                  <a:pt x="2208" y="296"/>
                </a:cubicBezTo>
                <a:cubicBezTo>
                  <a:pt x="2056" y="272"/>
                  <a:pt x="1800" y="232"/>
                  <a:pt x="1584" y="200"/>
                </a:cubicBezTo>
                <a:cubicBezTo>
                  <a:pt x="1368" y="168"/>
                  <a:pt x="1072" y="128"/>
                  <a:pt x="912" y="104"/>
                </a:cubicBezTo>
                <a:cubicBezTo>
                  <a:pt x="752" y="80"/>
                  <a:pt x="736" y="72"/>
                  <a:pt x="624" y="56"/>
                </a:cubicBezTo>
                <a:cubicBezTo>
                  <a:pt x="512" y="40"/>
                  <a:pt x="344" y="16"/>
                  <a:pt x="240" y="8"/>
                </a:cubicBezTo>
                <a:cubicBezTo>
                  <a:pt x="136" y="0"/>
                  <a:pt x="68" y="4"/>
                  <a:pt x="0" y="8"/>
                </a:cubicBezTo>
              </a:path>
            </a:pathLst>
          </a:custGeom>
          <a:noFill/>
          <a:ln w="9525">
            <a:solidFill>
              <a:schemeClr val="tx1"/>
            </a:solidFill>
            <a:round/>
            <a:headEnd/>
            <a:tailEnd/>
          </a:ln>
        </p:spPr>
        <p:txBody>
          <a:bodyPr/>
          <a:lstStyle/>
          <a:p>
            <a:endParaRPr lang="en-US"/>
          </a:p>
        </p:txBody>
      </p:sp>
      <p:sp>
        <p:nvSpPr>
          <p:cNvPr id="23557" name="Freeform 8"/>
          <p:cNvSpPr>
            <a:spLocks/>
          </p:cNvSpPr>
          <p:nvPr/>
        </p:nvSpPr>
        <p:spPr bwMode="auto">
          <a:xfrm>
            <a:off x="6400800" y="2489200"/>
            <a:ext cx="4343400" cy="1320800"/>
          </a:xfrm>
          <a:custGeom>
            <a:avLst/>
            <a:gdLst>
              <a:gd name="T0" fmla="*/ 2688 w 2736"/>
              <a:gd name="T1" fmla="*/ 352 h 832"/>
              <a:gd name="T2" fmla="*/ 2448 w 2736"/>
              <a:gd name="T3" fmla="*/ 256 h 832"/>
              <a:gd name="T4" fmla="*/ 1824 w 2736"/>
              <a:gd name="T5" fmla="*/ 256 h 832"/>
              <a:gd name="T6" fmla="*/ 1584 w 2736"/>
              <a:gd name="T7" fmla="*/ 112 h 832"/>
              <a:gd name="T8" fmla="*/ 1248 w 2736"/>
              <a:gd name="T9" fmla="*/ 16 h 832"/>
              <a:gd name="T10" fmla="*/ 768 w 2736"/>
              <a:gd name="T11" fmla="*/ 16 h 832"/>
              <a:gd name="T12" fmla="*/ 816 w 2736"/>
              <a:gd name="T13" fmla="*/ 112 h 832"/>
              <a:gd name="T14" fmla="*/ 1200 w 2736"/>
              <a:gd name="T15" fmla="*/ 208 h 832"/>
              <a:gd name="T16" fmla="*/ 768 w 2736"/>
              <a:gd name="T17" fmla="*/ 304 h 832"/>
              <a:gd name="T18" fmla="*/ 144 w 2736"/>
              <a:gd name="T19" fmla="*/ 352 h 832"/>
              <a:gd name="T20" fmla="*/ 48 w 2736"/>
              <a:gd name="T21" fmla="*/ 400 h 832"/>
              <a:gd name="T22" fmla="*/ 432 w 2736"/>
              <a:gd name="T23" fmla="*/ 496 h 832"/>
              <a:gd name="T24" fmla="*/ 960 w 2736"/>
              <a:gd name="T25" fmla="*/ 448 h 832"/>
              <a:gd name="T26" fmla="*/ 1680 w 2736"/>
              <a:gd name="T27" fmla="*/ 688 h 832"/>
              <a:gd name="T28" fmla="*/ 2208 w 2736"/>
              <a:gd name="T29" fmla="*/ 688 h 832"/>
              <a:gd name="T30" fmla="*/ 2736 w 2736"/>
              <a:gd name="T31" fmla="*/ 832 h 8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36"/>
              <a:gd name="T49" fmla="*/ 0 h 832"/>
              <a:gd name="T50" fmla="*/ 2736 w 2736"/>
              <a:gd name="T51" fmla="*/ 832 h 8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36" h="832">
                <a:moveTo>
                  <a:pt x="2688" y="352"/>
                </a:moveTo>
                <a:cubicBezTo>
                  <a:pt x="2640" y="312"/>
                  <a:pt x="2592" y="272"/>
                  <a:pt x="2448" y="256"/>
                </a:cubicBezTo>
                <a:cubicBezTo>
                  <a:pt x="2304" y="240"/>
                  <a:pt x="1968" y="280"/>
                  <a:pt x="1824" y="256"/>
                </a:cubicBezTo>
                <a:cubicBezTo>
                  <a:pt x="1680" y="232"/>
                  <a:pt x="1680" y="152"/>
                  <a:pt x="1584" y="112"/>
                </a:cubicBezTo>
                <a:cubicBezTo>
                  <a:pt x="1488" y="72"/>
                  <a:pt x="1384" y="32"/>
                  <a:pt x="1248" y="16"/>
                </a:cubicBezTo>
                <a:cubicBezTo>
                  <a:pt x="1112" y="0"/>
                  <a:pt x="840" y="0"/>
                  <a:pt x="768" y="16"/>
                </a:cubicBezTo>
                <a:cubicBezTo>
                  <a:pt x="696" y="32"/>
                  <a:pt x="744" y="80"/>
                  <a:pt x="816" y="112"/>
                </a:cubicBezTo>
                <a:cubicBezTo>
                  <a:pt x="888" y="144"/>
                  <a:pt x="1208" y="176"/>
                  <a:pt x="1200" y="208"/>
                </a:cubicBezTo>
                <a:cubicBezTo>
                  <a:pt x="1192" y="240"/>
                  <a:pt x="944" y="280"/>
                  <a:pt x="768" y="304"/>
                </a:cubicBezTo>
                <a:cubicBezTo>
                  <a:pt x="592" y="328"/>
                  <a:pt x="264" y="336"/>
                  <a:pt x="144" y="352"/>
                </a:cubicBezTo>
                <a:cubicBezTo>
                  <a:pt x="24" y="368"/>
                  <a:pt x="0" y="376"/>
                  <a:pt x="48" y="400"/>
                </a:cubicBezTo>
                <a:cubicBezTo>
                  <a:pt x="96" y="424"/>
                  <a:pt x="280" y="488"/>
                  <a:pt x="432" y="496"/>
                </a:cubicBezTo>
                <a:cubicBezTo>
                  <a:pt x="584" y="504"/>
                  <a:pt x="752" y="416"/>
                  <a:pt x="960" y="448"/>
                </a:cubicBezTo>
                <a:cubicBezTo>
                  <a:pt x="1168" y="480"/>
                  <a:pt x="1472" y="648"/>
                  <a:pt x="1680" y="688"/>
                </a:cubicBezTo>
                <a:cubicBezTo>
                  <a:pt x="1888" y="728"/>
                  <a:pt x="2032" y="664"/>
                  <a:pt x="2208" y="688"/>
                </a:cubicBezTo>
                <a:cubicBezTo>
                  <a:pt x="2384" y="712"/>
                  <a:pt x="2560" y="772"/>
                  <a:pt x="2736" y="832"/>
                </a:cubicBezTo>
              </a:path>
            </a:pathLst>
          </a:custGeom>
          <a:noFill/>
          <a:ln w="9525">
            <a:solidFill>
              <a:schemeClr val="tx1"/>
            </a:solidFill>
            <a:round/>
            <a:headEnd/>
            <a:tailEnd/>
          </a:ln>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TambakBekasi"/>
          <p:cNvPicPr>
            <a:picLocks noGrp="1" noChangeAspect="1" noChangeArrowheads="1"/>
          </p:cNvPicPr>
          <p:nvPr>
            <p:ph idx="1"/>
          </p:nvPr>
        </p:nvPicPr>
        <p:blipFill>
          <a:blip r:embed="rId3" cstate="print"/>
          <a:srcRect/>
          <a:stretch>
            <a:fillRect/>
          </a:stretch>
        </p:blipFill>
        <p:spPr>
          <a:xfrm>
            <a:off x="1524000" y="-304800"/>
            <a:ext cx="9144000" cy="7621588"/>
          </a:xfrm>
          <a:noFill/>
        </p:spPr>
      </p:pic>
      <p:sp>
        <p:nvSpPr>
          <p:cNvPr id="29701" name="Rectangle 5"/>
          <p:cNvSpPr>
            <a:spLocks noGrp="1" noRot="1" noChangeArrowheads="1"/>
          </p:cNvSpPr>
          <p:nvPr>
            <p:ph type="title"/>
          </p:nvPr>
        </p:nvSpPr>
        <p:spPr>
          <a:xfrm>
            <a:off x="1524000" y="4343400"/>
            <a:ext cx="4191000" cy="2514600"/>
          </a:xfrm>
          <a:solidFill>
            <a:schemeClr val="tx1"/>
          </a:solidFill>
        </p:spPr>
        <p:txBody>
          <a:bodyPr/>
          <a:lstStyle/>
          <a:p>
            <a:pPr eaLnBrk="1" hangingPunct="1">
              <a:defRPr/>
            </a:pPr>
            <a:r>
              <a:rPr lang="en-US" sz="3200">
                <a:solidFill>
                  <a:schemeClr val="bg2"/>
                </a:solidFill>
                <a:effectLst>
                  <a:outerShdw blurRad="38100" dist="38100" dir="2700000" algn="tl">
                    <a:srgbClr val="C0C0C0"/>
                  </a:outerShdw>
                </a:effectLst>
              </a:rPr>
              <a:t>Dominasi Tambak di Pesisir.</a:t>
            </a:r>
            <a:br>
              <a:rPr lang="en-US" sz="3200">
                <a:solidFill>
                  <a:schemeClr val="bg2"/>
                </a:solidFill>
                <a:effectLst>
                  <a:outerShdw blurRad="38100" dist="38100" dir="2700000" algn="tl">
                    <a:srgbClr val="C0C0C0"/>
                  </a:outerShdw>
                </a:effectLst>
              </a:rPr>
            </a:br>
            <a:r>
              <a:rPr lang="en-US" sz="3200">
                <a:solidFill>
                  <a:schemeClr val="bg2"/>
                </a:solidFill>
                <a:effectLst>
                  <a:outerShdw blurRad="38100" dist="38100" dir="2700000" algn="tl">
                    <a:srgbClr val="C0C0C0"/>
                  </a:outerShdw>
                </a:effectLst>
              </a:rPr>
              <a:t>Muara Gembong, Bekasi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a:t>Ruang = Tempat Kehidupan </a:t>
            </a:r>
          </a:p>
        </p:txBody>
      </p:sp>
      <p:sp>
        <p:nvSpPr>
          <p:cNvPr id="39939" name="Rectangle 3"/>
          <p:cNvSpPr>
            <a:spLocks noGrp="1" noChangeArrowheads="1"/>
          </p:cNvSpPr>
          <p:nvPr>
            <p:ph type="body" idx="1"/>
          </p:nvPr>
        </p:nvSpPr>
        <p:spPr>
          <a:xfrm>
            <a:off x="1828800" y="1600201"/>
            <a:ext cx="8458200" cy="4525963"/>
          </a:xfrm>
        </p:spPr>
        <p:txBody>
          <a:bodyPr>
            <a:normAutofit lnSpcReduction="10000"/>
          </a:bodyPr>
          <a:lstStyle/>
          <a:p>
            <a:pPr eaLnBrk="1" hangingPunct="1">
              <a:lnSpc>
                <a:spcPct val="90000"/>
              </a:lnSpc>
              <a:defRPr/>
            </a:pPr>
            <a:r>
              <a:rPr lang="en-US"/>
              <a:t>Secara geofisik: Sebagai tempat kehidupan (</a:t>
            </a:r>
            <a:r>
              <a:rPr lang="en-US" i="1"/>
              <a:t>Biosphere</a:t>
            </a:r>
            <a:r>
              <a:rPr lang="en-US"/>
              <a:t>):</a:t>
            </a:r>
          </a:p>
          <a:p>
            <a:pPr eaLnBrk="1" hangingPunct="1">
              <a:lnSpc>
                <a:spcPct val="90000"/>
              </a:lnSpc>
              <a:buFont typeface="Wingdings" pitchFamily="2" charset="2"/>
              <a:buNone/>
              <a:defRPr/>
            </a:pPr>
            <a:r>
              <a:rPr lang="en-US"/>
              <a:t>Tempat Kehidupan Alamiah</a:t>
            </a:r>
          </a:p>
          <a:p>
            <a:pPr eaLnBrk="1" hangingPunct="1">
              <a:lnSpc>
                <a:spcPct val="90000"/>
              </a:lnSpc>
              <a:buFont typeface="Wingdings" pitchFamily="2" charset="2"/>
              <a:buNone/>
              <a:defRPr/>
            </a:pPr>
            <a:r>
              <a:rPr lang="en-US"/>
              <a:t>	</a:t>
            </a:r>
            <a:r>
              <a:rPr lang="en-US" i="1"/>
              <a:t>geosphere</a:t>
            </a:r>
            <a:r>
              <a:rPr lang="en-US"/>
              <a:t> (permukaan kulit bumi hingga kedalaman ±  3 m dalam tanah dan ± 200 m dpl) </a:t>
            </a:r>
          </a:p>
          <a:p>
            <a:pPr eaLnBrk="1" hangingPunct="1">
              <a:lnSpc>
                <a:spcPct val="90000"/>
              </a:lnSpc>
              <a:buFont typeface="Wingdings" pitchFamily="2" charset="2"/>
              <a:buNone/>
              <a:defRPr/>
            </a:pPr>
            <a:r>
              <a:rPr lang="en-US"/>
              <a:t>	</a:t>
            </a:r>
            <a:r>
              <a:rPr lang="en-US" i="1"/>
              <a:t>atmosphere</a:t>
            </a:r>
            <a:r>
              <a:rPr lang="en-US"/>
              <a:t> (hingga kira-kira 30 m diatas permukaan tanah). </a:t>
            </a:r>
          </a:p>
          <a:p>
            <a:pPr eaLnBrk="1" hangingPunct="1">
              <a:lnSpc>
                <a:spcPct val="90000"/>
              </a:lnSpc>
              <a:buFont typeface="Wingdings" pitchFamily="2" charset="2"/>
              <a:buNone/>
              <a:defRPr/>
            </a:pPr>
            <a:r>
              <a:rPr lang="en-US"/>
              <a:t>Tempat Kehidupan yang dibatasi Tekonologi Manusia</a:t>
            </a:r>
          </a:p>
          <a:p>
            <a:pPr eaLnBrk="1" hangingPunct="1">
              <a:lnSpc>
                <a:spcPct val="90000"/>
              </a:lnSpc>
              <a:buFont typeface="Wingdings" pitchFamily="2" charset="2"/>
              <a:buNone/>
              <a:defRPr/>
            </a:pPr>
            <a:r>
              <a:rPr lang="en-US"/>
              <a:t>	Batas Ruang dimana teknologi manusia mampu menjangkau/ mengakses/ mengeksplorasi batas terbawah </a:t>
            </a:r>
            <a:r>
              <a:rPr lang="en-US" i="1"/>
              <a:t>geosphere</a:t>
            </a:r>
            <a:r>
              <a:rPr lang="en-US"/>
              <a:t> dan batas </a:t>
            </a:r>
            <a:r>
              <a:rPr lang="en-US" i="1"/>
              <a:t>atmosphere</a:t>
            </a:r>
            <a:r>
              <a:rPr lang="en-US"/>
              <a:t>/luar angkasa </a:t>
            </a:r>
          </a:p>
          <a:p>
            <a:pPr eaLnBrk="1" hangingPunct="1">
              <a:lnSpc>
                <a:spcPct val="90000"/>
              </a:lnSpc>
              <a:defRPr/>
            </a:pP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idx="4294967295"/>
          </p:nvPr>
        </p:nvSpPr>
        <p:spPr/>
        <p:txBody>
          <a:bodyPr anchorCtr="1"/>
          <a:lstStyle/>
          <a:p>
            <a:pPr eaLnBrk="1" hangingPunct="1">
              <a:defRPr/>
            </a:pPr>
            <a:r>
              <a:rPr lang="en-US">
                <a:effectLst>
                  <a:outerShdw blurRad="38100" dist="38100" dir="2700000" algn="tl">
                    <a:srgbClr val="C0C0C0"/>
                  </a:outerShdw>
                </a:effectLst>
              </a:rPr>
              <a:t>Results</a:t>
            </a:r>
          </a:p>
        </p:txBody>
      </p:sp>
      <p:sp>
        <p:nvSpPr>
          <p:cNvPr id="471043" name="Rectangle 3"/>
          <p:cNvSpPr>
            <a:spLocks noGrp="1" noChangeArrowheads="1"/>
          </p:cNvSpPr>
          <p:nvPr>
            <p:ph type="body" idx="4294967295"/>
          </p:nvPr>
        </p:nvSpPr>
        <p:spPr/>
        <p:txBody>
          <a:bodyPr/>
          <a:lstStyle/>
          <a:p>
            <a:pPr eaLnBrk="1" hangingPunct="1">
              <a:buFont typeface="Wingdings 2" pitchFamily="18" charset="2"/>
              <a:buNone/>
              <a:defRPr/>
            </a:pPr>
            <a:endParaRPr lang="en-US">
              <a:effectLst>
                <a:outerShdw blurRad="38100" dist="38100" dir="2700000" algn="tl">
                  <a:srgbClr val="C0C0C0"/>
                </a:outerShdw>
              </a:effectLst>
            </a:endParaRPr>
          </a:p>
        </p:txBody>
      </p:sp>
      <p:pic>
        <p:nvPicPr>
          <p:cNvPr id="25604" name="Picture 4" descr="Java Urban 2000"/>
          <p:cNvPicPr>
            <a:picLocks noChangeAspect="1" noChangeArrowheads="1"/>
          </p:cNvPicPr>
          <p:nvPr/>
        </p:nvPicPr>
        <p:blipFill>
          <a:blip r:embed="rId3" cstate="print"/>
          <a:srcRect l="470" t="19250" b="18219"/>
          <a:stretch>
            <a:fillRect/>
          </a:stretch>
        </p:blipFill>
        <p:spPr bwMode="auto">
          <a:xfrm>
            <a:off x="1524000" y="1"/>
            <a:ext cx="9144000" cy="3465513"/>
          </a:xfrm>
          <a:prstGeom prst="rect">
            <a:avLst/>
          </a:prstGeom>
          <a:solidFill>
            <a:srgbClr val="FFFF00"/>
          </a:solidFill>
          <a:ln w="9525">
            <a:noFill/>
            <a:miter lim="800000"/>
            <a:headEnd/>
            <a:tailEnd/>
          </a:ln>
        </p:spPr>
      </p:pic>
      <p:pic>
        <p:nvPicPr>
          <p:cNvPr id="25605" name="Picture 5" descr="Java Draft Spatial Plan Case Urban 2025"/>
          <p:cNvPicPr>
            <a:picLocks noChangeAspect="1" noChangeArrowheads="1"/>
          </p:cNvPicPr>
          <p:nvPr/>
        </p:nvPicPr>
        <p:blipFill>
          <a:blip r:embed="rId4" cstate="print"/>
          <a:srcRect t="20625" b="17691"/>
          <a:stretch>
            <a:fillRect/>
          </a:stretch>
        </p:blipFill>
        <p:spPr bwMode="auto">
          <a:xfrm>
            <a:off x="1524000" y="3452814"/>
            <a:ext cx="9144000" cy="3405187"/>
          </a:xfrm>
          <a:prstGeom prst="rect">
            <a:avLst/>
          </a:prstGeom>
          <a:noFill/>
          <a:ln w="9525">
            <a:noFill/>
            <a:miter lim="800000"/>
            <a:headEnd/>
            <a:tailEnd/>
          </a:ln>
        </p:spPr>
      </p:pic>
      <p:sp>
        <p:nvSpPr>
          <p:cNvPr id="25606" name="Text Box 6"/>
          <p:cNvSpPr txBox="1">
            <a:spLocks noChangeArrowheads="1"/>
          </p:cNvSpPr>
          <p:nvPr/>
        </p:nvSpPr>
        <p:spPr bwMode="auto">
          <a:xfrm>
            <a:off x="5010150" y="3652838"/>
            <a:ext cx="692150" cy="366712"/>
          </a:xfrm>
          <a:prstGeom prst="rect">
            <a:avLst/>
          </a:prstGeom>
          <a:noFill/>
          <a:ln w="9525" algn="ctr">
            <a:noFill/>
            <a:miter lim="800000"/>
            <a:headEnd/>
            <a:tailEnd/>
          </a:ln>
        </p:spPr>
        <p:txBody>
          <a:bodyPr wrap="none">
            <a:spAutoFit/>
          </a:bodyPr>
          <a:lstStyle/>
          <a:p>
            <a:r>
              <a:rPr lang="en-US" b="1">
                <a:solidFill>
                  <a:srgbClr val="FF0000"/>
                </a:solidFill>
                <a:latin typeface="Arial" charset="0"/>
                <a:ea typeface="ＭＳ Ｐゴシック" pitchFamily="34" charset="-128"/>
              </a:rPr>
              <a:t>2025</a:t>
            </a:r>
          </a:p>
        </p:txBody>
      </p:sp>
      <p:sp>
        <p:nvSpPr>
          <p:cNvPr id="25607" name="Text Box 7"/>
          <p:cNvSpPr txBox="1">
            <a:spLocks noChangeArrowheads="1"/>
          </p:cNvSpPr>
          <p:nvPr/>
        </p:nvSpPr>
        <p:spPr bwMode="auto">
          <a:xfrm>
            <a:off x="1524000" y="2722563"/>
            <a:ext cx="1962910" cy="369332"/>
          </a:xfrm>
          <a:prstGeom prst="rect">
            <a:avLst/>
          </a:prstGeom>
          <a:noFill/>
          <a:ln w="9525" algn="ctr">
            <a:noFill/>
            <a:miter lim="800000"/>
            <a:headEnd/>
            <a:tailEnd/>
          </a:ln>
        </p:spPr>
        <p:txBody>
          <a:bodyPr wrap="none">
            <a:spAutoFit/>
          </a:bodyPr>
          <a:lstStyle/>
          <a:p>
            <a:r>
              <a:rPr lang="en-US" b="1">
                <a:solidFill>
                  <a:srgbClr val="FF0000"/>
                </a:solidFill>
                <a:latin typeface="Arial" charset="0"/>
                <a:ea typeface="ＭＳ Ｐゴシック" pitchFamily="34" charset="-128"/>
              </a:rPr>
              <a:t>Total urban area</a:t>
            </a:r>
          </a:p>
        </p:txBody>
      </p:sp>
      <p:sp>
        <p:nvSpPr>
          <p:cNvPr id="25608" name="Text Box 8"/>
          <p:cNvSpPr txBox="1">
            <a:spLocks noChangeArrowheads="1"/>
          </p:cNvSpPr>
          <p:nvPr/>
        </p:nvSpPr>
        <p:spPr bwMode="auto">
          <a:xfrm>
            <a:off x="5010150" y="360363"/>
            <a:ext cx="692150" cy="366712"/>
          </a:xfrm>
          <a:prstGeom prst="rect">
            <a:avLst/>
          </a:prstGeom>
          <a:noFill/>
          <a:ln w="9525" algn="ctr">
            <a:noFill/>
            <a:miter lim="800000"/>
            <a:headEnd/>
            <a:tailEnd/>
          </a:ln>
        </p:spPr>
        <p:txBody>
          <a:bodyPr wrap="none">
            <a:spAutoFit/>
          </a:bodyPr>
          <a:lstStyle/>
          <a:p>
            <a:r>
              <a:rPr lang="en-US" b="1">
                <a:solidFill>
                  <a:srgbClr val="FF0000"/>
                </a:solidFill>
                <a:latin typeface="Arial" charset="0"/>
                <a:ea typeface="ＭＳ Ｐゴシック" pitchFamily="34" charset="-128"/>
              </a:rPr>
              <a:t>2000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Java Draft Spatial Plan Case Sawah 2025"/>
          <p:cNvPicPr>
            <a:picLocks noChangeAspect="1" noChangeArrowheads="1"/>
          </p:cNvPicPr>
          <p:nvPr/>
        </p:nvPicPr>
        <p:blipFill>
          <a:blip r:embed="rId3" cstate="print"/>
          <a:srcRect t="19649" b="16716"/>
          <a:stretch>
            <a:fillRect/>
          </a:stretch>
        </p:blipFill>
        <p:spPr bwMode="auto">
          <a:xfrm>
            <a:off x="1524000" y="3346450"/>
            <a:ext cx="9144000" cy="3511550"/>
          </a:xfrm>
          <a:prstGeom prst="rect">
            <a:avLst/>
          </a:prstGeom>
          <a:noFill/>
          <a:ln w="9525">
            <a:noFill/>
            <a:miter lim="800000"/>
            <a:headEnd/>
            <a:tailEnd/>
          </a:ln>
        </p:spPr>
      </p:pic>
      <p:pic>
        <p:nvPicPr>
          <p:cNvPr id="26627" name="Picture 3" descr="Java Sawah 2000"/>
          <p:cNvPicPr>
            <a:picLocks noChangeAspect="1" noChangeArrowheads="1"/>
          </p:cNvPicPr>
          <p:nvPr/>
        </p:nvPicPr>
        <p:blipFill>
          <a:blip r:embed="rId4" cstate="print"/>
          <a:srcRect t="20206" b="19090"/>
          <a:stretch>
            <a:fillRect/>
          </a:stretch>
        </p:blipFill>
        <p:spPr bwMode="auto">
          <a:xfrm>
            <a:off x="1524000" y="1"/>
            <a:ext cx="9144000" cy="3349625"/>
          </a:xfrm>
          <a:prstGeom prst="rect">
            <a:avLst/>
          </a:prstGeom>
          <a:noFill/>
          <a:ln w="9525">
            <a:noFill/>
            <a:miter lim="800000"/>
            <a:headEnd/>
            <a:tailEnd/>
          </a:ln>
        </p:spPr>
      </p:pic>
      <p:sp>
        <p:nvSpPr>
          <p:cNvPr id="26628" name="Text Box 4"/>
          <p:cNvSpPr txBox="1">
            <a:spLocks noChangeArrowheads="1"/>
          </p:cNvSpPr>
          <p:nvPr/>
        </p:nvSpPr>
        <p:spPr bwMode="auto">
          <a:xfrm>
            <a:off x="5010150" y="3652838"/>
            <a:ext cx="692150" cy="366712"/>
          </a:xfrm>
          <a:prstGeom prst="rect">
            <a:avLst/>
          </a:prstGeom>
          <a:noFill/>
          <a:ln w="9525" algn="ctr">
            <a:noFill/>
            <a:miter lim="800000"/>
            <a:headEnd/>
            <a:tailEnd/>
          </a:ln>
        </p:spPr>
        <p:txBody>
          <a:bodyPr wrap="none">
            <a:spAutoFit/>
          </a:bodyPr>
          <a:lstStyle/>
          <a:p>
            <a:r>
              <a:rPr lang="en-US" b="1">
                <a:solidFill>
                  <a:srgbClr val="666633"/>
                </a:solidFill>
                <a:latin typeface="Arial" charset="0"/>
                <a:ea typeface="ＭＳ Ｐゴシック" pitchFamily="34" charset="-128"/>
              </a:rPr>
              <a:t>2025</a:t>
            </a:r>
          </a:p>
        </p:txBody>
      </p:sp>
      <p:sp>
        <p:nvSpPr>
          <p:cNvPr id="26629" name="Text Box 5"/>
          <p:cNvSpPr txBox="1">
            <a:spLocks noChangeArrowheads="1"/>
          </p:cNvSpPr>
          <p:nvPr/>
        </p:nvSpPr>
        <p:spPr bwMode="auto">
          <a:xfrm>
            <a:off x="1524000" y="2722563"/>
            <a:ext cx="1454244" cy="369332"/>
          </a:xfrm>
          <a:prstGeom prst="rect">
            <a:avLst/>
          </a:prstGeom>
          <a:noFill/>
          <a:ln w="9525" algn="ctr">
            <a:noFill/>
            <a:miter lim="800000"/>
            <a:headEnd/>
            <a:tailEnd/>
          </a:ln>
        </p:spPr>
        <p:txBody>
          <a:bodyPr wrap="none">
            <a:spAutoFit/>
          </a:bodyPr>
          <a:lstStyle/>
          <a:p>
            <a:r>
              <a:rPr lang="en-US" b="1">
                <a:solidFill>
                  <a:srgbClr val="666633"/>
                </a:solidFill>
                <a:latin typeface="Arial" charset="0"/>
                <a:ea typeface="ＭＳ Ｐゴシック" pitchFamily="34" charset="-128"/>
              </a:rPr>
              <a:t>Sawah area</a:t>
            </a:r>
          </a:p>
        </p:txBody>
      </p:sp>
      <p:sp>
        <p:nvSpPr>
          <p:cNvPr id="26630" name="Text Box 6"/>
          <p:cNvSpPr txBox="1">
            <a:spLocks noChangeArrowheads="1"/>
          </p:cNvSpPr>
          <p:nvPr/>
        </p:nvSpPr>
        <p:spPr bwMode="auto">
          <a:xfrm>
            <a:off x="5010150" y="360363"/>
            <a:ext cx="692150" cy="366712"/>
          </a:xfrm>
          <a:prstGeom prst="rect">
            <a:avLst/>
          </a:prstGeom>
          <a:noFill/>
          <a:ln w="9525" algn="ctr">
            <a:noFill/>
            <a:miter lim="800000"/>
            <a:headEnd/>
            <a:tailEnd/>
          </a:ln>
        </p:spPr>
        <p:txBody>
          <a:bodyPr wrap="none">
            <a:spAutoFit/>
          </a:bodyPr>
          <a:lstStyle/>
          <a:p>
            <a:r>
              <a:rPr lang="en-US" b="1">
                <a:solidFill>
                  <a:srgbClr val="666633"/>
                </a:solidFill>
                <a:latin typeface="Arial" charset="0"/>
                <a:ea typeface="ＭＳ Ｐゴシック" pitchFamily="34" charset="-128"/>
              </a:rPr>
              <a:t>2000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105400" y="6096000"/>
            <a:ext cx="2667000" cy="457200"/>
          </a:xfrm>
          <a:prstGeom prst="rect">
            <a:avLst/>
          </a:prstGeom>
          <a:noFill/>
          <a:ln w="9525">
            <a:noFill/>
            <a:miter lim="800000"/>
            <a:headEnd/>
            <a:tailEnd/>
          </a:ln>
        </p:spPr>
        <p:txBody>
          <a:bodyPr>
            <a:spAutoFit/>
          </a:bodyPr>
          <a:lstStyle/>
          <a:p>
            <a:pPr algn="ctr" eaLnBrk="1" hangingPunct="1">
              <a:spcBef>
                <a:spcPct val="50000"/>
              </a:spcBef>
            </a:pPr>
            <a:r>
              <a:rPr lang="en-US" sz="2400">
                <a:latin typeface="Times New Roman" pitchFamily="18" charset="0"/>
              </a:rPr>
              <a:t>Land Cover 2001</a:t>
            </a:r>
          </a:p>
        </p:txBody>
      </p:sp>
      <p:sp>
        <p:nvSpPr>
          <p:cNvPr id="27651" name="Rectangle 4"/>
          <p:cNvSpPr>
            <a:spLocks noChangeArrowheads="1"/>
          </p:cNvSpPr>
          <p:nvPr/>
        </p:nvSpPr>
        <p:spPr bwMode="auto">
          <a:xfrm>
            <a:off x="3914775" y="1881188"/>
            <a:ext cx="9144000" cy="369332"/>
          </a:xfrm>
          <a:prstGeom prst="rect">
            <a:avLst/>
          </a:prstGeom>
          <a:noFill/>
          <a:ln w="9525">
            <a:noFill/>
            <a:miter lim="800000"/>
            <a:headEnd/>
            <a:tailEnd/>
          </a:ln>
        </p:spPr>
        <p:txBody>
          <a:bodyPr>
            <a:spAutoFit/>
          </a:bodyPr>
          <a:lstStyle/>
          <a:p>
            <a:endParaRPr lang="en-US"/>
          </a:p>
        </p:txBody>
      </p:sp>
      <p:pic>
        <p:nvPicPr>
          <p:cNvPr id="35845" name="Picture 5"/>
          <p:cNvPicPr>
            <a:picLocks noChangeAspect="1" noChangeArrowheads="1"/>
          </p:cNvPicPr>
          <p:nvPr/>
        </p:nvPicPr>
        <p:blipFill>
          <a:blip r:embed="rId3" cstate="print"/>
          <a:srcRect/>
          <a:stretch>
            <a:fillRect/>
          </a:stretch>
        </p:blipFill>
        <p:spPr bwMode="auto">
          <a:xfrm>
            <a:off x="1524000" y="500064"/>
            <a:ext cx="9144000" cy="6486525"/>
          </a:xfrm>
          <a:prstGeom prst="rect">
            <a:avLst/>
          </a:prstGeom>
          <a:noFill/>
          <a:ln w="9525">
            <a:noFill/>
            <a:miter lim="800000"/>
            <a:headEnd/>
            <a:tailEnd/>
          </a:ln>
        </p:spPr>
      </p:pic>
      <p:sp>
        <p:nvSpPr>
          <p:cNvPr id="35846" name="Freeform 6"/>
          <p:cNvSpPr>
            <a:spLocks/>
          </p:cNvSpPr>
          <p:nvPr/>
        </p:nvSpPr>
        <p:spPr bwMode="auto">
          <a:xfrm>
            <a:off x="3505200" y="2057400"/>
            <a:ext cx="3810000" cy="1981200"/>
          </a:xfrm>
          <a:custGeom>
            <a:avLst/>
            <a:gdLst>
              <a:gd name="T0" fmla="*/ 624 w 2400"/>
              <a:gd name="T1" fmla="*/ 0 h 1248"/>
              <a:gd name="T2" fmla="*/ 624 w 2400"/>
              <a:gd name="T3" fmla="*/ 144 h 1248"/>
              <a:gd name="T4" fmla="*/ 576 w 2400"/>
              <a:gd name="T5" fmla="*/ 192 h 1248"/>
              <a:gd name="T6" fmla="*/ 432 w 2400"/>
              <a:gd name="T7" fmla="*/ 192 h 1248"/>
              <a:gd name="T8" fmla="*/ 432 w 2400"/>
              <a:gd name="T9" fmla="*/ 336 h 1248"/>
              <a:gd name="T10" fmla="*/ 288 w 2400"/>
              <a:gd name="T11" fmla="*/ 288 h 1248"/>
              <a:gd name="T12" fmla="*/ 144 w 2400"/>
              <a:gd name="T13" fmla="*/ 336 h 1248"/>
              <a:gd name="T14" fmla="*/ 0 w 2400"/>
              <a:gd name="T15" fmla="*/ 528 h 1248"/>
              <a:gd name="T16" fmla="*/ 336 w 2400"/>
              <a:gd name="T17" fmla="*/ 576 h 1248"/>
              <a:gd name="T18" fmla="*/ 528 w 2400"/>
              <a:gd name="T19" fmla="*/ 624 h 1248"/>
              <a:gd name="T20" fmla="*/ 720 w 2400"/>
              <a:gd name="T21" fmla="*/ 672 h 1248"/>
              <a:gd name="T22" fmla="*/ 816 w 2400"/>
              <a:gd name="T23" fmla="*/ 912 h 1248"/>
              <a:gd name="T24" fmla="*/ 1104 w 2400"/>
              <a:gd name="T25" fmla="*/ 912 h 1248"/>
              <a:gd name="T26" fmla="*/ 1200 w 2400"/>
              <a:gd name="T27" fmla="*/ 1104 h 1248"/>
              <a:gd name="T28" fmla="*/ 1008 w 2400"/>
              <a:gd name="T29" fmla="*/ 1248 h 1248"/>
              <a:gd name="T30" fmla="*/ 1248 w 2400"/>
              <a:gd name="T31" fmla="*/ 1248 h 1248"/>
              <a:gd name="T32" fmla="*/ 1344 w 2400"/>
              <a:gd name="T33" fmla="*/ 960 h 1248"/>
              <a:gd name="T34" fmla="*/ 1344 w 2400"/>
              <a:gd name="T35" fmla="*/ 720 h 1248"/>
              <a:gd name="T36" fmla="*/ 1392 w 2400"/>
              <a:gd name="T37" fmla="*/ 768 h 1248"/>
              <a:gd name="T38" fmla="*/ 1536 w 2400"/>
              <a:gd name="T39" fmla="*/ 816 h 1248"/>
              <a:gd name="T40" fmla="*/ 1728 w 2400"/>
              <a:gd name="T41" fmla="*/ 864 h 1248"/>
              <a:gd name="T42" fmla="*/ 1968 w 2400"/>
              <a:gd name="T43" fmla="*/ 864 h 1248"/>
              <a:gd name="T44" fmla="*/ 2064 w 2400"/>
              <a:gd name="T45" fmla="*/ 1008 h 1248"/>
              <a:gd name="T46" fmla="*/ 2256 w 2400"/>
              <a:gd name="T47" fmla="*/ 1008 h 1248"/>
              <a:gd name="T48" fmla="*/ 2400 w 2400"/>
              <a:gd name="T49" fmla="*/ 816 h 1248"/>
              <a:gd name="T50" fmla="*/ 2256 w 2400"/>
              <a:gd name="T51" fmla="*/ 624 h 1248"/>
              <a:gd name="T52" fmla="*/ 2112 w 2400"/>
              <a:gd name="T53" fmla="*/ 720 h 1248"/>
              <a:gd name="T54" fmla="*/ 2064 w 2400"/>
              <a:gd name="T55" fmla="*/ 576 h 1248"/>
              <a:gd name="T56" fmla="*/ 1920 w 2400"/>
              <a:gd name="T57" fmla="*/ 576 h 1248"/>
              <a:gd name="T58" fmla="*/ 1920 w 2400"/>
              <a:gd name="T59" fmla="*/ 432 h 1248"/>
              <a:gd name="T60" fmla="*/ 1776 w 2400"/>
              <a:gd name="T61" fmla="*/ 384 h 1248"/>
              <a:gd name="T62" fmla="*/ 1632 w 2400"/>
              <a:gd name="T63" fmla="*/ 480 h 1248"/>
              <a:gd name="T64" fmla="*/ 1536 w 2400"/>
              <a:gd name="T65" fmla="*/ 336 h 1248"/>
              <a:gd name="T66" fmla="*/ 1584 w 2400"/>
              <a:gd name="T67" fmla="*/ 192 h 1248"/>
              <a:gd name="T68" fmla="*/ 1536 w 2400"/>
              <a:gd name="T69" fmla="*/ 96 h 1248"/>
              <a:gd name="T70" fmla="*/ 1296 w 2400"/>
              <a:gd name="T71" fmla="*/ 192 h 1248"/>
              <a:gd name="T72" fmla="*/ 1104 w 2400"/>
              <a:gd name="T73" fmla="*/ 240 h 1248"/>
              <a:gd name="T74" fmla="*/ 1008 w 2400"/>
              <a:gd name="T75" fmla="*/ 192 h 1248"/>
              <a:gd name="T76" fmla="*/ 864 w 2400"/>
              <a:gd name="T77" fmla="*/ 144 h 1248"/>
              <a:gd name="T78" fmla="*/ 768 w 2400"/>
              <a:gd name="T79" fmla="*/ 144 h 12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00"/>
              <a:gd name="T121" fmla="*/ 0 h 1248"/>
              <a:gd name="T122" fmla="*/ 2400 w 2400"/>
              <a:gd name="T123" fmla="*/ 1248 h 12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00" h="1248">
                <a:moveTo>
                  <a:pt x="720" y="96"/>
                </a:moveTo>
                <a:lnTo>
                  <a:pt x="624" y="0"/>
                </a:lnTo>
                <a:lnTo>
                  <a:pt x="576" y="96"/>
                </a:lnTo>
                <a:lnTo>
                  <a:pt x="624" y="144"/>
                </a:lnTo>
                <a:lnTo>
                  <a:pt x="672" y="240"/>
                </a:lnTo>
                <a:lnTo>
                  <a:pt x="576" y="192"/>
                </a:lnTo>
                <a:lnTo>
                  <a:pt x="528" y="192"/>
                </a:lnTo>
                <a:lnTo>
                  <a:pt x="432" y="192"/>
                </a:lnTo>
                <a:lnTo>
                  <a:pt x="432" y="288"/>
                </a:lnTo>
                <a:lnTo>
                  <a:pt x="432" y="336"/>
                </a:lnTo>
                <a:lnTo>
                  <a:pt x="336" y="336"/>
                </a:lnTo>
                <a:lnTo>
                  <a:pt x="288" y="288"/>
                </a:lnTo>
                <a:lnTo>
                  <a:pt x="192" y="336"/>
                </a:lnTo>
                <a:lnTo>
                  <a:pt x="144" y="336"/>
                </a:lnTo>
                <a:lnTo>
                  <a:pt x="96" y="384"/>
                </a:lnTo>
                <a:lnTo>
                  <a:pt x="0" y="528"/>
                </a:lnTo>
                <a:lnTo>
                  <a:pt x="240" y="576"/>
                </a:lnTo>
                <a:lnTo>
                  <a:pt x="336" y="576"/>
                </a:lnTo>
                <a:lnTo>
                  <a:pt x="432" y="576"/>
                </a:lnTo>
                <a:lnTo>
                  <a:pt x="528" y="624"/>
                </a:lnTo>
                <a:lnTo>
                  <a:pt x="624" y="624"/>
                </a:lnTo>
                <a:lnTo>
                  <a:pt x="720" y="672"/>
                </a:lnTo>
                <a:lnTo>
                  <a:pt x="768" y="816"/>
                </a:lnTo>
                <a:lnTo>
                  <a:pt x="816" y="912"/>
                </a:lnTo>
                <a:lnTo>
                  <a:pt x="960" y="912"/>
                </a:lnTo>
                <a:lnTo>
                  <a:pt x="1104" y="912"/>
                </a:lnTo>
                <a:lnTo>
                  <a:pt x="1152" y="960"/>
                </a:lnTo>
                <a:lnTo>
                  <a:pt x="1200" y="1104"/>
                </a:lnTo>
                <a:lnTo>
                  <a:pt x="1056" y="1152"/>
                </a:lnTo>
                <a:lnTo>
                  <a:pt x="1008" y="1248"/>
                </a:lnTo>
                <a:lnTo>
                  <a:pt x="1152" y="1248"/>
                </a:lnTo>
                <a:lnTo>
                  <a:pt x="1248" y="1248"/>
                </a:lnTo>
                <a:lnTo>
                  <a:pt x="1296" y="1152"/>
                </a:lnTo>
                <a:lnTo>
                  <a:pt x="1344" y="960"/>
                </a:lnTo>
                <a:lnTo>
                  <a:pt x="1344" y="816"/>
                </a:lnTo>
                <a:lnTo>
                  <a:pt x="1344" y="720"/>
                </a:lnTo>
                <a:lnTo>
                  <a:pt x="1392" y="672"/>
                </a:lnTo>
                <a:lnTo>
                  <a:pt x="1392" y="768"/>
                </a:lnTo>
                <a:lnTo>
                  <a:pt x="1440" y="816"/>
                </a:lnTo>
                <a:lnTo>
                  <a:pt x="1536" y="816"/>
                </a:lnTo>
                <a:lnTo>
                  <a:pt x="1632" y="912"/>
                </a:lnTo>
                <a:lnTo>
                  <a:pt x="1728" y="864"/>
                </a:lnTo>
                <a:lnTo>
                  <a:pt x="1872" y="816"/>
                </a:lnTo>
                <a:lnTo>
                  <a:pt x="1968" y="864"/>
                </a:lnTo>
                <a:lnTo>
                  <a:pt x="1968" y="960"/>
                </a:lnTo>
                <a:lnTo>
                  <a:pt x="2064" y="1008"/>
                </a:lnTo>
                <a:lnTo>
                  <a:pt x="2160" y="1056"/>
                </a:lnTo>
                <a:lnTo>
                  <a:pt x="2256" y="1008"/>
                </a:lnTo>
                <a:lnTo>
                  <a:pt x="2304" y="912"/>
                </a:lnTo>
                <a:lnTo>
                  <a:pt x="2400" y="816"/>
                </a:lnTo>
                <a:lnTo>
                  <a:pt x="2352" y="768"/>
                </a:lnTo>
                <a:lnTo>
                  <a:pt x="2256" y="624"/>
                </a:lnTo>
                <a:lnTo>
                  <a:pt x="2160" y="720"/>
                </a:lnTo>
                <a:lnTo>
                  <a:pt x="2112" y="720"/>
                </a:lnTo>
                <a:lnTo>
                  <a:pt x="2064" y="672"/>
                </a:lnTo>
                <a:lnTo>
                  <a:pt x="2064" y="576"/>
                </a:lnTo>
                <a:lnTo>
                  <a:pt x="1968" y="576"/>
                </a:lnTo>
                <a:lnTo>
                  <a:pt x="1920" y="576"/>
                </a:lnTo>
                <a:lnTo>
                  <a:pt x="1872" y="576"/>
                </a:lnTo>
                <a:lnTo>
                  <a:pt x="1920" y="432"/>
                </a:lnTo>
                <a:lnTo>
                  <a:pt x="1824" y="432"/>
                </a:lnTo>
                <a:lnTo>
                  <a:pt x="1776" y="384"/>
                </a:lnTo>
                <a:lnTo>
                  <a:pt x="1680" y="384"/>
                </a:lnTo>
                <a:lnTo>
                  <a:pt x="1632" y="480"/>
                </a:lnTo>
                <a:lnTo>
                  <a:pt x="1584" y="432"/>
                </a:lnTo>
                <a:lnTo>
                  <a:pt x="1536" y="336"/>
                </a:lnTo>
                <a:lnTo>
                  <a:pt x="1584" y="288"/>
                </a:lnTo>
                <a:lnTo>
                  <a:pt x="1584" y="192"/>
                </a:lnTo>
                <a:lnTo>
                  <a:pt x="1584" y="96"/>
                </a:lnTo>
                <a:lnTo>
                  <a:pt x="1536" y="96"/>
                </a:lnTo>
                <a:lnTo>
                  <a:pt x="1440" y="144"/>
                </a:lnTo>
                <a:lnTo>
                  <a:pt x="1296" y="192"/>
                </a:lnTo>
                <a:lnTo>
                  <a:pt x="1200" y="240"/>
                </a:lnTo>
                <a:lnTo>
                  <a:pt x="1104" y="240"/>
                </a:lnTo>
                <a:lnTo>
                  <a:pt x="1056" y="240"/>
                </a:lnTo>
                <a:lnTo>
                  <a:pt x="1008" y="192"/>
                </a:lnTo>
                <a:lnTo>
                  <a:pt x="960" y="144"/>
                </a:lnTo>
                <a:lnTo>
                  <a:pt x="864" y="144"/>
                </a:lnTo>
                <a:lnTo>
                  <a:pt x="816" y="192"/>
                </a:lnTo>
                <a:lnTo>
                  <a:pt x="768" y="144"/>
                </a:lnTo>
                <a:lnTo>
                  <a:pt x="768" y="96"/>
                </a:lnTo>
              </a:path>
            </a:pathLst>
          </a:custGeom>
          <a:noFill/>
          <a:ln w="57150">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box(in)">
                                      <p:cBhvr>
                                        <p:cTn id="7" dur="500"/>
                                        <p:tgtEl>
                                          <p:spTgt spid="3584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wedge">
                                      <p:cBhvr>
                                        <p:cTn id="12" dur="2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8458201" y="381000"/>
            <a:ext cx="2220913" cy="1938992"/>
          </a:xfrm>
          <a:prstGeom prst="rect">
            <a:avLst/>
          </a:prstGeom>
          <a:noFill/>
          <a:ln w="9525">
            <a:noFill/>
            <a:miter lim="800000"/>
            <a:headEnd/>
            <a:tailEnd/>
          </a:ln>
        </p:spPr>
        <p:txBody>
          <a:bodyPr>
            <a:spAutoFit/>
          </a:bodyPr>
          <a:lstStyle/>
          <a:p>
            <a:pPr algn="ctr" eaLnBrk="1" hangingPunct="1"/>
            <a:r>
              <a:rPr lang="en-US" sz="2400">
                <a:solidFill>
                  <a:schemeClr val="tx2"/>
                </a:solidFill>
                <a:latin typeface="Times New Roman" pitchFamily="18" charset="0"/>
              </a:rPr>
              <a:t>Peta Rasio Penggunaan Urban Per Desa di Jabotabek (2001)</a:t>
            </a:r>
          </a:p>
        </p:txBody>
      </p:sp>
      <p:pic>
        <p:nvPicPr>
          <p:cNvPr id="36867" name="Picture 3" descr="p_r_urban_00jpg"/>
          <p:cNvPicPr>
            <a:picLocks noChangeAspect="1" noChangeArrowheads="1"/>
          </p:cNvPicPr>
          <p:nvPr/>
        </p:nvPicPr>
        <p:blipFill>
          <a:blip r:embed="rId3" cstate="print"/>
          <a:srcRect l="7246" r="7246" b="35329"/>
          <a:stretch>
            <a:fillRect/>
          </a:stretch>
        </p:blipFill>
        <p:spPr bwMode="auto">
          <a:xfrm>
            <a:off x="1676400" y="79376"/>
            <a:ext cx="6858000" cy="6835775"/>
          </a:xfrm>
          <a:prstGeom prst="rect">
            <a:avLst/>
          </a:prstGeom>
          <a:noFill/>
          <a:ln w="9525">
            <a:noFill/>
            <a:miter lim="800000"/>
            <a:headEnd/>
            <a:tailEnd/>
          </a:ln>
        </p:spPr>
      </p:pic>
      <p:pic>
        <p:nvPicPr>
          <p:cNvPr id="36868" name="Picture 4" descr="p_r_urban_00jpg"/>
          <p:cNvPicPr>
            <a:picLocks noChangeAspect="1" noChangeArrowheads="1"/>
          </p:cNvPicPr>
          <p:nvPr/>
        </p:nvPicPr>
        <p:blipFill>
          <a:blip r:embed="rId3" cstate="print"/>
          <a:srcRect l="6314" t="63474" r="54225" b="7785"/>
          <a:stretch>
            <a:fillRect/>
          </a:stretch>
        </p:blipFill>
        <p:spPr bwMode="auto">
          <a:xfrm>
            <a:off x="8534400" y="5105400"/>
            <a:ext cx="1905000" cy="1828800"/>
          </a:xfrm>
          <a:prstGeom prst="rect">
            <a:avLst/>
          </a:prstGeom>
          <a:noFill/>
          <a:ln w="9525">
            <a:noFill/>
            <a:miter lim="800000"/>
            <a:headEnd/>
            <a:tailEnd/>
          </a:ln>
        </p:spPr>
      </p:pic>
      <p:sp>
        <p:nvSpPr>
          <p:cNvPr id="36869" name="Freeform 5"/>
          <p:cNvSpPr>
            <a:spLocks/>
          </p:cNvSpPr>
          <p:nvPr/>
        </p:nvSpPr>
        <p:spPr bwMode="auto">
          <a:xfrm>
            <a:off x="3048000" y="1600200"/>
            <a:ext cx="4191000" cy="1981200"/>
          </a:xfrm>
          <a:custGeom>
            <a:avLst/>
            <a:gdLst>
              <a:gd name="T0" fmla="*/ 1056 w 2640"/>
              <a:gd name="T1" fmla="*/ 240 h 1248"/>
              <a:gd name="T2" fmla="*/ 912 w 2640"/>
              <a:gd name="T3" fmla="*/ 48 h 1248"/>
              <a:gd name="T4" fmla="*/ 720 w 2640"/>
              <a:gd name="T5" fmla="*/ 48 h 1248"/>
              <a:gd name="T6" fmla="*/ 720 w 2640"/>
              <a:gd name="T7" fmla="*/ 240 h 1248"/>
              <a:gd name="T8" fmla="*/ 528 w 2640"/>
              <a:gd name="T9" fmla="*/ 336 h 1248"/>
              <a:gd name="T10" fmla="*/ 336 w 2640"/>
              <a:gd name="T11" fmla="*/ 240 h 1248"/>
              <a:gd name="T12" fmla="*/ 192 w 2640"/>
              <a:gd name="T13" fmla="*/ 384 h 1248"/>
              <a:gd name="T14" fmla="*/ 0 w 2640"/>
              <a:gd name="T15" fmla="*/ 480 h 1248"/>
              <a:gd name="T16" fmla="*/ 144 w 2640"/>
              <a:gd name="T17" fmla="*/ 672 h 1248"/>
              <a:gd name="T18" fmla="*/ 576 w 2640"/>
              <a:gd name="T19" fmla="*/ 576 h 1248"/>
              <a:gd name="T20" fmla="*/ 864 w 2640"/>
              <a:gd name="T21" fmla="*/ 720 h 1248"/>
              <a:gd name="T22" fmla="*/ 912 w 2640"/>
              <a:gd name="T23" fmla="*/ 864 h 1248"/>
              <a:gd name="T24" fmla="*/ 1056 w 2640"/>
              <a:gd name="T25" fmla="*/ 1056 h 1248"/>
              <a:gd name="T26" fmla="*/ 1248 w 2640"/>
              <a:gd name="T27" fmla="*/ 912 h 1248"/>
              <a:gd name="T28" fmla="*/ 1296 w 2640"/>
              <a:gd name="T29" fmla="*/ 1104 h 1248"/>
              <a:gd name="T30" fmla="*/ 1152 w 2640"/>
              <a:gd name="T31" fmla="*/ 1248 h 1248"/>
              <a:gd name="T32" fmla="*/ 1440 w 2640"/>
              <a:gd name="T33" fmla="*/ 1248 h 1248"/>
              <a:gd name="T34" fmla="*/ 1536 w 2640"/>
              <a:gd name="T35" fmla="*/ 960 h 1248"/>
              <a:gd name="T36" fmla="*/ 1680 w 2640"/>
              <a:gd name="T37" fmla="*/ 864 h 1248"/>
              <a:gd name="T38" fmla="*/ 1872 w 2640"/>
              <a:gd name="T39" fmla="*/ 768 h 1248"/>
              <a:gd name="T40" fmla="*/ 1776 w 2640"/>
              <a:gd name="T41" fmla="*/ 1008 h 1248"/>
              <a:gd name="T42" fmla="*/ 1872 w 2640"/>
              <a:gd name="T43" fmla="*/ 1008 h 1248"/>
              <a:gd name="T44" fmla="*/ 2064 w 2640"/>
              <a:gd name="T45" fmla="*/ 816 h 1248"/>
              <a:gd name="T46" fmla="*/ 2304 w 2640"/>
              <a:gd name="T47" fmla="*/ 864 h 1248"/>
              <a:gd name="T48" fmla="*/ 2544 w 2640"/>
              <a:gd name="T49" fmla="*/ 864 h 1248"/>
              <a:gd name="T50" fmla="*/ 2592 w 2640"/>
              <a:gd name="T51" fmla="*/ 672 h 1248"/>
              <a:gd name="T52" fmla="*/ 2352 w 2640"/>
              <a:gd name="T53" fmla="*/ 576 h 1248"/>
              <a:gd name="T54" fmla="*/ 2160 w 2640"/>
              <a:gd name="T55" fmla="*/ 528 h 1248"/>
              <a:gd name="T56" fmla="*/ 2112 w 2640"/>
              <a:gd name="T57" fmla="*/ 384 h 1248"/>
              <a:gd name="T58" fmla="*/ 1872 w 2640"/>
              <a:gd name="T59" fmla="*/ 384 h 1248"/>
              <a:gd name="T60" fmla="*/ 1776 w 2640"/>
              <a:gd name="T61" fmla="*/ 240 h 1248"/>
              <a:gd name="T62" fmla="*/ 1776 w 2640"/>
              <a:gd name="T63" fmla="*/ 48 h 1248"/>
              <a:gd name="T64" fmla="*/ 1536 w 2640"/>
              <a:gd name="T65" fmla="*/ 48 h 1248"/>
              <a:gd name="T66" fmla="*/ 1296 w 2640"/>
              <a:gd name="T67" fmla="*/ 192 h 1248"/>
              <a:gd name="T68" fmla="*/ 1200 w 2640"/>
              <a:gd name="T69" fmla="*/ 48 h 12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0"/>
              <a:gd name="T106" fmla="*/ 0 h 1248"/>
              <a:gd name="T107" fmla="*/ 2640 w 2640"/>
              <a:gd name="T108" fmla="*/ 1248 h 12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0" h="1248">
                <a:moveTo>
                  <a:pt x="1104" y="96"/>
                </a:moveTo>
                <a:lnTo>
                  <a:pt x="1056" y="240"/>
                </a:lnTo>
                <a:lnTo>
                  <a:pt x="960" y="144"/>
                </a:lnTo>
                <a:lnTo>
                  <a:pt x="912" y="48"/>
                </a:lnTo>
                <a:lnTo>
                  <a:pt x="816" y="0"/>
                </a:lnTo>
                <a:lnTo>
                  <a:pt x="720" y="48"/>
                </a:lnTo>
                <a:lnTo>
                  <a:pt x="816" y="144"/>
                </a:lnTo>
                <a:lnTo>
                  <a:pt x="720" y="240"/>
                </a:lnTo>
                <a:lnTo>
                  <a:pt x="624" y="288"/>
                </a:lnTo>
                <a:lnTo>
                  <a:pt x="528" y="336"/>
                </a:lnTo>
                <a:lnTo>
                  <a:pt x="432" y="288"/>
                </a:lnTo>
                <a:lnTo>
                  <a:pt x="336" y="240"/>
                </a:lnTo>
                <a:lnTo>
                  <a:pt x="240" y="240"/>
                </a:lnTo>
                <a:lnTo>
                  <a:pt x="192" y="384"/>
                </a:lnTo>
                <a:lnTo>
                  <a:pt x="96" y="528"/>
                </a:lnTo>
                <a:lnTo>
                  <a:pt x="0" y="480"/>
                </a:lnTo>
                <a:lnTo>
                  <a:pt x="0" y="576"/>
                </a:lnTo>
                <a:lnTo>
                  <a:pt x="144" y="672"/>
                </a:lnTo>
                <a:lnTo>
                  <a:pt x="336" y="528"/>
                </a:lnTo>
                <a:lnTo>
                  <a:pt x="576" y="576"/>
                </a:lnTo>
                <a:lnTo>
                  <a:pt x="720" y="672"/>
                </a:lnTo>
                <a:lnTo>
                  <a:pt x="864" y="720"/>
                </a:lnTo>
                <a:lnTo>
                  <a:pt x="960" y="768"/>
                </a:lnTo>
                <a:lnTo>
                  <a:pt x="912" y="864"/>
                </a:lnTo>
                <a:lnTo>
                  <a:pt x="912" y="1008"/>
                </a:lnTo>
                <a:lnTo>
                  <a:pt x="1056" y="1056"/>
                </a:lnTo>
                <a:lnTo>
                  <a:pt x="1200" y="1008"/>
                </a:lnTo>
                <a:lnTo>
                  <a:pt x="1248" y="912"/>
                </a:lnTo>
                <a:lnTo>
                  <a:pt x="1344" y="960"/>
                </a:lnTo>
                <a:lnTo>
                  <a:pt x="1296" y="1104"/>
                </a:lnTo>
                <a:lnTo>
                  <a:pt x="1200" y="1152"/>
                </a:lnTo>
                <a:lnTo>
                  <a:pt x="1152" y="1248"/>
                </a:lnTo>
                <a:lnTo>
                  <a:pt x="1296" y="1248"/>
                </a:lnTo>
                <a:lnTo>
                  <a:pt x="1440" y="1248"/>
                </a:lnTo>
                <a:lnTo>
                  <a:pt x="1536" y="1056"/>
                </a:lnTo>
                <a:lnTo>
                  <a:pt x="1536" y="960"/>
                </a:lnTo>
                <a:lnTo>
                  <a:pt x="1536" y="864"/>
                </a:lnTo>
                <a:lnTo>
                  <a:pt x="1680" y="864"/>
                </a:lnTo>
                <a:lnTo>
                  <a:pt x="1728" y="816"/>
                </a:lnTo>
                <a:lnTo>
                  <a:pt x="1872" y="768"/>
                </a:lnTo>
                <a:lnTo>
                  <a:pt x="1824" y="864"/>
                </a:lnTo>
                <a:lnTo>
                  <a:pt x="1776" y="1008"/>
                </a:lnTo>
                <a:lnTo>
                  <a:pt x="1824" y="1152"/>
                </a:lnTo>
                <a:lnTo>
                  <a:pt x="1872" y="1008"/>
                </a:lnTo>
                <a:lnTo>
                  <a:pt x="1920" y="816"/>
                </a:lnTo>
                <a:lnTo>
                  <a:pt x="2064" y="816"/>
                </a:lnTo>
                <a:lnTo>
                  <a:pt x="2160" y="864"/>
                </a:lnTo>
                <a:lnTo>
                  <a:pt x="2304" y="864"/>
                </a:lnTo>
                <a:lnTo>
                  <a:pt x="2352" y="1008"/>
                </a:lnTo>
                <a:lnTo>
                  <a:pt x="2544" y="864"/>
                </a:lnTo>
                <a:lnTo>
                  <a:pt x="2640" y="768"/>
                </a:lnTo>
                <a:lnTo>
                  <a:pt x="2592" y="672"/>
                </a:lnTo>
                <a:lnTo>
                  <a:pt x="2448" y="672"/>
                </a:lnTo>
                <a:lnTo>
                  <a:pt x="2352" y="576"/>
                </a:lnTo>
                <a:lnTo>
                  <a:pt x="2256" y="576"/>
                </a:lnTo>
                <a:lnTo>
                  <a:pt x="2160" y="528"/>
                </a:lnTo>
                <a:lnTo>
                  <a:pt x="2112" y="480"/>
                </a:lnTo>
                <a:lnTo>
                  <a:pt x="2112" y="384"/>
                </a:lnTo>
                <a:lnTo>
                  <a:pt x="1968" y="384"/>
                </a:lnTo>
                <a:lnTo>
                  <a:pt x="1872" y="384"/>
                </a:lnTo>
                <a:lnTo>
                  <a:pt x="1776" y="384"/>
                </a:lnTo>
                <a:lnTo>
                  <a:pt x="1776" y="240"/>
                </a:lnTo>
                <a:lnTo>
                  <a:pt x="1872" y="192"/>
                </a:lnTo>
                <a:lnTo>
                  <a:pt x="1776" y="48"/>
                </a:lnTo>
                <a:lnTo>
                  <a:pt x="1680" y="96"/>
                </a:lnTo>
                <a:lnTo>
                  <a:pt x="1536" y="48"/>
                </a:lnTo>
                <a:lnTo>
                  <a:pt x="1440" y="144"/>
                </a:lnTo>
                <a:lnTo>
                  <a:pt x="1296" y="192"/>
                </a:lnTo>
                <a:lnTo>
                  <a:pt x="1248" y="144"/>
                </a:lnTo>
                <a:lnTo>
                  <a:pt x="1200" y="48"/>
                </a:lnTo>
                <a:lnTo>
                  <a:pt x="1104" y="96"/>
                </a:lnTo>
                <a:close/>
              </a:path>
            </a:pathLst>
          </a:custGeom>
          <a:noFill/>
          <a:ln w="38100">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linds(horizontal)">
                                      <p:cBhvr>
                                        <p:cTn id="7" dur="500"/>
                                        <p:tgtEl>
                                          <p:spTgt spid="36867"/>
                                        </p:tgtEl>
                                      </p:cBhvr>
                                    </p:animEffect>
                                  </p:childTnLst>
                                </p:cTn>
                              </p:par>
                              <p:par>
                                <p:cTn id="8" presetID="3" presetClass="entr" presetSubtype="10" fill="hold" nodeType="withEffect">
                                  <p:stCondLst>
                                    <p:cond delay="0"/>
                                  </p:stCondLst>
                                  <p:childTnLst>
                                    <p:set>
                                      <p:cBhvr>
                                        <p:cTn id="9" dur="1" fill="hold">
                                          <p:stCondLst>
                                            <p:cond delay="0"/>
                                          </p:stCondLst>
                                        </p:cTn>
                                        <p:tgtEl>
                                          <p:spTgt spid="36868"/>
                                        </p:tgtEl>
                                        <p:attrNameLst>
                                          <p:attrName>style.visibility</p:attrName>
                                        </p:attrNameLst>
                                      </p:cBhvr>
                                      <p:to>
                                        <p:strVal val="visible"/>
                                      </p:to>
                                    </p:set>
                                    <p:animEffect transition="in" filter="blinds(horizontal)">
                                      <p:cBhvr>
                                        <p:cTn id="10" dur="500"/>
                                        <p:tgtEl>
                                          <p:spTgt spid="3686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6866"/>
                                        </p:tgtEl>
                                        <p:attrNameLst>
                                          <p:attrName>style.visibility</p:attrName>
                                        </p:attrNameLst>
                                      </p:cBhvr>
                                      <p:to>
                                        <p:strVal val="visible"/>
                                      </p:to>
                                    </p:set>
                                    <p:animEffect transition="in" filter="blinds(horizontal)">
                                      <p:cBhvr>
                                        <p:cTn id="13" dur="500"/>
                                        <p:tgtEl>
                                          <p:spTgt spid="36866"/>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6869"/>
                                        </p:tgtEl>
                                        <p:attrNameLst>
                                          <p:attrName>style.visibility</p:attrName>
                                        </p:attrNameLst>
                                      </p:cBhvr>
                                      <p:to>
                                        <p:strVal val="visible"/>
                                      </p:to>
                                    </p:set>
                                    <p:animEffect transition="in" filter="wedge">
                                      <p:cBhvr>
                                        <p:cTn id="18" dur="2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_kpdt_00"/>
          <p:cNvPicPr>
            <a:picLocks noChangeAspect="1" noChangeArrowheads="1"/>
          </p:cNvPicPr>
          <p:nvPr/>
        </p:nvPicPr>
        <p:blipFill>
          <a:blip r:embed="rId3" cstate="print"/>
          <a:srcRect l="7576" r="6061" b="39067"/>
          <a:stretch>
            <a:fillRect/>
          </a:stretch>
        </p:blipFill>
        <p:spPr bwMode="auto">
          <a:xfrm>
            <a:off x="1905000" y="973138"/>
            <a:ext cx="6096000" cy="5668962"/>
          </a:xfrm>
          <a:prstGeom prst="rect">
            <a:avLst/>
          </a:prstGeom>
          <a:noFill/>
          <a:ln w="9525">
            <a:noFill/>
            <a:miter lim="800000"/>
            <a:headEnd/>
            <a:tailEnd/>
          </a:ln>
        </p:spPr>
      </p:pic>
      <p:sp>
        <p:nvSpPr>
          <p:cNvPr id="29699" name="Rectangle 3"/>
          <p:cNvSpPr>
            <a:spLocks noChangeArrowheads="1"/>
          </p:cNvSpPr>
          <p:nvPr/>
        </p:nvSpPr>
        <p:spPr bwMode="auto">
          <a:xfrm>
            <a:off x="2133600" y="76200"/>
            <a:ext cx="7772400" cy="685800"/>
          </a:xfrm>
          <a:prstGeom prst="rect">
            <a:avLst/>
          </a:prstGeom>
          <a:noFill/>
          <a:ln w="9525">
            <a:noFill/>
            <a:miter lim="800000"/>
            <a:headEnd/>
            <a:tailEnd/>
          </a:ln>
        </p:spPr>
        <p:txBody>
          <a:bodyPr anchor="b"/>
          <a:lstStyle/>
          <a:p>
            <a:pPr eaLnBrk="1" hangingPunct="1"/>
            <a:r>
              <a:rPr lang="en-US" sz="2800">
                <a:solidFill>
                  <a:schemeClr val="tx2"/>
                </a:solidFill>
                <a:latin typeface="Times New Roman" pitchFamily="18" charset="0"/>
              </a:rPr>
              <a:t> </a:t>
            </a:r>
            <a:r>
              <a:rPr lang="en-US" sz="2400">
                <a:solidFill>
                  <a:schemeClr val="tx2"/>
                </a:solidFill>
                <a:latin typeface="Times New Roman" pitchFamily="18" charset="0"/>
              </a:rPr>
              <a:t>Peta Kepadatan Penduduk Per Desa di Jabotabek (2000)</a:t>
            </a:r>
          </a:p>
        </p:txBody>
      </p:sp>
      <p:pic>
        <p:nvPicPr>
          <p:cNvPr id="29700" name="Picture 4" descr="p_kpdt_00"/>
          <p:cNvPicPr>
            <a:picLocks noChangeAspect="1" noChangeArrowheads="1"/>
          </p:cNvPicPr>
          <p:nvPr/>
        </p:nvPicPr>
        <p:blipFill>
          <a:blip r:embed="rId3" cstate="print"/>
          <a:srcRect t="61905" r="55585" b="13605"/>
          <a:stretch>
            <a:fillRect/>
          </a:stretch>
        </p:blipFill>
        <p:spPr bwMode="auto">
          <a:xfrm>
            <a:off x="7924800" y="4953001"/>
            <a:ext cx="2286000" cy="16605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en-US" sz="4000"/>
              <a:t>Prinsip-prinsip Konsep </a:t>
            </a:r>
            <a:br>
              <a:rPr lang="en-US" sz="4000"/>
            </a:br>
            <a:r>
              <a:rPr lang="en-US" sz="4000"/>
              <a:t>Pewilayahan Homogen </a:t>
            </a:r>
          </a:p>
        </p:txBody>
      </p:sp>
      <p:sp>
        <p:nvSpPr>
          <p:cNvPr id="46083" name="Rectangle 3"/>
          <p:cNvSpPr>
            <a:spLocks noGrp="1" noChangeArrowheads="1"/>
          </p:cNvSpPr>
          <p:nvPr>
            <p:ph type="body" idx="1"/>
          </p:nvPr>
        </p:nvSpPr>
        <p:spPr>
          <a:xfrm>
            <a:off x="1981200" y="1981201"/>
            <a:ext cx="8229600" cy="4144963"/>
          </a:xfrm>
        </p:spPr>
        <p:txBody>
          <a:bodyPr/>
          <a:lstStyle/>
          <a:p>
            <a:pPr marL="609600" indent="-609600">
              <a:buFont typeface="Wingdings" pitchFamily="2" charset="2"/>
              <a:buAutoNum type="arabicPeriod"/>
              <a:defRPr/>
            </a:pPr>
            <a:r>
              <a:rPr lang="en-US"/>
              <a:t>Minimize: Ragam di dalam kelompok (within groups)</a:t>
            </a:r>
          </a:p>
          <a:p>
            <a:pPr marL="609600" indent="-609600">
              <a:buFont typeface="Wingdings" pitchFamily="2" charset="2"/>
              <a:buAutoNum type="arabicPeriod"/>
              <a:defRPr/>
            </a:pPr>
            <a:r>
              <a:rPr lang="en-US"/>
              <a:t>Maximize: Ragam antar kelompok (between groups)</a:t>
            </a:r>
          </a:p>
          <a:p>
            <a:pPr marL="609600" indent="-609600">
              <a:buFont typeface="Wingdings" pitchFamily="2" charset="2"/>
              <a:buAutoNum type="arabicPeriod"/>
              <a:defRPr/>
            </a:pPr>
            <a:r>
              <a:rPr lang="en-US"/>
              <a:t>Spatial Contiguity</a:t>
            </a:r>
          </a:p>
          <a:p>
            <a:pPr marL="609600" indent="-609600">
              <a:buFont typeface="Wingdings" pitchFamily="2" charset="2"/>
              <a:buAutoNum type="arabicPeriod"/>
              <a:defRPr/>
            </a:pPr>
            <a:r>
              <a:rPr lang="en-US"/>
              <a:t>Area/Polygon Compactness </a:t>
            </a:r>
          </a:p>
          <a:p>
            <a:pPr marL="609600" indent="-609600">
              <a:buNone/>
              <a:defRPr/>
            </a:pPr>
            <a:r>
              <a:rPr lang="en-US"/>
              <a:t>Prinsip no 1 &amp; 2 adalah prinsip posedur/analisis gerombol (clustering method)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1981200" y="228600"/>
            <a:ext cx="8229600" cy="914400"/>
          </a:xfrm>
        </p:spPr>
        <p:txBody>
          <a:bodyPr/>
          <a:lstStyle/>
          <a:p>
            <a:pPr eaLnBrk="1" hangingPunct="1">
              <a:defRPr/>
            </a:pPr>
            <a:r>
              <a:rPr lang="en-US"/>
              <a:t>Wilayah sebagai Sistem</a:t>
            </a:r>
          </a:p>
        </p:txBody>
      </p:sp>
      <p:sp>
        <p:nvSpPr>
          <p:cNvPr id="11267" name="Rectangle 3"/>
          <p:cNvSpPr>
            <a:spLocks noGrp="1" noChangeArrowheads="1"/>
          </p:cNvSpPr>
          <p:nvPr>
            <p:ph type="body" idx="1"/>
          </p:nvPr>
        </p:nvSpPr>
        <p:spPr>
          <a:xfrm>
            <a:off x="1981200" y="1371600"/>
            <a:ext cx="8229600" cy="4876800"/>
          </a:xfrm>
        </p:spPr>
        <p:txBody>
          <a:bodyPr/>
          <a:lstStyle/>
          <a:p>
            <a:pPr eaLnBrk="1" hangingPunct="1">
              <a:buFont typeface="Wingdings" pitchFamily="2" charset="2"/>
              <a:buNone/>
              <a:defRPr/>
            </a:pPr>
            <a:r>
              <a:rPr lang="en-US" b="1"/>
              <a:t>Sistem: Suatu entitas yang terdiri atas komponen-komponen yang memiliki keterkaitan (hubungan fungsional) satu sama lain</a:t>
            </a:r>
          </a:p>
          <a:p>
            <a:pPr eaLnBrk="1" hangingPunct="1">
              <a:buFont typeface="Wingdings" pitchFamily="2" charset="2"/>
              <a:buNone/>
              <a:defRPr/>
            </a:pPr>
            <a:r>
              <a:rPr lang="en-US" b="1"/>
              <a:t>1. Wilayah Sistem Sederhana/Dikotomik: wilayah nodal, sistem desa-kota, kawasan budidaya-lindung, dll.</a:t>
            </a:r>
          </a:p>
          <a:p>
            <a:pPr eaLnBrk="1" hangingPunct="1">
              <a:buFont typeface="Wingdings" pitchFamily="2" charset="2"/>
              <a:buNone/>
              <a:defRPr/>
            </a:pPr>
            <a:r>
              <a:rPr lang="en-US" b="1"/>
              <a:t>2. Sistem Kompleks: Sistem ekologi, sistem ekonomi, sistem sosial</a:t>
            </a:r>
          </a:p>
          <a:p>
            <a:pPr eaLnBrk="1" hangingPunct="1">
              <a:defRPr/>
            </a:pPr>
            <a:endParaRPr lang="en-US"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1981200" y="0"/>
            <a:ext cx="8229600" cy="990600"/>
          </a:xfrm>
        </p:spPr>
        <p:txBody>
          <a:bodyPr/>
          <a:lstStyle/>
          <a:p>
            <a:pPr eaLnBrk="1" hangingPunct="1">
              <a:defRPr/>
            </a:pPr>
            <a:r>
              <a:rPr lang="en-US"/>
              <a:t>Wilayah Nodal (1)</a:t>
            </a:r>
          </a:p>
        </p:txBody>
      </p:sp>
      <p:sp>
        <p:nvSpPr>
          <p:cNvPr id="12291" name="Rectangle 3"/>
          <p:cNvSpPr>
            <a:spLocks noGrp="1" noChangeArrowheads="1"/>
          </p:cNvSpPr>
          <p:nvPr>
            <p:ph type="body" idx="1"/>
          </p:nvPr>
        </p:nvSpPr>
        <p:spPr>
          <a:xfrm>
            <a:off x="1828800" y="1219200"/>
            <a:ext cx="4267200" cy="5257800"/>
          </a:xfrm>
        </p:spPr>
        <p:txBody>
          <a:bodyPr>
            <a:normAutofit fontScale="92500"/>
          </a:bodyPr>
          <a:lstStyle/>
          <a:p>
            <a:pPr eaLnBrk="1" hangingPunct="1">
              <a:lnSpc>
                <a:spcPct val="90000"/>
              </a:lnSpc>
              <a:defRPr/>
            </a:pPr>
            <a:r>
              <a:rPr lang="en-US"/>
              <a:t>wilayah diumpamakan “sel hidup” yang mempunyai plasma dan inti. </a:t>
            </a:r>
          </a:p>
          <a:p>
            <a:pPr eaLnBrk="1" hangingPunct="1">
              <a:lnSpc>
                <a:spcPct val="90000"/>
              </a:lnSpc>
              <a:defRPr/>
            </a:pPr>
            <a:r>
              <a:rPr lang="en-US"/>
              <a:t>Inti (pusat simpul):  pusat-pusat pelayanan dan atau pemukiman</a:t>
            </a:r>
          </a:p>
          <a:p>
            <a:pPr eaLnBrk="1" hangingPunct="1">
              <a:lnSpc>
                <a:spcPct val="90000"/>
              </a:lnSpc>
              <a:defRPr/>
            </a:pPr>
            <a:r>
              <a:rPr lang="en-US"/>
              <a:t>plasma adalah daerah belakang (</a:t>
            </a:r>
            <a:r>
              <a:rPr lang="en-US" i="1"/>
              <a:t>periphery /hinterland</a:t>
            </a:r>
            <a:r>
              <a:rPr lang="en-US"/>
              <a:t>)</a:t>
            </a:r>
          </a:p>
          <a:p>
            <a:pPr eaLnBrk="1" hangingPunct="1">
              <a:lnSpc>
                <a:spcPct val="90000"/>
              </a:lnSpc>
              <a:defRPr/>
            </a:pPr>
            <a:r>
              <a:rPr lang="en-US"/>
              <a:t>Batas wilayah didasarkan atas hubungan suatu pusat dan daerah layanannya </a:t>
            </a:r>
          </a:p>
        </p:txBody>
      </p:sp>
      <p:sp>
        <p:nvSpPr>
          <p:cNvPr id="32772" name="Oval 4"/>
          <p:cNvSpPr>
            <a:spLocks noChangeArrowheads="1"/>
          </p:cNvSpPr>
          <p:nvPr/>
        </p:nvSpPr>
        <p:spPr bwMode="auto">
          <a:xfrm>
            <a:off x="6324600" y="1905000"/>
            <a:ext cx="4114800" cy="388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3" name="Oval 5"/>
          <p:cNvSpPr>
            <a:spLocks noChangeArrowheads="1"/>
          </p:cNvSpPr>
          <p:nvPr/>
        </p:nvSpPr>
        <p:spPr bwMode="auto">
          <a:xfrm>
            <a:off x="7772400" y="3276600"/>
            <a:ext cx="1143000" cy="1066800"/>
          </a:xfrm>
          <a:prstGeom prst="ellipse">
            <a:avLst/>
          </a:prstGeom>
          <a:solidFill>
            <a:srgbClr val="CC3300"/>
          </a:solidFill>
          <a:ln w="9525">
            <a:solidFill>
              <a:schemeClr val="tx1"/>
            </a:solidFill>
            <a:round/>
            <a:headEnd/>
            <a:tailEnd/>
          </a:ln>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905000" y="838200"/>
            <a:ext cx="8229600" cy="1143000"/>
          </a:xfrm>
        </p:spPr>
        <p:txBody>
          <a:bodyPr/>
          <a:lstStyle/>
          <a:p>
            <a:pPr eaLnBrk="1" hangingPunct="1">
              <a:defRPr/>
            </a:pPr>
            <a:r>
              <a:rPr lang="en-US" sz="3600"/>
              <a:t>Fungsi Pusat wilayah:</a:t>
            </a:r>
          </a:p>
        </p:txBody>
      </p:sp>
      <p:sp>
        <p:nvSpPr>
          <p:cNvPr id="13315" name="Rectangle 3"/>
          <p:cNvSpPr>
            <a:spLocks noGrp="1" noChangeArrowheads="1"/>
          </p:cNvSpPr>
          <p:nvPr>
            <p:ph type="body" idx="1"/>
          </p:nvPr>
        </p:nvSpPr>
        <p:spPr/>
        <p:txBody>
          <a:bodyPr/>
          <a:lstStyle/>
          <a:p>
            <a:pPr eaLnBrk="1" hangingPunct="1">
              <a:lnSpc>
                <a:spcPct val="90000"/>
              </a:lnSpc>
              <a:buFont typeface="Wingdings" pitchFamily="2" charset="2"/>
              <a:buNone/>
              <a:defRPr/>
            </a:pPr>
            <a:endParaRPr lang="en-US"/>
          </a:p>
          <a:p>
            <a:pPr eaLnBrk="1" hangingPunct="1">
              <a:lnSpc>
                <a:spcPct val="90000"/>
              </a:lnSpc>
              <a:defRPr/>
            </a:pPr>
            <a:r>
              <a:rPr lang="en-US"/>
              <a:t>tempat konsentrasi penduduk (pemukiman); </a:t>
            </a:r>
          </a:p>
          <a:p>
            <a:pPr eaLnBrk="1" hangingPunct="1">
              <a:lnSpc>
                <a:spcPct val="90000"/>
              </a:lnSpc>
              <a:defRPr/>
            </a:pPr>
            <a:r>
              <a:rPr lang="en-US"/>
              <a:t>pusat pelayanan terhadap daerah </a:t>
            </a:r>
            <a:r>
              <a:rPr lang="en-US" i="1"/>
              <a:t>hinterland</a:t>
            </a:r>
            <a:r>
              <a:rPr lang="en-US"/>
              <a:t> dan </a:t>
            </a:r>
          </a:p>
          <a:p>
            <a:pPr eaLnBrk="1" hangingPunct="1">
              <a:lnSpc>
                <a:spcPct val="90000"/>
              </a:lnSpc>
              <a:defRPr/>
            </a:pPr>
            <a:r>
              <a:rPr lang="en-US"/>
              <a:t>pasar bagi komoditas-komoditas pertanian maupun industri; </a:t>
            </a:r>
          </a:p>
          <a:p>
            <a:pPr eaLnBrk="1" hangingPunct="1">
              <a:lnSpc>
                <a:spcPct val="90000"/>
              </a:lnSpc>
              <a:defRPr/>
            </a:pPr>
            <a:r>
              <a:rPr lang="en-US"/>
              <a:t>lokasi pemusatan industri manufaktur (</a:t>
            </a:r>
            <a:r>
              <a:rPr lang="en-US" i="1"/>
              <a:t>manufactory</a:t>
            </a:r>
            <a:r>
              <a:rPr lang="en-US"/>
              <a:t>) yang diartikan sebagai kegiatan mengorganisasikan faktor-faktor produksi untuk menghasilkan suatu output tertentu.</a:t>
            </a:r>
          </a:p>
        </p:txBody>
      </p:sp>
      <p:sp>
        <p:nvSpPr>
          <p:cNvPr id="13316" name="Rectangle 4"/>
          <p:cNvSpPr>
            <a:spLocks noRot="1" noChangeArrowheads="1"/>
          </p:cNvSpPr>
          <p:nvPr/>
        </p:nvSpPr>
        <p:spPr bwMode="auto">
          <a:xfrm>
            <a:off x="1981200" y="0"/>
            <a:ext cx="8229600" cy="9906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Wilayah Nodal (2)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905000" y="990600"/>
            <a:ext cx="8229600" cy="685800"/>
          </a:xfrm>
        </p:spPr>
        <p:txBody>
          <a:bodyPr/>
          <a:lstStyle/>
          <a:p>
            <a:pPr eaLnBrk="1" hangingPunct="1">
              <a:defRPr/>
            </a:pPr>
            <a:r>
              <a:rPr lang="en-US" sz="3600"/>
              <a:t>Fungsi hinterland</a:t>
            </a:r>
          </a:p>
        </p:txBody>
      </p:sp>
      <p:sp>
        <p:nvSpPr>
          <p:cNvPr id="14339" name="Rectangle 3"/>
          <p:cNvSpPr>
            <a:spLocks noGrp="1" noChangeArrowheads="1"/>
          </p:cNvSpPr>
          <p:nvPr>
            <p:ph type="body" idx="1"/>
          </p:nvPr>
        </p:nvSpPr>
        <p:spPr>
          <a:xfrm>
            <a:off x="1981200" y="1600200"/>
            <a:ext cx="8229600" cy="3810000"/>
          </a:xfrm>
        </p:spPr>
        <p:txBody>
          <a:bodyPr/>
          <a:lstStyle/>
          <a:p>
            <a:pPr eaLnBrk="1" hangingPunct="1">
              <a:defRPr/>
            </a:pPr>
            <a:r>
              <a:rPr lang="en-US"/>
              <a:t>pemasok (produsen) bahan-bahan mentah dan atau bahan baku; </a:t>
            </a:r>
          </a:p>
          <a:p>
            <a:pPr eaLnBrk="1" hangingPunct="1">
              <a:defRPr/>
            </a:pPr>
            <a:r>
              <a:rPr lang="en-US"/>
              <a:t>pemasok tenaga kerja melalui proses urbanisasi dan </a:t>
            </a:r>
            <a:r>
              <a:rPr lang="en-US" i="1"/>
              <a:t>commuting </a:t>
            </a:r>
            <a:r>
              <a:rPr lang="en-US"/>
              <a:t>(menglaju) dan migrasi</a:t>
            </a:r>
            <a:endParaRPr lang="de-DE"/>
          </a:p>
          <a:p>
            <a:pPr eaLnBrk="1" hangingPunct="1">
              <a:defRPr/>
            </a:pPr>
            <a:r>
              <a:rPr lang="de-DE"/>
              <a:t>sebagai daerah pemasaran barang dan jasa industri manufaktur  ; dan </a:t>
            </a:r>
            <a:endParaRPr lang="en-US"/>
          </a:p>
          <a:p>
            <a:pPr eaLnBrk="1" hangingPunct="1">
              <a:defRPr/>
            </a:pPr>
            <a:r>
              <a:rPr lang="en-US"/>
              <a:t>penjaga keseimbangan ekologis</a:t>
            </a:r>
          </a:p>
        </p:txBody>
      </p:sp>
      <p:sp>
        <p:nvSpPr>
          <p:cNvPr id="14340" name="Rectangle 4"/>
          <p:cNvSpPr>
            <a:spLocks noRot="1" noChangeArrowheads="1"/>
          </p:cNvSpPr>
          <p:nvPr/>
        </p:nvSpPr>
        <p:spPr bwMode="auto">
          <a:xfrm>
            <a:off x="1981200" y="0"/>
            <a:ext cx="8229600" cy="9906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Wilayah Nodal (3)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en-US"/>
              <a:t>Ruang</a:t>
            </a:r>
          </a:p>
        </p:txBody>
      </p:sp>
      <p:sp>
        <p:nvSpPr>
          <p:cNvPr id="67587" name="Rectangle 3"/>
          <p:cNvSpPr>
            <a:spLocks noGrp="1" noChangeArrowheads="1"/>
          </p:cNvSpPr>
          <p:nvPr>
            <p:ph type="body" idx="1"/>
          </p:nvPr>
        </p:nvSpPr>
        <p:spPr/>
        <p:txBody>
          <a:bodyPr/>
          <a:lstStyle/>
          <a:p>
            <a:pPr eaLnBrk="1" hangingPunct="1">
              <a:defRPr/>
            </a:pPr>
            <a:r>
              <a:rPr lang="id-ID" dirty="0"/>
              <a:t>adalah wadah yang meliputi ruang darat, ruang laut, dan ruang udara, termasuk ruang di dalam bumi sebagai satu kesatuan wilayah, tempat manusia dan makhluk lainnya hidup dan melakukan kegiatan serta memelihara kelangsungan hidupnya.</a:t>
            </a:r>
            <a:r>
              <a:rPr lang="en-US"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981200" y="914400"/>
            <a:ext cx="8229600" cy="609600"/>
          </a:xfrm>
        </p:spPr>
        <p:txBody>
          <a:bodyPr/>
          <a:lstStyle/>
          <a:p>
            <a:pPr eaLnBrk="1" hangingPunct="1">
              <a:defRPr/>
            </a:pPr>
            <a:r>
              <a:rPr lang="en-US" sz="3200"/>
              <a:t>Hirarki wilayah di dalam sistem wilayah nodal</a:t>
            </a:r>
          </a:p>
        </p:txBody>
      </p:sp>
      <p:sp>
        <p:nvSpPr>
          <p:cNvPr id="35843" name="Oval 3"/>
          <p:cNvSpPr>
            <a:spLocks noChangeArrowheads="1"/>
          </p:cNvSpPr>
          <p:nvPr/>
        </p:nvSpPr>
        <p:spPr bwMode="auto">
          <a:xfrm>
            <a:off x="3429001" y="1870076"/>
            <a:ext cx="4722813" cy="4606925"/>
          </a:xfrm>
          <a:prstGeom prst="ellipse">
            <a:avLst/>
          </a:prstGeom>
          <a:solidFill>
            <a:srgbClr val="FFFFFF"/>
          </a:solidFill>
          <a:ln w="9525">
            <a:solidFill>
              <a:srgbClr val="FF3300"/>
            </a:solidFill>
            <a:prstDash val="lgDash"/>
            <a:round/>
            <a:headEnd/>
            <a:tailEnd/>
          </a:ln>
        </p:spPr>
        <p:txBody>
          <a:bodyPr/>
          <a:lstStyle/>
          <a:p>
            <a:r>
              <a:rPr lang="en-US" sz="1000">
                <a:latin typeface="Times New Roman" pitchFamily="18" charset="0"/>
                <a:ea typeface="MS Mincho" pitchFamily="49" charset="-128"/>
              </a:rPr>
              <a:t>	</a:t>
            </a:r>
          </a:p>
          <a:p>
            <a:endParaRPr lang="en-US" altLang="ja-JP" sz="1200">
              <a:latin typeface="Times New Roman" pitchFamily="18" charset="0"/>
              <a:ea typeface="MS Mincho" pitchFamily="49" charset="-128"/>
            </a:endParaRPr>
          </a:p>
          <a:p>
            <a:endParaRPr lang="en-US" altLang="ja-JP" sz="1200">
              <a:latin typeface="Times New Roman" pitchFamily="18" charset="0"/>
              <a:ea typeface="MS Mincho" pitchFamily="49" charset="-128"/>
            </a:endParaRPr>
          </a:p>
          <a:p>
            <a:endParaRPr lang="en-US" altLang="ja-JP" sz="1200">
              <a:latin typeface="Times New Roman" pitchFamily="18" charset="0"/>
              <a:ea typeface="MS Mincho" pitchFamily="49" charset="-128"/>
            </a:endParaRPr>
          </a:p>
          <a:p>
            <a:r>
              <a:rPr lang="en-US" altLang="ja-JP" sz="1200">
                <a:latin typeface="Times New Roman" pitchFamily="18" charset="0"/>
                <a:ea typeface="MS Mincho" pitchFamily="49" charset="-128"/>
              </a:rPr>
              <a:t>	</a:t>
            </a:r>
            <a:r>
              <a:rPr lang="en-US" altLang="ja-JP" sz="1200" b="1">
                <a:latin typeface="Times New Roman" pitchFamily="18" charset="0"/>
                <a:ea typeface="MS Mincho" pitchFamily="49" charset="-128"/>
              </a:rPr>
              <a:t>1</a:t>
            </a:r>
          </a:p>
          <a:p>
            <a:r>
              <a:rPr lang="en-US" altLang="ja-JP" sz="1200">
                <a:latin typeface="Times New Roman" pitchFamily="18" charset="0"/>
                <a:ea typeface="MS Mincho" pitchFamily="49" charset="-128"/>
              </a:rPr>
              <a:t>	</a:t>
            </a:r>
            <a:endParaRPr lang="en-US"/>
          </a:p>
        </p:txBody>
      </p:sp>
      <p:sp>
        <p:nvSpPr>
          <p:cNvPr id="35844" name="Oval 4"/>
          <p:cNvSpPr>
            <a:spLocks noChangeArrowheads="1"/>
          </p:cNvSpPr>
          <p:nvPr/>
        </p:nvSpPr>
        <p:spPr bwMode="auto">
          <a:xfrm>
            <a:off x="3429000" y="3167063"/>
            <a:ext cx="1900238" cy="1878012"/>
          </a:xfrm>
          <a:prstGeom prst="ellipse">
            <a:avLst/>
          </a:prstGeom>
          <a:solidFill>
            <a:srgbClr val="FFFFFF"/>
          </a:solidFill>
          <a:ln w="9525">
            <a:solidFill>
              <a:srgbClr val="000000"/>
            </a:solidFill>
            <a:prstDash val="sysDot"/>
            <a:round/>
            <a:headEnd/>
            <a:tailEnd/>
          </a:ln>
        </p:spPr>
        <p:txBody>
          <a:bodyPr/>
          <a:lstStyle/>
          <a:p>
            <a:r>
              <a:rPr lang="en-US" sz="1000">
                <a:latin typeface="Times New Roman" pitchFamily="18" charset="0"/>
                <a:ea typeface="MS Mincho" pitchFamily="49" charset="-128"/>
              </a:rPr>
              <a:t>	</a:t>
            </a:r>
          </a:p>
          <a:p>
            <a:endParaRPr lang="en-US" altLang="ja-JP" sz="1200">
              <a:latin typeface="Times New Roman" pitchFamily="18" charset="0"/>
              <a:ea typeface="MS Mincho" pitchFamily="49" charset="-128"/>
            </a:endParaRPr>
          </a:p>
          <a:p>
            <a:r>
              <a:rPr lang="en-US" altLang="ja-JP" sz="1200">
                <a:latin typeface="Times New Roman" pitchFamily="18" charset="0"/>
                <a:ea typeface="MS Mincho" pitchFamily="49" charset="-128"/>
              </a:rPr>
              <a:t>	</a:t>
            </a:r>
            <a:r>
              <a:rPr lang="en-US" altLang="ja-JP" sz="1200" b="1">
                <a:latin typeface="Times New Roman" pitchFamily="18" charset="0"/>
                <a:ea typeface="MS Mincho" pitchFamily="49" charset="-128"/>
              </a:rPr>
              <a:t>2</a:t>
            </a:r>
            <a:endParaRPr lang="en-US"/>
          </a:p>
        </p:txBody>
      </p:sp>
      <p:sp>
        <p:nvSpPr>
          <p:cNvPr id="35845" name="Oval 5"/>
          <p:cNvSpPr>
            <a:spLocks noChangeArrowheads="1"/>
          </p:cNvSpPr>
          <p:nvPr/>
        </p:nvSpPr>
        <p:spPr bwMode="auto">
          <a:xfrm>
            <a:off x="4816475" y="1931988"/>
            <a:ext cx="2090738" cy="1695450"/>
          </a:xfrm>
          <a:prstGeom prst="ellipse">
            <a:avLst/>
          </a:prstGeom>
          <a:solidFill>
            <a:srgbClr val="FFFFFF"/>
          </a:solidFill>
          <a:ln w="9525">
            <a:solidFill>
              <a:srgbClr val="000000"/>
            </a:solidFill>
            <a:prstDash val="sysDot"/>
            <a:round/>
            <a:headEnd/>
            <a:tailEnd/>
          </a:ln>
        </p:spPr>
        <p:txBody>
          <a:bodyPr/>
          <a:lstStyle/>
          <a:p>
            <a:r>
              <a:rPr lang="en-US" sz="1000">
                <a:latin typeface="Times New Roman" pitchFamily="18" charset="0"/>
                <a:ea typeface="MS Mincho" pitchFamily="49" charset="-128"/>
              </a:rPr>
              <a:t>	</a:t>
            </a:r>
          </a:p>
          <a:p>
            <a:r>
              <a:rPr lang="en-US" altLang="ja-JP" sz="1200">
                <a:latin typeface="Times New Roman" pitchFamily="18" charset="0"/>
                <a:ea typeface="MS Mincho" pitchFamily="49" charset="-128"/>
              </a:rPr>
              <a:t>	</a:t>
            </a:r>
            <a:r>
              <a:rPr lang="en-US" altLang="ja-JP" sz="1200" b="1">
                <a:latin typeface="Times New Roman" pitchFamily="18" charset="0"/>
                <a:ea typeface="MS Mincho" pitchFamily="49" charset="-128"/>
              </a:rPr>
              <a:t>2</a:t>
            </a:r>
            <a:endParaRPr lang="en-US"/>
          </a:p>
        </p:txBody>
      </p:sp>
      <p:sp>
        <p:nvSpPr>
          <p:cNvPr id="35846" name="Oval 6"/>
          <p:cNvSpPr>
            <a:spLocks noChangeArrowheads="1"/>
          </p:cNvSpPr>
          <p:nvPr/>
        </p:nvSpPr>
        <p:spPr bwMode="auto">
          <a:xfrm>
            <a:off x="6278563" y="3221039"/>
            <a:ext cx="1873250" cy="1876425"/>
          </a:xfrm>
          <a:prstGeom prst="ellipse">
            <a:avLst/>
          </a:prstGeom>
          <a:solidFill>
            <a:srgbClr val="FFFFFF"/>
          </a:solidFill>
          <a:ln w="9525">
            <a:solidFill>
              <a:srgbClr val="000000"/>
            </a:solidFill>
            <a:prstDash val="sysDot"/>
            <a:round/>
            <a:headEnd/>
            <a:tailEnd/>
          </a:ln>
        </p:spPr>
        <p:txBody>
          <a:bodyPr/>
          <a:lstStyle/>
          <a:p>
            <a:endParaRPr lang="en-US" altLang="ja-JP" sz="1200">
              <a:latin typeface="Times New Roman" pitchFamily="18" charset="0"/>
              <a:ea typeface="MS Mincho" pitchFamily="49" charset="-128"/>
            </a:endParaRPr>
          </a:p>
          <a:p>
            <a:endParaRPr lang="en-US" altLang="ja-JP" sz="1200">
              <a:latin typeface="Times New Roman" pitchFamily="18" charset="0"/>
              <a:ea typeface="MS Mincho" pitchFamily="49" charset="-128"/>
            </a:endParaRPr>
          </a:p>
          <a:p>
            <a:endParaRPr lang="en-US" altLang="ja-JP" sz="1200">
              <a:latin typeface="Times New Roman" pitchFamily="18" charset="0"/>
              <a:ea typeface="MS Mincho" pitchFamily="49" charset="-128"/>
            </a:endParaRPr>
          </a:p>
          <a:p>
            <a:r>
              <a:rPr lang="en-US" altLang="ja-JP" sz="1000">
                <a:latin typeface="Times New Roman" pitchFamily="18" charset="0"/>
                <a:ea typeface="MS Mincho" pitchFamily="49" charset="-128"/>
              </a:rPr>
              <a:t>      </a:t>
            </a:r>
            <a:r>
              <a:rPr lang="en-US" altLang="ja-JP" sz="1200" b="1">
                <a:latin typeface="Times New Roman" pitchFamily="18" charset="0"/>
                <a:ea typeface="MS Mincho" pitchFamily="49" charset="-128"/>
              </a:rPr>
              <a:t>2</a:t>
            </a:r>
          </a:p>
          <a:p>
            <a:r>
              <a:rPr lang="en-US" sz="1000">
                <a:latin typeface="Times New Roman" pitchFamily="18" charset="0"/>
                <a:ea typeface="MS Mincho" pitchFamily="49" charset="-128"/>
              </a:rPr>
              <a:t>	</a:t>
            </a:r>
            <a:endParaRPr lang="en-US"/>
          </a:p>
        </p:txBody>
      </p:sp>
      <p:sp>
        <p:nvSpPr>
          <p:cNvPr id="35847" name="Oval 7"/>
          <p:cNvSpPr>
            <a:spLocks noChangeArrowheads="1"/>
          </p:cNvSpPr>
          <p:nvPr/>
        </p:nvSpPr>
        <p:spPr bwMode="auto">
          <a:xfrm>
            <a:off x="4786314" y="4581526"/>
            <a:ext cx="2035175" cy="1706563"/>
          </a:xfrm>
          <a:prstGeom prst="ellipse">
            <a:avLst/>
          </a:prstGeom>
          <a:solidFill>
            <a:srgbClr val="FFFFFF"/>
          </a:solidFill>
          <a:ln w="9525">
            <a:solidFill>
              <a:srgbClr val="000000"/>
            </a:solidFill>
            <a:prstDash val="sysDot"/>
            <a:round/>
            <a:headEnd/>
            <a:tailEnd/>
          </a:ln>
        </p:spPr>
        <p:txBody>
          <a:bodyPr/>
          <a:lstStyle/>
          <a:p>
            <a:r>
              <a:rPr lang="en-US" sz="1000">
                <a:latin typeface="Times New Roman" pitchFamily="18" charset="0"/>
                <a:ea typeface="MS Mincho" pitchFamily="49" charset="-128"/>
              </a:rPr>
              <a:t>	</a:t>
            </a:r>
          </a:p>
          <a:p>
            <a:r>
              <a:rPr lang="en-US" altLang="ja-JP" sz="1200">
                <a:latin typeface="Times New Roman" pitchFamily="18" charset="0"/>
                <a:ea typeface="MS Mincho" pitchFamily="49" charset="-128"/>
              </a:rPr>
              <a:t>              </a:t>
            </a:r>
            <a:r>
              <a:rPr lang="en-US" altLang="ja-JP" sz="1200" b="1">
                <a:latin typeface="Times New Roman" pitchFamily="18" charset="0"/>
                <a:ea typeface="MS Mincho" pitchFamily="49" charset="-128"/>
              </a:rPr>
              <a:t>2</a:t>
            </a:r>
            <a:endParaRPr lang="en-US"/>
          </a:p>
        </p:txBody>
      </p:sp>
      <p:sp>
        <p:nvSpPr>
          <p:cNvPr id="35848" name="Oval 8"/>
          <p:cNvSpPr>
            <a:spLocks noChangeArrowheads="1"/>
          </p:cNvSpPr>
          <p:nvPr/>
        </p:nvSpPr>
        <p:spPr bwMode="auto">
          <a:xfrm>
            <a:off x="5872164" y="4675188"/>
            <a:ext cx="161925" cy="171450"/>
          </a:xfrm>
          <a:prstGeom prst="ellipse">
            <a:avLst/>
          </a:prstGeom>
          <a:solidFill>
            <a:srgbClr val="FFFFFF"/>
          </a:solidFill>
          <a:ln w="9525">
            <a:solidFill>
              <a:srgbClr val="000000"/>
            </a:solidFill>
            <a:round/>
            <a:headEnd/>
            <a:tailEnd/>
          </a:ln>
        </p:spPr>
        <p:txBody>
          <a:bodyPr/>
          <a:lstStyle/>
          <a:p>
            <a:endParaRPr lang="en-US"/>
          </a:p>
        </p:txBody>
      </p:sp>
      <p:sp>
        <p:nvSpPr>
          <p:cNvPr id="35849" name="Oval 9"/>
          <p:cNvSpPr>
            <a:spLocks noChangeArrowheads="1"/>
          </p:cNvSpPr>
          <p:nvPr/>
        </p:nvSpPr>
        <p:spPr bwMode="auto">
          <a:xfrm>
            <a:off x="5735638" y="5292726"/>
            <a:ext cx="163512" cy="169863"/>
          </a:xfrm>
          <a:prstGeom prst="ellipse">
            <a:avLst/>
          </a:prstGeom>
          <a:solidFill>
            <a:srgbClr val="FF3300"/>
          </a:solidFill>
          <a:ln w="9525">
            <a:solidFill>
              <a:srgbClr val="000000"/>
            </a:solidFill>
            <a:round/>
            <a:headEnd/>
            <a:tailEnd/>
          </a:ln>
        </p:spPr>
        <p:txBody>
          <a:bodyPr/>
          <a:lstStyle/>
          <a:p>
            <a:endParaRPr lang="en-US"/>
          </a:p>
        </p:txBody>
      </p:sp>
      <p:sp>
        <p:nvSpPr>
          <p:cNvPr id="35850" name="Oval 10"/>
          <p:cNvSpPr>
            <a:spLocks noChangeArrowheads="1"/>
          </p:cNvSpPr>
          <p:nvPr/>
        </p:nvSpPr>
        <p:spPr bwMode="auto">
          <a:xfrm>
            <a:off x="4294188" y="4030663"/>
            <a:ext cx="163512" cy="169862"/>
          </a:xfrm>
          <a:prstGeom prst="ellipse">
            <a:avLst/>
          </a:prstGeom>
          <a:solidFill>
            <a:srgbClr val="FF3300"/>
          </a:solidFill>
          <a:ln w="9525">
            <a:solidFill>
              <a:srgbClr val="FF3300"/>
            </a:solidFill>
            <a:round/>
            <a:headEnd/>
            <a:tailEnd/>
          </a:ln>
        </p:spPr>
        <p:txBody>
          <a:bodyPr/>
          <a:lstStyle/>
          <a:p>
            <a:endParaRPr lang="en-US"/>
          </a:p>
        </p:txBody>
      </p:sp>
      <p:sp>
        <p:nvSpPr>
          <p:cNvPr id="35851" name="Oval 11"/>
          <p:cNvSpPr>
            <a:spLocks noChangeArrowheads="1"/>
          </p:cNvSpPr>
          <p:nvPr/>
        </p:nvSpPr>
        <p:spPr bwMode="auto">
          <a:xfrm>
            <a:off x="5791200" y="2655888"/>
            <a:ext cx="304800" cy="315912"/>
          </a:xfrm>
          <a:prstGeom prst="ellipse">
            <a:avLst/>
          </a:prstGeom>
          <a:solidFill>
            <a:srgbClr val="00CC66"/>
          </a:solidFill>
          <a:ln w="9525">
            <a:solidFill>
              <a:srgbClr val="FF6600"/>
            </a:solidFill>
            <a:round/>
            <a:headEnd/>
            <a:tailEnd/>
          </a:ln>
        </p:spPr>
        <p:txBody>
          <a:bodyPr/>
          <a:lstStyle/>
          <a:p>
            <a:endParaRPr lang="en-US"/>
          </a:p>
        </p:txBody>
      </p:sp>
      <p:sp>
        <p:nvSpPr>
          <p:cNvPr id="35852" name="Oval 12"/>
          <p:cNvSpPr>
            <a:spLocks noChangeArrowheads="1"/>
          </p:cNvSpPr>
          <p:nvPr/>
        </p:nvSpPr>
        <p:spPr bwMode="auto">
          <a:xfrm>
            <a:off x="7092951" y="4154488"/>
            <a:ext cx="163513" cy="171450"/>
          </a:xfrm>
          <a:prstGeom prst="ellipse">
            <a:avLst/>
          </a:prstGeom>
          <a:solidFill>
            <a:srgbClr val="FF3300"/>
          </a:solidFill>
          <a:ln w="9525">
            <a:solidFill>
              <a:srgbClr val="000000"/>
            </a:solidFill>
            <a:round/>
            <a:headEnd/>
            <a:tailEnd/>
          </a:ln>
        </p:spPr>
        <p:txBody>
          <a:bodyPr/>
          <a:lstStyle/>
          <a:p>
            <a:endParaRPr lang="en-US"/>
          </a:p>
        </p:txBody>
      </p:sp>
      <p:sp>
        <p:nvSpPr>
          <p:cNvPr id="35853" name="Oval 13"/>
          <p:cNvSpPr>
            <a:spLocks noChangeArrowheads="1"/>
          </p:cNvSpPr>
          <p:nvPr/>
        </p:nvSpPr>
        <p:spPr bwMode="auto">
          <a:xfrm>
            <a:off x="4786314" y="5149851"/>
            <a:ext cx="712787" cy="682625"/>
          </a:xfrm>
          <a:prstGeom prst="ellipse">
            <a:avLst/>
          </a:prstGeom>
          <a:solidFill>
            <a:srgbClr val="FFFFFF"/>
          </a:solidFill>
          <a:ln w="9525">
            <a:solidFill>
              <a:srgbClr val="000000"/>
            </a:solidFill>
            <a:prstDash val="sysDot"/>
            <a:round/>
            <a:headEnd/>
            <a:tailEnd/>
          </a:ln>
        </p:spPr>
        <p:txBody>
          <a:bodyPr/>
          <a:lstStyle/>
          <a:p>
            <a:r>
              <a:rPr lang="en-US" altLang="ja-JP" sz="1000">
                <a:latin typeface="Times New Roman" pitchFamily="18" charset="0"/>
                <a:ea typeface="MS Mincho" pitchFamily="49" charset="-128"/>
                <a:sym typeface="Symbol" pitchFamily="18" charset="2"/>
              </a:rPr>
              <a:t></a:t>
            </a:r>
            <a:r>
              <a:rPr lang="en-US" altLang="ja-JP" sz="1200">
                <a:latin typeface="Times New Roman" pitchFamily="18" charset="0"/>
                <a:ea typeface="MS Mincho" pitchFamily="49" charset="-128"/>
              </a:rPr>
              <a:t>3</a:t>
            </a:r>
            <a:endParaRPr lang="en-US"/>
          </a:p>
        </p:txBody>
      </p:sp>
      <p:sp>
        <p:nvSpPr>
          <p:cNvPr id="35854" name="Oval 14"/>
          <p:cNvSpPr>
            <a:spLocks noChangeArrowheads="1"/>
          </p:cNvSpPr>
          <p:nvPr/>
        </p:nvSpPr>
        <p:spPr bwMode="auto">
          <a:xfrm>
            <a:off x="5719764" y="5487989"/>
            <a:ext cx="814387" cy="682625"/>
          </a:xfrm>
          <a:prstGeom prst="ellipse">
            <a:avLst/>
          </a:prstGeom>
          <a:solidFill>
            <a:srgbClr val="FFFFFF"/>
          </a:solidFill>
          <a:ln w="9525">
            <a:solidFill>
              <a:srgbClr val="000000"/>
            </a:solidFill>
            <a:prstDash val="sysDot"/>
            <a:round/>
            <a:headEnd/>
            <a:tailEnd/>
          </a:ln>
        </p:spPr>
        <p:txBody>
          <a:bodyPr/>
          <a:lstStyle/>
          <a:p>
            <a:r>
              <a:rPr lang="en-US" altLang="ja-JP" sz="1000">
                <a:latin typeface="Times New Roman" pitchFamily="18" charset="0"/>
                <a:ea typeface="MS Mincho" pitchFamily="49" charset="-128"/>
                <a:sym typeface="Symbol" pitchFamily="18" charset="2"/>
              </a:rPr>
              <a:t></a:t>
            </a:r>
            <a:r>
              <a:rPr lang="en-US" altLang="ja-JP" sz="1200">
                <a:latin typeface="Times New Roman" pitchFamily="18" charset="0"/>
                <a:ea typeface="MS Mincho" pitchFamily="49" charset="-128"/>
              </a:rPr>
              <a:t>3</a:t>
            </a:r>
            <a:endParaRPr lang="en-US"/>
          </a:p>
        </p:txBody>
      </p:sp>
      <p:sp>
        <p:nvSpPr>
          <p:cNvPr id="35855" name="Oval 15"/>
          <p:cNvSpPr>
            <a:spLocks noChangeArrowheads="1"/>
          </p:cNvSpPr>
          <p:nvPr/>
        </p:nvSpPr>
        <p:spPr bwMode="auto">
          <a:xfrm>
            <a:off x="5314950" y="4586289"/>
            <a:ext cx="814388" cy="682625"/>
          </a:xfrm>
          <a:prstGeom prst="ellipse">
            <a:avLst/>
          </a:prstGeom>
          <a:solidFill>
            <a:srgbClr val="FFFFFF"/>
          </a:solidFill>
          <a:ln w="9525">
            <a:solidFill>
              <a:srgbClr val="000000"/>
            </a:solidFill>
            <a:prstDash val="sysDot"/>
            <a:round/>
            <a:headEnd/>
            <a:tailEnd/>
          </a:ln>
        </p:spPr>
        <p:txBody>
          <a:bodyPr/>
          <a:lstStyle/>
          <a:p>
            <a:r>
              <a:rPr lang="en-US" altLang="ja-JP" sz="1000">
                <a:latin typeface="Times New Roman" pitchFamily="18" charset="0"/>
                <a:ea typeface="MS Mincho" pitchFamily="49" charset="-128"/>
                <a:sym typeface="Symbol" pitchFamily="18" charset="2"/>
              </a:rPr>
              <a:t></a:t>
            </a:r>
            <a:r>
              <a:rPr lang="en-US" altLang="ja-JP" sz="1200">
                <a:latin typeface="Times New Roman" pitchFamily="18" charset="0"/>
                <a:ea typeface="MS Mincho" pitchFamily="49" charset="-128"/>
              </a:rPr>
              <a:t>3</a:t>
            </a:r>
            <a:endParaRPr lang="en-US"/>
          </a:p>
        </p:txBody>
      </p:sp>
      <p:sp>
        <p:nvSpPr>
          <p:cNvPr id="35856" name="Oval 16"/>
          <p:cNvSpPr>
            <a:spLocks noChangeArrowheads="1"/>
          </p:cNvSpPr>
          <p:nvPr/>
        </p:nvSpPr>
        <p:spPr bwMode="auto">
          <a:xfrm>
            <a:off x="6257925" y="3783014"/>
            <a:ext cx="814388" cy="682625"/>
          </a:xfrm>
          <a:prstGeom prst="ellipse">
            <a:avLst/>
          </a:prstGeom>
          <a:solidFill>
            <a:srgbClr val="FFFFFF"/>
          </a:solidFill>
          <a:ln w="9525">
            <a:solidFill>
              <a:srgbClr val="000000"/>
            </a:solidFill>
            <a:prstDash val="sysDot"/>
            <a:round/>
            <a:headEnd/>
            <a:tailEnd/>
          </a:ln>
        </p:spPr>
        <p:txBody>
          <a:bodyPr/>
          <a:lstStyle/>
          <a:p>
            <a:r>
              <a:rPr lang="en-US" altLang="ja-JP" sz="1000">
                <a:latin typeface="Times New Roman" pitchFamily="18" charset="0"/>
                <a:ea typeface="MS Mincho" pitchFamily="49" charset="-128"/>
                <a:sym typeface="Symbol" pitchFamily="18" charset="2"/>
              </a:rPr>
              <a:t></a:t>
            </a:r>
            <a:r>
              <a:rPr lang="en-US" altLang="ja-JP" sz="1200">
                <a:latin typeface="Times New Roman" pitchFamily="18" charset="0"/>
                <a:ea typeface="MS Mincho" pitchFamily="49" charset="-128"/>
              </a:rPr>
              <a:t>3</a:t>
            </a:r>
            <a:endParaRPr lang="en-US"/>
          </a:p>
        </p:txBody>
      </p:sp>
      <p:sp>
        <p:nvSpPr>
          <p:cNvPr id="35857" name="Oval 17"/>
          <p:cNvSpPr>
            <a:spLocks noChangeArrowheads="1"/>
          </p:cNvSpPr>
          <p:nvPr/>
        </p:nvSpPr>
        <p:spPr bwMode="auto">
          <a:xfrm>
            <a:off x="6958014" y="3302001"/>
            <a:ext cx="814387" cy="682625"/>
          </a:xfrm>
          <a:prstGeom prst="ellipse">
            <a:avLst/>
          </a:prstGeom>
          <a:solidFill>
            <a:srgbClr val="FFFFFF"/>
          </a:solidFill>
          <a:ln w="9525">
            <a:solidFill>
              <a:srgbClr val="000000"/>
            </a:solidFill>
            <a:prstDash val="sysDot"/>
            <a:round/>
            <a:headEnd/>
            <a:tailEnd/>
          </a:ln>
        </p:spPr>
        <p:txBody>
          <a:bodyPr/>
          <a:lstStyle/>
          <a:p>
            <a:r>
              <a:rPr lang="en-US" altLang="ja-JP" sz="1000">
                <a:latin typeface="Times New Roman" pitchFamily="18" charset="0"/>
                <a:ea typeface="MS Mincho" pitchFamily="49" charset="-128"/>
                <a:sym typeface="Symbol" pitchFamily="18" charset="2"/>
              </a:rPr>
              <a:t></a:t>
            </a:r>
            <a:r>
              <a:rPr lang="en-US" altLang="ja-JP" sz="1200">
                <a:latin typeface="Times New Roman" pitchFamily="18" charset="0"/>
                <a:ea typeface="MS Mincho" pitchFamily="49" charset="-128"/>
              </a:rPr>
              <a:t>3</a:t>
            </a:r>
            <a:endParaRPr lang="en-US"/>
          </a:p>
        </p:txBody>
      </p:sp>
      <p:sp>
        <p:nvSpPr>
          <p:cNvPr id="35858" name="Oval 18"/>
          <p:cNvSpPr>
            <a:spLocks noChangeArrowheads="1"/>
          </p:cNvSpPr>
          <p:nvPr/>
        </p:nvSpPr>
        <p:spPr bwMode="auto">
          <a:xfrm>
            <a:off x="7229475" y="4154489"/>
            <a:ext cx="814388" cy="682625"/>
          </a:xfrm>
          <a:prstGeom prst="ellipse">
            <a:avLst/>
          </a:prstGeom>
          <a:solidFill>
            <a:srgbClr val="FFFFFF"/>
          </a:solidFill>
          <a:ln w="9525">
            <a:solidFill>
              <a:srgbClr val="000000"/>
            </a:solidFill>
            <a:prstDash val="sysDot"/>
            <a:round/>
            <a:headEnd/>
            <a:tailEnd/>
          </a:ln>
        </p:spPr>
        <p:txBody>
          <a:bodyPr/>
          <a:lstStyle/>
          <a:p>
            <a:r>
              <a:rPr lang="en-US" altLang="ja-JP" sz="1000">
                <a:latin typeface="Times New Roman" pitchFamily="18" charset="0"/>
                <a:ea typeface="MS Mincho" pitchFamily="49" charset="-128"/>
                <a:sym typeface="Symbol" pitchFamily="18" charset="2"/>
              </a:rPr>
              <a:t></a:t>
            </a:r>
            <a:r>
              <a:rPr lang="en-US" altLang="ja-JP" sz="1200">
                <a:latin typeface="Times New Roman" pitchFamily="18" charset="0"/>
                <a:ea typeface="MS Mincho" pitchFamily="49" charset="-128"/>
              </a:rPr>
              <a:t>3</a:t>
            </a:r>
            <a:endParaRPr lang="en-US"/>
          </a:p>
        </p:txBody>
      </p:sp>
      <p:sp>
        <p:nvSpPr>
          <p:cNvPr id="35859" name="Oval 19"/>
          <p:cNvSpPr>
            <a:spLocks noChangeArrowheads="1"/>
          </p:cNvSpPr>
          <p:nvPr/>
        </p:nvSpPr>
        <p:spPr bwMode="auto">
          <a:xfrm>
            <a:off x="5600700" y="2963864"/>
            <a:ext cx="814388" cy="682625"/>
          </a:xfrm>
          <a:prstGeom prst="ellipse">
            <a:avLst/>
          </a:prstGeom>
          <a:solidFill>
            <a:srgbClr val="FFFFFF"/>
          </a:solidFill>
          <a:ln w="9525">
            <a:solidFill>
              <a:srgbClr val="000000"/>
            </a:solidFill>
            <a:prstDash val="sysDot"/>
            <a:round/>
            <a:headEnd/>
            <a:tailEnd/>
          </a:ln>
        </p:spPr>
        <p:txBody>
          <a:bodyPr/>
          <a:lstStyle/>
          <a:p>
            <a:r>
              <a:rPr lang="en-US" altLang="ja-JP" sz="1000">
                <a:latin typeface="Times New Roman" pitchFamily="18" charset="0"/>
                <a:ea typeface="MS Mincho" pitchFamily="49" charset="-128"/>
                <a:sym typeface="Symbol" pitchFamily="18" charset="2"/>
              </a:rPr>
              <a:t></a:t>
            </a:r>
            <a:r>
              <a:rPr lang="en-US" altLang="ja-JP" sz="1200">
                <a:latin typeface="Times New Roman" pitchFamily="18" charset="0"/>
                <a:ea typeface="MS Mincho" pitchFamily="49" charset="-128"/>
              </a:rPr>
              <a:t>3</a:t>
            </a:r>
            <a:endParaRPr lang="en-US"/>
          </a:p>
        </p:txBody>
      </p:sp>
      <p:sp>
        <p:nvSpPr>
          <p:cNvPr id="35860" name="Oval 20"/>
          <p:cNvSpPr>
            <a:spLocks noChangeArrowheads="1"/>
          </p:cNvSpPr>
          <p:nvPr/>
        </p:nvSpPr>
        <p:spPr bwMode="auto">
          <a:xfrm>
            <a:off x="4945064" y="2379664"/>
            <a:ext cx="814387" cy="682625"/>
          </a:xfrm>
          <a:prstGeom prst="ellipse">
            <a:avLst/>
          </a:prstGeom>
          <a:solidFill>
            <a:srgbClr val="FFFFFF"/>
          </a:solidFill>
          <a:ln w="9525">
            <a:solidFill>
              <a:srgbClr val="000000"/>
            </a:solidFill>
            <a:prstDash val="sysDot"/>
            <a:round/>
            <a:headEnd/>
            <a:tailEnd/>
          </a:ln>
        </p:spPr>
        <p:txBody>
          <a:bodyPr/>
          <a:lstStyle/>
          <a:p>
            <a:r>
              <a:rPr lang="en-US" altLang="ja-JP" sz="1000">
                <a:latin typeface="Times New Roman" pitchFamily="18" charset="0"/>
                <a:ea typeface="MS Mincho" pitchFamily="49" charset="-128"/>
                <a:sym typeface="Symbol" pitchFamily="18" charset="2"/>
              </a:rPr>
              <a:t></a:t>
            </a:r>
            <a:r>
              <a:rPr lang="en-US" altLang="ja-JP" sz="1200">
                <a:latin typeface="Times New Roman" pitchFamily="18" charset="0"/>
                <a:ea typeface="MS Mincho" pitchFamily="49" charset="-128"/>
              </a:rPr>
              <a:t>3</a:t>
            </a:r>
            <a:endParaRPr lang="en-US"/>
          </a:p>
        </p:txBody>
      </p:sp>
      <p:sp>
        <p:nvSpPr>
          <p:cNvPr id="35861" name="Oval 21"/>
          <p:cNvSpPr>
            <a:spLocks noChangeArrowheads="1"/>
          </p:cNvSpPr>
          <p:nvPr/>
        </p:nvSpPr>
        <p:spPr bwMode="auto">
          <a:xfrm>
            <a:off x="6007100" y="2147889"/>
            <a:ext cx="814388" cy="682625"/>
          </a:xfrm>
          <a:prstGeom prst="ellipse">
            <a:avLst/>
          </a:prstGeom>
          <a:solidFill>
            <a:srgbClr val="FFFFFF"/>
          </a:solidFill>
          <a:ln w="9525">
            <a:solidFill>
              <a:srgbClr val="000000"/>
            </a:solidFill>
            <a:prstDash val="sysDot"/>
            <a:round/>
            <a:headEnd/>
            <a:tailEnd/>
          </a:ln>
        </p:spPr>
        <p:txBody>
          <a:bodyPr/>
          <a:lstStyle/>
          <a:p>
            <a:r>
              <a:rPr lang="en-US" altLang="ja-JP" sz="1000">
                <a:latin typeface="Times New Roman" pitchFamily="18" charset="0"/>
                <a:ea typeface="MS Mincho" pitchFamily="49" charset="-128"/>
                <a:sym typeface="Symbol" pitchFamily="18" charset="2"/>
              </a:rPr>
              <a:t></a:t>
            </a:r>
            <a:r>
              <a:rPr lang="en-US" altLang="ja-JP" sz="1200">
                <a:latin typeface="Times New Roman" pitchFamily="18" charset="0"/>
                <a:ea typeface="MS Mincho" pitchFamily="49" charset="-128"/>
              </a:rPr>
              <a:t>3</a:t>
            </a:r>
            <a:endParaRPr lang="en-US"/>
          </a:p>
        </p:txBody>
      </p:sp>
      <p:sp>
        <p:nvSpPr>
          <p:cNvPr id="35862" name="Oval 22"/>
          <p:cNvSpPr>
            <a:spLocks noChangeArrowheads="1"/>
          </p:cNvSpPr>
          <p:nvPr/>
        </p:nvSpPr>
        <p:spPr bwMode="auto">
          <a:xfrm>
            <a:off x="3446464" y="3632201"/>
            <a:ext cx="814387" cy="682625"/>
          </a:xfrm>
          <a:prstGeom prst="ellipse">
            <a:avLst/>
          </a:prstGeom>
          <a:solidFill>
            <a:srgbClr val="FFFFFF"/>
          </a:solidFill>
          <a:ln w="9525">
            <a:solidFill>
              <a:srgbClr val="000000"/>
            </a:solidFill>
            <a:prstDash val="sysDot"/>
            <a:round/>
            <a:headEnd/>
            <a:tailEnd/>
          </a:ln>
        </p:spPr>
        <p:txBody>
          <a:bodyPr/>
          <a:lstStyle/>
          <a:p>
            <a:r>
              <a:rPr lang="en-US" altLang="ja-JP" sz="1000">
                <a:latin typeface="Times New Roman" pitchFamily="18" charset="0"/>
                <a:ea typeface="MS Mincho" pitchFamily="49" charset="-128"/>
                <a:sym typeface="Symbol" pitchFamily="18" charset="2"/>
              </a:rPr>
              <a:t></a:t>
            </a:r>
            <a:r>
              <a:rPr lang="en-US" altLang="ja-JP" sz="1200">
                <a:latin typeface="Times New Roman" pitchFamily="18" charset="0"/>
                <a:ea typeface="MS Mincho" pitchFamily="49" charset="-128"/>
              </a:rPr>
              <a:t>3</a:t>
            </a:r>
            <a:endParaRPr lang="en-US"/>
          </a:p>
        </p:txBody>
      </p:sp>
      <p:sp>
        <p:nvSpPr>
          <p:cNvPr id="35863" name="Oval 23"/>
          <p:cNvSpPr>
            <a:spLocks noChangeArrowheads="1"/>
          </p:cNvSpPr>
          <p:nvPr/>
        </p:nvSpPr>
        <p:spPr bwMode="auto">
          <a:xfrm>
            <a:off x="4175125" y="3273426"/>
            <a:ext cx="814388" cy="682625"/>
          </a:xfrm>
          <a:prstGeom prst="ellipse">
            <a:avLst/>
          </a:prstGeom>
          <a:solidFill>
            <a:srgbClr val="FFFFFF"/>
          </a:solidFill>
          <a:ln w="9525">
            <a:solidFill>
              <a:srgbClr val="000000"/>
            </a:solidFill>
            <a:prstDash val="sysDot"/>
            <a:round/>
            <a:headEnd/>
            <a:tailEnd/>
          </a:ln>
        </p:spPr>
        <p:txBody>
          <a:bodyPr/>
          <a:lstStyle/>
          <a:p>
            <a:r>
              <a:rPr lang="en-US" altLang="ja-JP" sz="1000">
                <a:latin typeface="Times New Roman" pitchFamily="18" charset="0"/>
                <a:ea typeface="MS Mincho" pitchFamily="49" charset="-128"/>
                <a:sym typeface="Symbol" pitchFamily="18" charset="2"/>
              </a:rPr>
              <a:t></a:t>
            </a:r>
            <a:r>
              <a:rPr lang="en-US" altLang="ja-JP" sz="1200">
                <a:latin typeface="Times New Roman" pitchFamily="18" charset="0"/>
                <a:ea typeface="MS Mincho" pitchFamily="49" charset="-128"/>
              </a:rPr>
              <a:t>3</a:t>
            </a:r>
            <a:endParaRPr lang="en-US"/>
          </a:p>
        </p:txBody>
      </p:sp>
      <p:sp>
        <p:nvSpPr>
          <p:cNvPr id="35864" name="Oval 24"/>
          <p:cNvSpPr>
            <a:spLocks noChangeArrowheads="1"/>
          </p:cNvSpPr>
          <p:nvPr/>
        </p:nvSpPr>
        <p:spPr bwMode="auto">
          <a:xfrm>
            <a:off x="4643438" y="3894139"/>
            <a:ext cx="685800" cy="682625"/>
          </a:xfrm>
          <a:prstGeom prst="ellipse">
            <a:avLst/>
          </a:prstGeom>
          <a:solidFill>
            <a:srgbClr val="FFFFFF"/>
          </a:solidFill>
          <a:ln w="9525">
            <a:solidFill>
              <a:srgbClr val="000000"/>
            </a:solidFill>
            <a:prstDash val="sysDot"/>
            <a:round/>
            <a:headEnd/>
            <a:tailEnd/>
          </a:ln>
        </p:spPr>
        <p:txBody>
          <a:bodyPr/>
          <a:lstStyle/>
          <a:p>
            <a:r>
              <a:rPr lang="en-US" altLang="ja-JP" sz="1000">
                <a:latin typeface="Times New Roman" pitchFamily="18" charset="0"/>
                <a:ea typeface="MS Mincho" pitchFamily="49" charset="-128"/>
                <a:sym typeface="Symbol" pitchFamily="18" charset="2"/>
              </a:rPr>
              <a:t></a:t>
            </a:r>
            <a:r>
              <a:rPr lang="en-US" altLang="ja-JP" sz="1200">
                <a:latin typeface="Times New Roman" pitchFamily="18" charset="0"/>
                <a:ea typeface="MS Mincho" pitchFamily="49" charset="-128"/>
              </a:rPr>
              <a:t>3</a:t>
            </a:r>
            <a:endParaRPr lang="en-US"/>
          </a:p>
        </p:txBody>
      </p:sp>
      <p:sp>
        <p:nvSpPr>
          <p:cNvPr id="35865" name="Oval 25"/>
          <p:cNvSpPr>
            <a:spLocks noChangeArrowheads="1"/>
          </p:cNvSpPr>
          <p:nvPr/>
        </p:nvSpPr>
        <p:spPr bwMode="auto">
          <a:xfrm>
            <a:off x="3795714" y="4306889"/>
            <a:ext cx="814387" cy="682625"/>
          </a:xfrm>
          <a:prstGeom prst="ellipse">
            <a:avLst/>
          </a:prstGeom>
          <a:solidFill>
            <a:srgbClr val="FFFFFF"/>
          </a:solidFill>
          <a:ln w="9525">
            <a:solidFill>
              <a:srgbClr val="000000"/>
            </a:solidFill>
            <a:prstDash val="sysDot"/>
            <a:round/>
            <a:headEnd/>
            <a:tailEnd/>
          </a:ln>
        </p:spPr>
        <p:txBody>
          <a:bodyPr/>
          <a:lstStyle/>
          <a:p>
            <a:r>
              <a:rPr lang="en-US" altLang="ja-JP" sz="1000">
                <a:latin typeface="Times New Roman" pitchFamily="18" charset="0"/>
                <a:ea typeface="MS Mincho" pitchFamily="49" charset="-128"/>
                <a:sym typeface="Symbol" pitchFamily="18" charset="2"/>
              </a:rPr>
              <a:t></a:t>
            </a:r>
            <a:r>
              <a:rPr lang="en-US" altLang="ja-JP" sz="1200">
                <a:latin typeface="Times New Roman" pitchFamily="18" charset="0"/>
                <a:ea typeface="MS Mincho" pitchFamily="49" charset="-128"/>
              </a:rPr>
              <a:t>3</a:t>
            </a:r>
            <a:endParaRPr lang="en-US"/>
          </a:p>
        </p:txBody>
      </p:sp>
      <p:sp>
        <p:nvSpPr>
          <p:cNvPr id="35866" name="Oval 26"/>
          <p:cNvSpPr>
            <a:spLocks noChangeArrowheads="1"/>
          </p:cNvSpPr>
          <p:nvPr/>
        </p:nvSpPr>
        <p:spPr bwMode="auto">
          <a:xfrm>
            <a:off x="5257800" y="2590800"/>
            <a:ext cx="152400" cy="152400"/>
          </a:xfrm>
          <a:prstGeom prst="ellipse">
            <a:avLst/>
          </a:prstGeom>
          <a:solidFill>
            <a:schemeClr val="bg2"/>
          </a:solidFill>
          <a:ln w="9525">
            <a:solidFill>
              <a:schemeClr val="tx1"/>
            </a:solidFill>
            <a:round/>
            <a:headEnd/>
            <a:tailEnd/>
          </a:ln>
        </p:spPr>
        <p:txBody>
          <a:bodyPr wrap="none" anchor="ctr"/>
          <a:lstStyle/>
          <a:p>
            <a:endParaRPr lang="en-US"/>
          </a:p>
        </p:txBody>
      </p:sp>
      <p:sp>
        <p:nvSpPr>
          <p:cNvPr id="35867" name="Oval 27"/>
          <p:cNvSpPr>
            <a:spLocks noChangeArrowheads="1"/>
          </p:cNvSpPr>
          <p:nvPr/>
        </p:nvSpPr>
        <p:spPr bwMode="auto">
          <a:xfrm>
            <a:off x="7010400" y="4027488"/>
            <a:ext cx="304800" cy="315912"/>
          </a:xfrm>
          <a:prstGeom prst="ellipse">
            <a:avLst/>
          </a:prstGeom>
          <a:solidFill>
            <a:srgbClr val="00CC66"/>
          </a:solidFill>
          <a:ln w="9525">
            <a:solidFill>
              <a:srgbClr val="FF6600"/>
            </a:solidFill>
            <a:round/>
            <a:headEnd/>
            <a:tailEnd/>
          </a:ln>
        </p:spPr>
        <p:txBody>
          <a:bodyPr/>
          <a:lstStyle/>
          <a:p>
            <a:endParaRPr lang="en-US"/>
          </a:p>
        </p:txBody>
      </p:sp>
      <p:sp>
        <p:nvSpPr>
          <p:cNvPr id="35868" name="Oval 28"/>
          <p:cNvSpPr>
            <a:spLocks noChangeArrowheads="1"/>
          </p:cNvSpPr>
          <p:nvPr/>
        </p:nvSpPr>
        <p:spPr bwMode="auto">
          <a:xfrm>
            <a:off x="4191000" y="3962401"/>
            <a:ext cx="304800" cy="315913"/>
          </a:xfrm>
          <a:prstGeom prst="ellipse">
            <a:avLst/>
          </a:prstGeom>
          <a:solidFill>
            <a:srgbClr val="00CC66"/>
          </a:solidFill>
          <a:ln w="9525">
            <a:solidFill>
              <a:srgbClr val="FF6600"/>
            </a:solidFill>
            <a:round/>
            <a:headEnd/>
            <a:tailEnd/>
          </a:ln>
        </p:spPr>
        <p:txBody>
          <a:bodyPr/>
          <a:lstStyle/>
          <a:p>
            <a:endParaRPr lang="en-US"/>
          </a:p>
        </p:txBody>
      </p:sp>
      <p:sp>
        <p:nvSpPr>
          <p:cNvPr id="35869" name="Oval 29"/>
          <p:cNvSpPr>
            <a:spLocks noChangeArrowheads="1"/>
          </p:cNvSpPr>
          <p:nvPr/>
        </p:nvSpPr>
        <p:spPr bwMode="auto">
          <a:xfrm>
            <a:off x="5638800" y="5257801"/>
            <a:ext cx="304800" cy="315913"/>
          </a:xfrm>
          <a:prstGeom prst="ellipse">
            <a:avLst/>
          </a:prstGeom>
          <a:solidFill>
            <a:srgbClr val="00CC66"/>
          </a:solidFill>
          <a:ln w="9525">
            <a:solidFill>
              <a:srgbClr val="FF6600"/>
            </a:solidFill>
            <a:round/>
            <a:headEnd/>
            <a:tailEnd/>
          </a:ln>
        </p:spPr>
        <p:txBody>
          <a:bodyPr/>
          <a:lstStyle/>
          <a:p>
            <a:endParaRPr lang="en-US"/>
          </a:p>
        </p:txBody>
      </p:sp>
      <p:sp>
        <p:nvSpPr>
          <p:cNvPr id="35870" name="Oval 30"/>
          <p:cNvSpPr>
            <a:spLocks noChangeArrowheads="1"/>
          </p:cNvSpPr>
          <p:nvPr/>
        </p:nvSpPr>
        <p:spPr bwMode="auto">
          <a:xfrm>
            <a:off x="5943600" y="3276600"/>
            <a:ext cx="152400" cy="152400"/>
          </a:xfrm>
          <a:prstGeom prst="ellipse">
            <a:avLst/>
          </a:prstGeom>
          <a:solidFill>
            <a:schemeClr val="bg2"/>
          </a:solidFill>
          <a:ln w="9525">
            <a:solidFill>
              <a:schemeClr val="tx1"/>
            </a:solidFill>
            <a:round/>
            <a:headEnd/>
            <a:tailEnd/>
          </a:ln>
        </p:spPr>
        <p:txBody>
          <a:bodyPr wrap="none" anchor="ctr"/>
          <a:lstStyle/>
          <a:p>
            <a:endParaRPr lang="en-US"/>
          </a:p>
        </p:txBody>
      </p:sp>
      <p:sp>
        <p:nvSpPr>
          <p:cNvPr id="35871" name="Line 31"/>
          <p:cNvSpPr>
            <a:spLocks noChangeShapeType="1"/>
          </p:cNvSpPr>
          <p:nvPr/>
        </p:nvSpPr>
        <p:spPr bwMode="auto">
          <a:xfrm flipV="1">
            <a:off x="5791200" y="2971800"/>
            <a:ext cx="152400" cy="914400"/>
          </a:xfrm>
          <a:prstGeom prst="line">
            <a:avLst/>
          </a:prstGeom>
          <a:noFill/>
          <a:ln w="57150">
            <a:solidFill>
              <a:srgbClr val="FF3300"/>
            </a:solidFill>
            <a:round/>
            <a:headEnd/>
            <a:tailEnd/>
          </a:ln>
        </p:spPr>
        <p:txBody>
          <a:bodyPr/>
          <a:lstStyle/>
          <a:p>
            <a:endParaRPr lang="en-US"/>
          </a:p>
        </p:txBody>
      </p:sp>
      <p:sp>
        <p:nvSpPr>
          <p:cNvPr id="35872" name="Line 32"/>
          <p:cNvSpPr>
            <a:spLocks noChangeShapeType="1"/>
          </p:cNvSpPr>
          <p:nvPr/>
        </p:nvSpPr>
        <p:spPr bwMode="auto">
          <a:xfrm>
            <a:off x="4495800" y="4114800"/>
            <a:ext cx="990600" cy="0"/>
          </a:xfrm>
          <a:prstGeom prst="line">
            <a:avLst/>
          </a:prstGeom>
          <a:noFill/>
          <a:ln w="57150">
            <a:solidFill>
              <a:srgbClr val="FF3300"/>
            </a:solidFill>
            <a:round/>
            <a:headEnd/>
            <a:tailEnd/>
          </a:ln>
        </p:spPr>
        <p:txBody>
          <a:bodyPr/>
          <a:lstStyle/>
          <a:p>
            <a:endParaRPr lang="en-US"/>
          </a:p>
        </p:txBody>
      </p:sp>
      <p:sp>
        <p:nvSpPr>
          <p:cNvPr id="35873" name="Line 33"/>
          <p:cNvSpPr>
            <a:spLocks noChangeShapeType="1"/>
          </p:cNvSpPr>
          <p:nvPr/>
        </p:nvSpPr>
        <p:spPr bwMode="auto">
          <a:xfrm>
            <a:off x="5791200" y="4343400"/>
            <a:ext cx="0" cy="914400"/>
          </a:xfrm>
          <a:prstGeom prst="line">
            <a:avLst/>
          </a:prstGeom>
          <a:noFill/>
          <a:ln w="57150">
            <a:solidFill>
              <a:srgbClr val="FF3300"/>
            </a:solidFill>
            <a:round/>
            <a:headEnd/>
            <a:tailEnd/>
          </a:ln>
        </p:spPr>
        <p:txBody>
          <a:bodyPr/>
          <a:lstStyle/>
          <a:p>
            <a:endParaRPr lang="en-US"/>
          </a:p>
        </p:txBody>
      </p:sp>
      <p:sp>
        <p:nvSpPr>
          <p:cNvPr id="35874" name="Line 34"/>
          <p:cNvSpPr>
            <a:spLocks noChangeShapeType="1"/>
          </p:cNvSpPr>
          <p:nvPr/>
        </p:nvSpPr>
        <p:spPr bwMode="auto">
          <a:xfrm>
            <a:off x="6019800" y="4114800"/>
            <a:ext cx="990600" cy="76200"/>
          </a:xfrm>
          <a:prstGeom prst="line">
            <a:avLst/>
          </a:prstGeom>
          <a:noFill/>
          <a:ln w="57150">
            <a:solidFill>
              <a:srgbClr val="FF3300"/>
            </a:solidFill>
            <a:round/>
            <a:headEnd/>
            <a:tailEnd/>
          </a:ln>
        </p:spPr>
        <p:txBody>
          <a:bodyPr/>
          <a:lstStyle/>
          <a:p>
            <a:endParaRPr lang="en-US"/>
          </a:p>
        </p:txBody>
      </p:sp>
      <p:sp>
        <p:nvSpPr>
          <p:cNvPr id="35875" name="Oval 35"/>
          <p:cNvSpPr>
            <a:spLocks noChangeArrowheads="1"/>
          </p:cNvSpPr>
          <p:nvPr/>
        </p:nvSpPr>
        <p:spPr bwMode="auto">
          <a:xfrm>
            <a:off x="5514975" y="3887788"/>
            <a:ext cx="488950" cy="512762"/>
          </a:xfrm>
          <a:prstGeom prst="ellipse">
            <a:avLst/>
          </a:prstGeom>
          <a:solidFill>
            <a:srgbClr val="CC3300"/>
          </a:solidFill>
          <a:ln w="9525">
            <a:solidFill>
              <a:srgbClr val="000000"/>
            </a:solidFill>
            <a:round/>
            <a:headEnd/>
            <a:tailEnd/>
          </a:ln>
        </p:spPr>
        <p:txBody>
          <a:bodyPr/>
          <a:lstStyle/>
          <a:p>
            <a:endParaRPr lang="en-US"/>
          </a:p>
        </p:txBody>
      </p:sp>
      <p:sp>
        <p:nvSpPr>
          <p:cNvPr id="35876" name="Line 36"/>
          <p:cNvSpPr>
            <a:spLocks noChangeShapeType="1"/>
          </p:cNvSpPr>
          <p:nvPr/>
        </p:nvSpPr>
        <p:spPr bwMode="auto">
          <a:xfrm>
            <a:off x="5334000" y="2667000"/>
            <a:ext cx="457200" cy="76200"/>
          </a:xfrm>
          <a:prstGeom prst="line">
            <a:avLst/>
          </a:prstGeom>
          <a:noFill/>
          <a:ln w="9525">
            <a:solidFill>
              <a:srgbClr val="00CC66"/>
            </a:solidFill>
            <a:round/>
            <a:headEnd/>
            <a:tailEnd/>
          </a:ln>
        </p:spPr>
        <p:txBody>
          <a:bodyPr/>
          <a:lstStyle/>
          <a:p>
            <a:endParaRPr lang="en-US"/>
          </a:p>
        </p:txBody>
      </p:sp>
      <p:sp>
        <p:nvSpPr>
          <p:cNvPr id="35877" name="Line 37"/>
          <p:cNvSpPr>
            <a:spLocks noChangeShapeType="1"/>
          </p:cNvSpPr>
          <p:nvPr/>
        </p:nvSpPr>
        <p:spPr bwMode="auto">
          <a:xfrm flipV="1">
            <a:off x="6019800" y="2514600"/>
            <a:ext cx="381000" cy="228600"/>
          </a:xfrm>
          <a:prstGeom prst="line">
            <a:avLst/>
          </a:prstGeom>
          <a:noFill/>
          <a:ln w="9525">
            <a:solidFill>
              <a:srgbClr val="00CC66"/>
            </a:solidFill>
            <a:round/>
            <a:headEnd/>
            <a:tailEnd/>
          </a:ln>
        </p:spPr>
        <p:txBody>
          <a:bodyPr/>
          <a:lstStyle/>
          <a:p>
            <a:endParaRPr lang="en-US"/>
          </a:p>
        </p:txBody>
      </p:sp>
      <p:sp>
        <p:nvSpPr>
          <p:cNvPr id="35878" name="Line 38"/>
          <p:cNvSpPr>
            <a:spLocks noChangeShapeType="1"/>
          </p:cNvSpPr>
          <p:nvPr/>
        </p:nvSpPr>
        <p:spPr bwMode="auto">
          <a:xfrm>
            <a:off x="6019800" y="2895600"/>
            <a:ext cx="0" cy="457200"/>
          </a:xfrm>
          <a:prstGeom prst="line">
            <a:avLst/>
          </a:prstGeom>
          <a:noFill/>
          <a:ln w="9525">
            <a:solidFill>
              <a:srgbClr val="00CC66"/>
            </a:solidFill>
            <a:round/>
            <a:headEnd/>
            <a:tailEnd/>
          </a:ln>
        </p:spPr>
        <p:txBody>
          <a:bodyPr/>
          <a:lstStyle/>
          <a:p>
            <a:endParaRPr lang="en-US"/>
          </a:p>
        </p:txBody>
      </p:sp>
      <p:sp>
        <p:nvSpPr>
          <p:cNvPr id="35879" name="Oval 39"/>
          <p:cNvSpPr>
            <a:spLocks noChangeArrowheads="1"/>
          </p:cNvSpPr>
          <p:nvPr/>
        </p:nvSpPr>
        <p:spPr bwMode="auto">
          <a:xfrm>
            <a:off x="6324600" y="2438400"/>
            <a:ext cx="152400" cy="152400"/>
          </a:xfrm>
          <a:prstGeom prst="ellipse">
            <a:avLst/>
          </a:prstGeom>
          <a:solidFill>
            <a:schemeClr val="bg2"/>
          </a:solidFill>
          <a:ln w="9525">
            <a:solidFill>
              <a:schemeClr val="tx1"/>
            </a:solidFill>
            <a:round/>
            <a:headEnd/>
            <a:tailEnd/>
          </a:ln>
        </p:spPr>
        <p:txBody>
          <a:bodyPr wrap="none" anchor="ctr"/>
          <a:lstStyle/>
          <a:p>
            <a:endParaRPr lang="en-US"/>
          </a:p>
        </p:txBody>
      </p:sp>
      <p:sp>
        <p:nvSpPr>
          <p:cNvPr id="15400" name="Rectangle 40"/>
          <p:cNvSpPr>
            <a:spLocks noRot="1" noChangeArrowheads="1"/>
          </p:cNvSpPr>
          <p:nvPr/>
        </p:nvSpPr>
        <p:spPr bwMode="auto">
          <a:xfrm>
            <a:off x="1981200" y="0"/>
            <a:ext cx="8229600" cy="9906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Wilayah Nodal (4)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hangingPunct="1">
              <a:defRPr/>
            </a:pPr>
            <a:r>
              <a:rPr lang="en-US" sz="4000"/>
              <a:t>Wilayah </a:t>
            </a:r>
            <a:br>
              <a:rPr lang="en-US" sz="4000"/>
            </a:br>
            <a:r>
              <a:rPr lang="en-US" sz="4000"/>
              <a:t>sebagai Sistem Lindung-Budidya</a:t>
            </a:r>
          </a:p>
        </p:txBody>
      </p:sp>
      <p:sp>
        <p:nvSpPr>
          <p:cNvPr id="48131" name="Rectangle 3"/>
          <p:cNvSpPr>
            <a:spLocks noGrp="1" noChangeArrowheads="1"/>
          </p:cNvSpPr>
          <p:nvPr>
            <p:ph type="body" idx="1"/>
          </p:nvPr>
        </p:nvSpPr>
        <p:spPr>
          <a:xfrm>
            <a:off x="1981200" y="1828801"/>
            <a:ext cx="8229600" cy="4297363"/>
          </a:xfrm>
        </p:spPr>
        <p:txBody>
          <a:bodyPr/>
          <a:lstStyle/>
          <a:p>
            <a:pPr eaLnBrk="1" hangingPunct="1">
              <a:defRPr/>
            </a:pPr>
            <a:r>
              <a:rPr lang="en-US"/>
              <a:t>Terdiri atas komponen kawasasan Lindung dan Kawasan Budidaya</a:t>
            </a:r>
          </a:p>
          <a:p>
            <a:pPr eaLnBrk="1" hangingPunct="1">
              <a:defRPr/>
            </a:pPr>
            <a:r>
              <a:rPr lang="en-US"/>
              <a:t>Kawasan Lindung: Memiliki fungsi melindungi kelesetarian lingkungan hidup baik di kawasan itu sendiri maupun di luar kawasan</a:t>
            </a:r>
          </a:p>
          <a:p>
            <a:pPr eaLnBrk="1" hangingPunct="1">
              <a:defRPr/>
            </a:pPr>
            <a:r>
              <a:rPr lang="en-US"/>
              <a:t>Kawasan Budidaya (Culture Area): Memiliki fungsi utama budi daya  (culture)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pPr eaLnBrk="1" hangingPunct="1">
              <a:defRPr/>
            </a:pPr>
            <a:r>
              <a:rPr lang="en-US" sz="4000"/>
              <a:t>Wilayah sebagai Sistem Keterkaitan Desa – Kota (1)</a:t>
            </a:r>
          </a:p>
        </p:txBody>
      </p:sp>
      <p:sp>
        <p:nvSpPr>
          <p:cNvPr id="49155" name="Rectangle 3"/>
          <p:cNvSpPr>
            <a:spLocks noGrp="1" noChangeArrowheads="1"/>
          </p:cNvSpPr>
          <p:nvPr>
            <p:ph type="body" idx="1"/>
          </p:nvPr>
        </p:nvSpPr>
        <p:spPr/>
        <p:txBody>
          <a:bodyPr/>
          <a:lstStyle/>
          <a:p>
            <a:pPr eaLnBrk="1" hangingPunct="1">
              <a:defRPr/>
            </a:pPr>
            <a:r>
              <a:rPr lang="en-US"/>
              <a:t>Perkotaan: Kawasan non pertanian, pusat permukiman perkotaan, pusat pelayanan perkotaan dengan kerapatan/densitas spasial tinggi </a:t>
            </a:r>
          </a:p>
          <a:p>
            <a:pPr eaLnBrk="1" hangingPunct="1">
              <a:defRPr/>
            </a:pPr>
            <a:r>
              <a:rPr lang="en-US"/>
              <a:t>Perdesaan: Kawasan </a:t>
            </a:r>
            <a:r>
              <a:rPr lang="en-US">
                <a:solidFill>
                  <a:srgbClr val="CC3300"/>
                </a:solidFill>
              </a:rPr>
              <a:t>pemanfaatan ruang</a:t>
            </a:r>
            <a:r>
              <a:rPr lang="en-US"/>
              <a:t> utama aktifitas-aktifitas berbasis </a:t>
            </a:r>
            <a:r>
              <a:rPr lang="en-US">
                <a:solidFill>
                  <a:srgbClr val="FF0000"/>
                </a:solidFill>
              </a:rPr>
              <a:t>pertanian dan pengelolaan sumberdaya alam beserta kegiatan pengolahan/industri </a:t>
            </a:r>
            <a:r>
              <a:rPr lang="en-US"/>
              <a:t>pertanian dan non pertanian, </a:t>
            </a:r>
            <a:r>
              <a:rPr lang="en-US">
                <a:solidFill>
                  <a:srgbClr val="FF0000"/>
                </a:solidFill>
              </a:rPr>
              <a:t>distribusi dan pasar</a:t>
            </a:r>
            <a:r>
              <a:rPr lang="en-US"/>
              <a:t> pertanian dan non pertanian yang memiliki </a:t>
            </a:r>
            <a:r>
              <a:rPr lang="en-US">
                <a:solidFill>
                  <a:srgbClr val="FF0000"/>
                </a:solidFill>
              </a:rPr>
              <a:t>kerapatan/kepadatan yang rendah</a:t>
            </a:r>
            <a:r>
              <a:rPr lang="en-US"/>
              <a:t>. </a:t>
            </a:r>
          </a:p>
          <a:p>
            <a:pPr eaLnBrk="1" hangingPunct="1">
              <a:buFont typeface="Wingdings" pitchFamily="2" charset="2"/>
              <a:buNone/>
              <a:defRPr/>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752600" y="1676400"/>
            <a:ext cx="8686800" cy="4800600"/>
          </a:xfrm>
        </p:spPr>
        <p:txBody>
          <a:bodyPr/>
          <a:lstStyle/>
          <a:p>
            <a:pPr marL="609600" indent="-609600">
              <a:buNone/>
              <a:defRPr/>
            </a:pPr>
            <a:r>
              <a:rPr lang="en-US"/>
              <a:t>LINKAGES: any kinds of linkages, flow and interaction</a:t>
            </a:r>
          </a:p>
          <a:p>
            <a:pPr marL="609600" indent="-609600">
              <a:buNone/>
              <a:defRPr/>
            </a:pPr>
            <a:r>
              <a:rPr lang="en-US"/>
              <a:t>Bentuk/tipologi keterkaitan Desa-Kota (Rondinelli, 1985): </a:t>
            </a:r>
          </a:p>
          <a:p>
            <a:pPr marL="609600" indent="-609600">
              <a:buFont typeface="Wingdings" pitchFamily="2" charset="2"/>
              <a:buAutoNum type="arabicParenBoth"/>
              <a:defRPr/>
            </a:pPr>
            <a:r>
              <a:rPr lang="en-US"/>
              <a:t>Physical</a:t>
            </a:r>
          </a:p>
          <a:p>
            <a:pPr marL="609600" indent="-609600">
              <a:buFont typeface="Wingdings" pitchFamily="2" charset="2"/>
              <a:buAutoNum type="arabicParenBoth"/>
              <a:defRPr/>
            </a:pPr>
            <a:r>
              <a:rPr lang="en-US"/>
              <a:t>Economic</a:t>
            </a:r>
          </a:p>
          <a:p>
            <a:pPr marL="609600" indent="-609600">
              <a:buFont typeface="Wingdings" pitchFamily="2" charset="2"/>
              <a:buAutoNum type="arabicParenBoth"/>
              <a:defRPr/>
            </a:pPr>
            <a:r>
              <a:rPr lang="en-US"/>
              <a:t>Technological</a:t>
            </a:r>
          </a:p>
          <a:p>
            <a:pPr marL="609600" indent="-609600">
              <a:buFont typeface="Wingdings" pitchFamily="2" charset="2"/>
              <a:buAutoNum type="arabicParenBoth"/>
              <a:defRPr/>
            </a:pPr>
            <a:r>
              <a:rPr lang="en-US"/>
              <a:t>population movement</a:t>
            </a:r>
          </a:p>
          <a:p>
            <a:pPr marL="609600" indent="-609600">
              <a:buFont typeface="Wingdings" pitchFamily="2" charset="2"/>
              <a:buAutoNum type="arabicParenBoth"/>
              <a:defRPr/>
            </a:pPr>
            <a:r>
              <a:rPr lang="en-US"/>
              <a:t>Social</a:t>
            </a:r>
          </a:p>
          <a:p>
            <a:pPr marL="609600" indent="-609600">
              <a:buFont typeface="Wingdings" pitchFamily="2" charset="2"/>
              <a:buAutoNum type="arabicParenBoth"/>
              <a:defRPr/>
            </a:pPr>
            <a:r>
              <a:rPr lang="en-US"/>
              <a:t>service delivery, and </a:t>
            </a:r>
          </a:p>
          <a:p>
            <a:pPr marL="609600" indent="-609600">
              <a:buFont typeface="Wingdings" pitchFamily="2" charset="2"/>
              <a:buAutoNum type="arabicParenBoth"/>
              <a:defRPr/>
            </a:pPr>
            <a:r>
              <a:rPr lang="en-US"/>
              <a:t>political</a:t>
            </a:r>
          </a:p>
          <a:p>
            <a:pPr marL="609600" indent="-609600">
              <a:buNone/>
              <a:defRPr/>
            </a:pPr>
            <a:endParaRPr lang="en-US"/>
          </a:p>
        </p:txBody>
      </p:sp>
      <p:sp>
        <p:nvSpPr>
          <p:cNvPr id="50180" name="Rectangle 4"/>
          <p:cNvSpPr>
            <a:spLocks noRot="1" noChangeArrowheads="1"/>
          </p:cNvSpPr>
          <p:nvPr/>
        </p:nvSpPr>
        <p:spPr bwMode="auto">
          <a:xfrm>
            <a:off x="1981200" y="274638"/>
            <a:ext cx="8229600" cy="1143000"/>
          </a:xfrm>
          <a:prstGeom prst="rect">
            <a:avLst/>
          </a:prstGeom>
          <a:noFill/>
          <a:ln w="9525">
            <a:noFill/>
            <a:miter lim="800000"/>
            <a:headEnd/>
            <a:tailEnd/>
          </a:ln>
          <a:effectLst/>
        </p:spPr>
        <p:txBody>
          <a:bodyPr anchor="ctr"/>
          <a:lstStyle/>
          <a:p>
            <a:pPr algn="ctr" eaLnBrk="1" hangingPunct="1">
              <a:defRPr/>
            </a:pPr>
            <a:r>
              <a:rPr lang="en-US" sz="4000" b="1">
                <a:solidFill>
                  <a:schemeClr val="tx2"/>
                </a:solidFill>
                <a:effectLst>
                  <a:outerShdw blurRad="38100" dist="38100" dir="2700000" algn="tl">
                    <a:srgbClr val="000000"/>
                  </a:outerShdw>
                </a:effectLst>
              </a:rPr>
              <a:t>Wilayah sebagai Sistem Keterkaitan Desa – Kota (2)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4056064" y="76201"/>
            <a:ext cx="3792537" cy="366713"/>
          </a:xfrm>
          <a:prstGeom prst="rect">
            <a:avLst/>
          </a:prstGeom>
          <a:noFill/>
          <a:ln w="9525">
            <a:noFill/>
            <a:miter lim="800000"/>
            <a:headEnd/>
            <a:tailEnd/>
          </a:ln>
        </p:spPr>
        <p:txBody>
          <a:bodyPr wrap="none">
            <a:spAutoFit/>
          </a:bodyPr>
          <a:lstStyle/>
          <a:p>
            <a:pPr algn="just"/>
            <a:r>
              <a:rPr lang="en-US">
                <a:latin typeface="Tahoma" pitchFamily="34" charset="0"/>
              </a:rPr>
              <a:t>Rural regional development process</a:t>
            </a:r>
          </a:p>
        </p:txBody>
      </p:sp>
      <p:graphicFrame>
        <p:nvGraphicFramePr>
          <p:cNvPr id="1026" name="Object 3"/>
          <p:cNvGraphicFramePr>
            <a:graphicFrameLocks noChangeAspect="1"/>
          </p:cNvGraphicFramePr>
          <p:nvPr/>
        </p:nvGraphicFramePr>
        <p:xfrm>
          <a:off x="1958976" y="-228600"/>
          <a:ext cx="7783513" cy="9372600"/>
        </p:xfrm>
        <a:graphic>
          <a:graphicData uri="http://schemas.openxmlformats.org/presentationml/2006/ole">
            <mc:AlternateContent xmlns:mc="http://schemas.openxmlformats.org/markup-compatibility/2006">
              <mc:Choice xmlns:v="urn:schemas-microsoft-com:vml" Requires="v">
                <p:oleObj spid="_x0000_s1026" r:id="rId4" imgW="6712915" imgH="8084515" progId="">
                  <p:embed/>
                </p:oleObj>
              </mc:Choice>
              <mc:Fallback>
                <p:oleObj r:id="rId4" imgW="6712915" imgH="8084515" progId="">
                  <p:embed/>
                  <p:pic>
                    <p:nvPicPr>
                      <p:cNvPr id="102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8976" y="-228600"/>
                        <a:ext cx="7783513" cy="9372600"/>
                      </a:xfrm>
                      <a:prstGeom prst="rect">
                        <a:avLst/>
                      </a:prstGeom>
                      <a:noFill/>
                    </p:spPr>
                  </p:pic>
                </p:oleObj>
              </mc:Fallback>
            </mc:AlternateContent>
          </a:graphicData>
        </a:graphic>
      </p:graphicFrame>
      <p:sp>
        <p:nvSpPr>
          <p:cNvPr id="53252" name="Rectangle 4"/>
          <p:cNvSpPr>
            <a:spLocks noRot="1" noChangeArrowheads="1"/>
          </p:cNvSpPr>
          <p:nvPr/>
        </p:nvSpPr>
        <p:spPr bwMode="auto">
          <a:xfrm>
            <a:off x="1485900" y="0"/>
            <a:ext cx="9220200" cy="1143000"/>
          </a:xfrm>
          <a:prstGeom prst="rect">
            <a:avLst/>
          </a:prstGeom>
          <a:solidFill>
            <a:schemeClr val="bg1"/>
          </a:solidFill>
          <a:ln w="9525">
            <a:noFill/>
            <a:miter lim="800000"/>
            <a:headEnd/>
            <a:tailEnd/>
          </a:ln>
          <a:effectLst/>
        </p:spPr>
        <p:txBody>
          <a:bodyPr anchor="ctr"/>
          <a:lstStyle/>
          <a:p>
            <a:pPr algn="ctr" eaLnBrk="1" hangingPunct="1">
              <a:defRPr/>
            </a:pPr>
            <a:r>
              <a:rPr lang="en-US" sz="2800" b="1" dirty="0">
                <a:solidFill>
                  <a:schemeClr val="tx2"/>
                </a:solidFill>
                <a:effectLst>
                  <a:outerShdw blurRad="38100" dist="38100" dir="2700000" algn="tl">
                    <a:srgbClr val="000000"/>
                  </a:outerShdw>
                </a:effectLst>
              </a:rPr>
              <a:t>Wilayah </a:t>
            </a:r>
            <a:r>
              <a:rPr lang="en-US" sz="2800" b="1" dirty="0" err="1">
                <a:solidFill>
                  <a:schemeClr val="tx2"/>
                </a:solidFill>
                <a:effectLst>
                  <a:outerShdw blurRad="38100" dist="38100" dir="2700000" algn="tl">
                    <a:srgbClr val="000000"/>
                  </a:outerShdw>
                </a:effectLst>
              </a:rPr>
              <a:t>sebagai</a:t>
            </a:r>
            <a:r>
              <a:rPr lang="en-US" sz="2800" b="1" dirty="0">
                <a:solidFill>
                  <a:schemeClr val="tx2"/>
                </a:solidFill>
                <a:effectLst>
                  <a:outerShdw blurRad="38100" dist="38100" dir="2700000" algn="tl">
                    <a:srgbClr val="000000"/>
                  </a:outerShdw>
                </a:effectLst>
              </a:rPr>
              <a:t> </a:t>
            </a:r>
            <a:br>
              <a:rPr lang="en-US" sz="2800" b="1" dirty="0">
                <a:solidFill>
                  <a:schemeClr val="tx2"/>
                </a:solidFill>
                <a:effectLst>
                  <a:outerShdw blurRad="38100" dist="38100" dir="2700000" algn="tl">
                    <a:srgbClr val="000000"/>
                  </a:outerShdw>
                </a:effectLst>
              </a:rPr>
            </a:br>
            <a:r>
              <a:rPr lang="en-US" sz="2800" b="1" dirty="0" err="1">
                <a:solidFill>
                  <a:schemeClr val="tx2"/>
                </a:solidFill>
                <a:effectLst>
                  <a:outerShdw blurRad="38100" dist="38100" dir="2700000" algn="tl">
                    <a:srgbClr val="000000"/>
                  </a:outerShdw>
                </a:effectLst>
              </a:rPr>
              <a:t>Sistem</a:t>
            </a:r>
            <a:r>
              <a:rPr lang="en-US" sz="2800" b="1" dirty="0">
                <a:solidFill>
                  <a:schemeClr val="tx2"/>
                </a:solidFill>
                <a:effectLst>
                  <a:outerShdw blurRad="38100" dist="38100" dir="2700000" algn="tl">
                    <a:srgbClr val="000000"/>
                  </a:outerShdw>
                </a:effectLst>
              </a:rPr>
              <a:t> </a:t>
            </a:r>
            <a:r>
              <a:rPr lang="en-US" sz="2800" b="1" dirty="0" err="1">
                <a:solidFill>
                  <a:schemeClr val="tx2"/>
                </a:solidFill>
                <a:effectLst>
                  <a:outerShdw blurRad="38100" dist="38100" dir="2700000" algn="tl">
                    <a:srgbClr val="000000"/>
                  </a:outerShdw>
                </a:effectLst>
              </a:rPr>
              <a:t>Keterkaitan</a:t>
            </a:r>
            <a:r>
              <a:rPr lang="en-US" sz="2800" b="1" dirty="0">
                <a:solidFill>
                  <a:schemeClr val="tx2"/>
                </a:solidFill>
                <a:effectLst>
                  <a:outerShdw blurRad="38100" dist="38100" dir="2700000" algn="tl">
                    <a:srgbClr val="000000"/>
                  </a:outerShdw>
                </a:effectLst>
              </a:rPr>
              <a:t> </a:t>
            </a:r>
            <a:r>
              <a:rPr lang="en-US" sz="2800" b="1" dirty="0" err="1">
                <a:solidFill>
                  <a:schemeClr val="tx2"/>
                </a:solidFill>
                <a:effectLst>
                  <a:outerShdw blurRad="38100" dist="38100" dir="2700000" algn="tl">
                    <a:srgbClr val="000000"/>
                  </a:outerShdw>
                </a:effectLst>
              </a:rPr>
              <a:t>Desa</a:t>
            </a:r>
            <a:r>
              <a:rPr lang="en-US" sz="2800" b="1" dirty="0">
                <a:solidFill>
                  <a:schemeClr val="tx2"/>
                </a:solidFill>
                <a:effectLst>
                  <a:outerShdw blurRad="38100" dist="38100" dir="2700000" algn="tl">
                    <a:srgbClr val="000000"/>
                  </a:outerShdw>
                </a:effectLst>
              </a:rPr>
              <a:t> – Kota  (Douglas, 1985) (3)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err="1"/>
              <a:t>Contoh</a:t>
            </a:r>
            <a:r>
              <a:rPr lang="en-US" sz="4000" dirty="0"/>
              <a:t> </a:t>
            </a:r>
            <a:r>
              <a:rPr lang="en-US" sz="4000" dirty="0" err="1"/>
              <a:t>Konsep</a:t>
            </a:r>
            <a:r>
              <a:rPr lang="en-US" sz="4000" dirty="0"/>
              <a:t> </a:t>
            </a:r>
            <a:br>
              <a:rPr lang="en-US" sz="4000" dirty="0"/>
            </a:br>
            <a:r>
              <a:rPr lang="en-US" sz="4000" dirty="0"/>
              <a:t>Wilayah </a:t>
            </a:r>
            <a:r>
              <a:rPr lang="en-US" sz="4000" dirty="0" err="1"/>
              <a:t>Sistem</a:t>
            </a:r>
            <a:r>
              <a:rPr lang="en-US" sz="4000" dirty="0"/>
              <a:t> </a:t>
            </a:r>
            <a:r>
              <a:rPr lang="en-US" sz="4000" dirty="0" err="1"/>
              <a:t>Ekologi</a:t>
            </a:r>
            <a:r>
              <a:rPr lang="en-US" sz="4000" dirty="0"/>
              <a:t> (</a:t>
            </a:r>
            <a:r>
              <a:rPr lang="en-US" sz="4000" dirty="0" err="1"/>
              <a:t>Ekosistem</a:t>
            </a:r>
            <a:r>
              <a:rPr lang="en-US" sz="4000" dirty="0"/>
              <a:t>)</a:t>
            </a:r>
          </a:p>
        </p:txBody>
      </p:sp>
      <p:sp>
        <p:nvSpPr>
          <p:cNvPr id="3" name="Content Placeholder 2"/>
          <p:cNvSpPr>
            <a:spLocks noGrp="1"/>
          </p:cNvSpPr>
          <p:nvPr>
            <p:ph idx="1"/>
          </p:nvPr>
        </p:nvSpPr>
        <p:spPr>
          <a:xfrm>
            <a:off x="1981200" y="1600200"/>
            <a:ext cx="8229600" cy="3962400"/>
          </a:xfrm>
        </p:spPr>
        <p:txBody>
          <a:bodyPr>
            <a:normAutofit lnSpcReduction="10000"/>
          </a:bodyPr>
          <a:lstStyle/>
          <a:p>
            <a:pPr eaLnBrk="1" hangingPunct="1">
              <a:defRPr/>
            </a:pPr>
            <a:r>
              <a:rPr lang="en-US" dirty="0"/>
              <a:t>Daerah </a:t>
            </a:r>
            <a:r>
              <a:rPr lang="en-US" dirty="0" err="1"/>
              <a:t>Aliran</a:t>
            </a:r>
            <a:r>
              <a:rPr lang="en-US" dirty="0"/>
              <a:t> Sungai (DAS)</a:t>
            </a:r>
          </a:p>
          <a:p>
            <a:pPr eaLnBrk="1" hangingPunct="1">
              <a:defRPr/>
            </a:pPr>
            <a:r>
              <a:rPr lang="en-US" dirty="0" err="1"/>
              <a:t>Sistem</a:t>
            </a:r>
            <a:r>
              <a:rPr lang="en-US" dirty="0"/>
              <a:t> Wilayah Sungai</a:t>
            </a:r>
          </a:p>
          <a:p>
            <a:pPr eaLnBrk="1" hangingPunct="1">
              <a:defRPr/>
            </a:pPr>
            <a:r>
              <a:rPr lang="en-US" dirty="0" err="1"/>
              <a:t>Ekosistem</a:t>
            </a:r>
            <a:r>
              <a:rPr lang="en-US" dirty="0"/>
              <a:t> </a:t>
            </a:r>
            <a:r>
              <a:rPr lang="en-US" dirty="0" err="1"/>
              <a:t>Gambut</a:t>
            </a:r>
            <a:endParaRPr lang="en-US" dirty="0"/>
          </a:p>
          <a:p>
            <a:pPr eaLnBrk="1" hangingPunct="1">
              <a:defRPr/>
            </a:pPr>
            <a:r>
              <a:rPr lang="en-US" dirty="0" err="1"/>
              <a:t>Ekosistem</a:t>
            </a:r>
            <a:r>
              <a:rPr lang="en-US" dirty="0"/>
              <a:t> </a:t>
            </a:r>
            <a:r>
              <a:rPr lang="en-US" dirty="0" err="1"/>
              <a:t>Karst</a:t>
            </a:r>
            <a:endParaRPr lang="en-US" dirty="0"/>
          </a:p>
          <a:p>
            <a:pPr eaLnBrk="1" hangingPunct="1">
              <a:defRPr/>
            </a:pPr>
            <a:r>
              <a:rPr lang="en-US" dirty="0" err="1"/>
              <a:t>Teluk</a:t>
            </a:r>
            <a:endParaRPr lang="en-US" dirty="0"/>
          </a:p>
          <a:p>
            <a:pPr eaLnBrk="1" hangingPunct="1">
              <a:defRPr/>
            </a:pPr>
            <a:r>
              <a:rPr lang="en-US" dirty="0" err="1"/>
              <a:t>Gugus</a:t>
            </a:r>
            <a:r>
              <a:rPr lang="en-US" dirty="0"/>
              <a:t> </a:t>
            </a:r>
            <a:r>
              <a:rPr lang="en-US" dirty="0" err="1"/>
              <a:t>Kepulauan</a:t>
            </a:r>
            <a:endParaRPr lang="en-US" dirty="0"/>
          </a:p>
          <a:p>
            <a:pPr eaLnBrk="1" hangingPunct="1">
              <a:defRPr/>
            </a:pPr>
            <a:r>
              <a:rPr lang="en-US" dirty="0" err="1"/>
              <a:t>Ekobioregion</a:t>
            </a:r>
            <a:endParaRPr lang="en-US" dirty="0"/>
          </a:p>
          <a:p>
            <a:pPr eaLnBrk="1" hangingPunct="1">
              <a:defRPr/>
            </a:pPr>
            <a:r>
              <a:rPr lang="en-US" dirty="0" err="1"/>
              <a:t>Kawasan</a:t>
            </a:r>
            <a:r>
              <a:rPr lang="en-US" dirty="0"/>
              <a:t> </a:t>
            </a:r>
            <a:r>
              <a:rPr lang="en-US" dirty="0" err="1"/>
              <a:t>Pesisir</a:t>
            </a:r>
            <a:endParaRPr lang="en-US" dirty="0"/>
          </a:p>
        </p:txBody>
      </p:sp>
      <p:pic>
        <p:nvPicPr>
          <p:cNvPr id="39940" name="Picture 4" descr="100_0404"/>
          <p:cNvPicPr>
            <a:picLocks noChangeAspect="1" noChangeArrowheads="1"/>
          </p:cNvPicPr>
          <p:nvPr/>
        </p:nvPicPr>
        <p:blipFill>
          <a:blip r:embed="rId3" cstate="print"/>
          <a:srcRect/>
          <a:stretch>
            <a:fillRect/>
          </a:stretch>
        </p:blipFill>
        <p:spPr bwMode="auto">
          <a:xfrm>
            <a:off x="5867401" y="3200401"/>
            <a:ext cx="3967163" cy="2976563"/>
          </a:xfrm>
          <a:prstGeom prst="rect">
            <a:avLst/>
          </a:prstGeom>
          <a:noFill/>
          <a:ln w="9525">
            <a:noFill/>
            <a:miter lim="800000"/>
            <a:headEnd/>
            <a:tailEnd/>
          </a:ln>
        </p:spPr>
      </p:pic>
      <p:pic>
        <p:nvPicPr>
          <p:cNvPr id="39941" name="Picture 9" descr="Wayag%20-%20Raja%20Ampat,%20Irian%20Jaya"/>
          <p:cNvPicPr>
            <a:picLocks noChangeAspect="1" noChangeArrowheads="1"/>
          </p:cNvPicPr>
          <p:nvPr/>
        </p:nvPicPr>
        <p:blipFill>
          <a:blip r:embed="rId4" cstate="print"/>
          <a:srcRect/>
          <a:stretch>
            <a:fillRect/>
          </a:stretch>
        </p:blipFill>
        <p:spPr bwMode="auto">
          <a:xfrm>
            <a:off x="7315200" y="1600201"/>
            <a:ext cx="3049588" cy="204311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brantas"/>
          <p:cNvPicPr>
            <a:picLocks noChangeAspect="1" noChangeArrowheads="1"/>
          </p:cNvPicPr>
          <p:nvPr/>
        </p:nvPicPr>
        <p:blipFill>
          <a:blip r:embed="rId3" cstate="print"/>
          <a:srcRect/>
          <a:stretch>
            <a:fillRect/>
          </a:stretch>
        </p:blipFill>
        <p:spPr bwMode="auto">
          <a:xfrm>
            <a:off x="2025651" y="1082676"/>
            <a:ext cx="8139113" cy="5851525"/>
          </a:xfrm>
          <a:prstGeom prst="rect">
            <a:avLst/>
          </a:prstGeom>
          <a:noFill/>
          <a:ln w="9525">
            <a:noFill/>
            <a:miter lim="800000"/>
            <a:headEnd/>
            <a:tailEnd/>
          </a:ln>
        </p:spPr>
      </p:pic>
      <p:sp>
        <p:nvSpPr>
          <p:cNvPr id="40963" name="TextBox 2"/>
          <p:cNvSpPr txBox="1">
            <a:spLocks noChangeArrowheads="1"/>
          </p:cNvSpPr>
          <p:nvPr/>
        </p:nvSpPr>
        <p:spPr bwMode="auto">
          <a:xfrm>
            <a:off x="2590800" y="65088"/>
            <a:ext cx="6934200" cy="1077912"/>
          </a:xfrm>
          <a:prstGeom prst="rect">
            <a:avLst/>
          </a:prstGeom>
          <a:noFill/>
          <a:ln w="9525">
            <a:noFill/>
            <a:miter lim="800000"/>
            <a:headEnd/>
            <a:tailEnd/>
          </a:ln>
        </p:spPr>
        <p:txBody>
          <a:bodyPr>
            <a:spAutoFit/>
          </a:bodyPr>
          <a:lstStyle/>
          <a:p>
            <a:pPr algn="ctr"/>
            <a:r>
              <a:rPr lang="en-US" sz="3200" b="1"/>
              <a:t>Wilayah Sistem Ekologi</a:t>
            </a:r>
          </a:p>
          <a:p>
            <a:pPr algn="ctr"/>
            <a:r>
              <a:rPr lang="en-US" sz="3200" b="1"/>
              <a:t>DAS (Daerah Aliran Sungai)</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endParaRPr lang="en-US"/>
          </a:p>
        </p:txBody>
      </p:sp>
      <p:sp>
        <p:nvSpPr>
          <p:cNvPr id="2051" name="Rectangle 3"/>
          <p:cNvSpPr>
            <a:spLocks noGrp="1" noChangeArrowheads="1"/>
          </p:cNvSpPr>
          <p:nvPr>
            <p:ph type="subTitle" idx="1"/>
          </p:nvPr>
        </p:nvSpPr>
        <p:spPr/>
        <p:txBody>
          <a:bodyPr/>
          <a:lstStyle/>
          <a:p>
            <a:pPr eaLnBrk="1" hangingPunct="1">
              <a:defRPr/>
            </a:pPr>
            <a:endParaRPr lang="en-US"/>
          </a:p>
        </p:txBody>
      </p:sp>
      <p:pic>
        <p:nvPicPr>
          <p:cNvPr id="41988" name="Picture 4"/>
          <p:cNvPicPr>
            <a:picLocks noChangeAspect="1" noChangeArrowheads="1"/>
          </p:cNvPicPr>
          <p:nvPr/>
        </p:nvPicPr>
        <p:blipFill>
          <a:blip r:embed="rId3" cstate="print"/>
          <a:srcRect/>
          <a:stretch>
            <a:fillRect/>
          </a:stretch>
        </p:blipFill>
        <p:spPr bwMode="auto">
          <a:xfrm>
            <a:off x="1905000" y="87313"/>
            <a:ext cx="8305800" cy="6623050"/>
          </a:xfrm>
          <a:prstGeom prst="rect">
            <a:avLst/>
          </a:prstGeom>
          <a:noFill/>
          <a:ln w="9525">
            <a:noFill/>
            <a:miter lim="800000"/>
            <a:headEnd/>
            <a:tailEnd/>
          </a:ln>
        </p:spPr>
      </p:pic>
      <p:sp>
        <p:nvSpPr>
          <p:cNvPr id="41989" name="Text Box 5"/>
          <p:cNvSpPr txBox="1">
            <a:spLocks noChangeArrowheads="1"/>
          </p:cNvSpPr>
          <p:nvPr/>
        </p:nvSpPr>
        <p:spPr bwMode="auto">
          <a:xfrm>
            <a:off x="1828800" y="6172201"/>
            <a:ext cx="3124200" cy="396875"/>
          </a:xfrm>
          <a:prstGeom prst="rect">
            <a:avLst/>
          </a:prstGeom>
          <a:noFill/>
          <a:ln w="9525">
            <a:noFill/>
            <a:miter lim="800000"/>
            <a:headEnd/>
            <a:tailEnd/>
          </a:ln>
        </p:spPr>
        <p:txBody>
          <a:bodyPr>
            <a:spAutoFit/>
          </a:bodyPr>
          <a:lstStyle/>
          <a:p>
            <a:pPr>
              <a:spcBef>
                <a:spcPct val="50000"/>
              </a:spcBef>
            </a:pPr>
            <a:r>
              <a:rPr lang="en-US" sz="2000" b="1"/>
              <a:t>Sumber PPLH IPB</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endParaRPr lang="en-US"/>
          </a:p>
        </p:txBody>
      </p:sp>
      <p:pic>
        <p:nvPicPr>
          <p:cNvPr id="43011" name="Picture 4"/>
          <p:cNvPicPr>
            <a:picLocks noChangeAspect="1" noChangeArrowheads="1"/>
          </p:cNvPicPr>
          <p:nvPr/>
        </p:nvPicPr>
        <p:blipFill>
          <a:blip r:embed="rId3" cstate="print"/>
          <a:srcRect/>
          <a:stretch>
            <a:fillRect/>
          </a:stretch>
        </p:blipFill>
        <p:spPr bwMode="auto">
          <a:xfrm>
            <a:off x="3622675" y="76200"/>
            <a:ext cx="4781550" cy="6629400"/>
          </a:xfrm>
          <a:prstGeom prst="rect">
            <a:avLst/>
          </a:prstGeom>
          <a:noFill/>
          <a:ln w="9525">
            <a:noFill/>
            <a:miter lim="800000"/>
            <a:headEnd/>
            <a:tailEnd/>
          </a:ln>
        </p:spPr>
      </p:pic>
      <p:sp>
        <p:nvSpPr>
          <p:cNvPr id="3077" name="Text Box 5"/>
          <p:cNvSpPr txBox="1">
            <a:spLocks noGrp="1" noChangeArrowheads="1"/>
          </p:cNvSpPr>
          <p:nvPr>
            <p:ph type="body" idx="1"/>
          </p:nvPr>
        </p:nvSpPr>
        <p:spPr>
          <a:xfrm>
            <a:off x="3581400" y="6172200"/>
            <a:ext cx="3886200" cy="685800"/>
          </a:xfrm>
        </p:spPr>
        <p:txBody>
          <a:bodyPr/>
          <a:lstStyle/>
          <a:p>
            <a:pPr eaLnBrk="1" hangingPunct="1">
              <a:spcBef>
                <a:spcPct val="50000"/>
              </a:spcBef>
              <a:buFontTx/>
              <a:buNone/>
              <a:defRPr/>
            </a:pPr>
            <a:r>
              <a:rPr lang="en-US" b="1"/>
              <a:t>Sumber PPLH IPB</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p:txBody>
          <a:bodyPr/>
          <a:lstStyle/>
          <a:p>
            <a:pPr eaLnBrk="1" hangingPunct="1">
              <a:defRPr/>
            </a:pPr>
            <a:endParaRPr lang="en-US"/>
          </a:p>
        </p:txBody>
      </p:sp>
      <p:pic>
        <p:nvPicPr>
          <p:cNvPr id="44036" name="Picture 2" descr="jwbl009"/>
          <p:cNvPicPr>
            <a:picLocks noChangeAspect="1" noChangeArrowheads="1"/>
          </p:cNvPicPr>
          <p:nvPr/>
        </p:nvPicPr>
        <p:blipFill>
          <a:blip r:embed="rId3" cstate="print"/>
          <a:srcRect/>
          <a:stretch>
            <a:fillRect/>
          </a:stretch>
        </p:blipFill>
        <p:spPr bwMode="auto">
          <a:xfrm>
            <a:off x="1528763" y="0"/>
            <a:ext cx="9137650" cy="6858000"/>
          </a:xfrm>
          <a:prstGeom prst="rect">
            <a:avLst/>
          </a:prstGeom>
          <a:noFill/>
          <a:ln w="9525">
            <a:noFill/>
            <a:miter lim="800000"/>
            <a:headEnd/>
            <a:tailEnd/>
          </a:ln>
        </p:spPr>
      </p:pic>
      <p:sp>
        <p:nvSpPr>
          <p:cNvPr id="44037" name="TextBox 4"/>
          <p:cNvSpPr txBox="1">
            <a:spLocks noChangeArrowheads="1"/>
          </p:cNvSpPr>
          <p:nvPr/>
        </p:nvSpPr>
        <p:spPr bwMode="auto">
          <a:xfrm>
            <a:off x="5029200" y="1"/>
            <a:ext cx="5257800" cy="1446213"/>
          </a:xfrm>
          <a:prstGeom prst="rect">
            <a:avLst/>
          </a:prstGeom>
          <a:solidFill>
            <a:schemeClr val="tx1"/>
          </a:solidFill>
          <a:ln w="9525">
            <a:noFill/>
            <a:miter lim="800000"/>
            <a:headEnd/>
            <a:tailEnd/>
          </a:ln>
        </p:spPr>
        <p:txBody>
          <a:bodyPr>
            <a:spAutoFit/>
          </a:bodyPr>
          <a:lstStyle/>
          <a:p>
            <a:pPr algn="r"/>
            <a:r>
              <a:rPr lang="en-US" sz="4400">
                <a:solidFill>
                  <a:schemeClr val="bg2"/>
                </a:solidFill>
              </a:rPr>
              <a:t>Sistem Wilayah Sungai </a:t>
            </a:r>
          </a:p>
          <a:p>
            <a:pPr algn="r"/>
            <a:r>
              <a:rPr lang="en-US" sz="4400">
                <a:solidFill>
                  <a:schemeClr val="bg2"/>
                </a:solidFill>
              </a:rPr>
              <a:t>di Pulau Jawa dan Bali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en-US"/>
              <a:t>Ruang sebagai Sumberdaya</a:t>
            </a:r>
          </a:p>
        </p:txBody>
      </p:sp>
      <p:sp>
        <p:nvSpPr>
          <p:cNvPr id="59395" name="Rectangle 3"/>
          <p:cNvSpPr>
            <a:spLocks noGrp="1" noChangeArrowheads="1"/>
          </p:cNvSpPr>
          <p:nvPr>
            <p:ph type="body" idx="1"/>
          </p:nvPr>
        </p:nvSpPr>
        <p:spPr/>
        <p:txBody>
          <a:bodyPr/>
          <a:lstStyle/>
          <a:p>
            <a:pPr eaLnBrk="1" hangingPunct="1">
              <a:defRPr/>
            </a:pPr>
            <a:r>
              <a:rPr lang="en-US" i="1"/>
              <a:t>Common Pool resources</a:t>
            </a:r>
            <a:r>
              <a:rPr lang="en-US"/>
              <a:t>: sumberdaya yang dimiliki umum/seluruh stakeholders</a:t>
            </a:r>
          </a:p>
          <a:p>
            <a:pPr eaLnBrk="1" hangingPunct="1">
              <a:defRPr/>
            </a:pPr>
            <a:r>
              <a:rPr lang="en-US"/>
              <a:t> Jika tidak diatur          </a:t>
            </a:r>
            <a:r>
              <a:rPr lang="en-US" i="1"/>
              <a:t>Tragedy of The Commons</a:t>
            </a:r>
            <a:r>
              <a:rPr lang="en-US"/>
              <a:t> (Hardin, 1969)/ fenomena open access: dieksploitasi habis-habisan tanpa satu pihakpun memiliki insentif memeliharanya sehingga mengalami degradasi/kerusakan</a:t>
            </a:r>
          </a:p>
          <a:p>
            <a:pPr eaLnBrk="1" hangingPunct="1">
              <a:buFont typeface="Wingdings" pitchFamily="2" charset="2"/>
              <a:buNone/>
              <a:defRPr/>
            </a:pPr>
            <a:endParaRPr lang="en-US"/>
          </a:p>
          <a:p>
            <a:pPr eaLnBrk="1" hangingPunct="1">
              <a:defRPr/>
            </a:pPr>
            <a:endParaRPr lang="en-US"/>
          </a:p>
          <a:p>
            <a:pPr eaLnBrk="1" hangingPunct="1">
              <a:defRPr/>
            </a:pPr>
            <a:endParaRPr lang="en-US"/>
          </a:p>
        </p:txBody>
      </p:sp>
      <p:sp>
        <p:nvSpPr>
          <p:cNvPr id="9220" name="Line 4"/>
          <p:cNvSpPr>
            <a:spLocks noChangeShapeType="1"/>
          </p:cNvSpPr>
          <p:nvPr/>
        </p:nvSpPr>
        <p:spPr bwMode="auto">
          <a:xfrm>
            <a:off x="3611217" y="2968487"/>
            <a:ext cx="685800" cy="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52600" y="3354388"/>
            <a:ext cx="8839200" cy="3046412"/>
          </a:xfrm>
          <a:prstGeom prst="rect">
            <a:avLst/>
          </a:prstGeom>
          <a:noFill/>
          <a:ln w="9525">
            <a:noFill/>
            <a:miter lim="800000"/>
            <a:headEnd/>
            <a:tailEnd/>
          </a:ln>
        </p:spPr>
        <p:txBody>
          <a:bodyPr>
            <a:spAutoFit/>
          </a:bodyPr>
          <a:lstStyle/>
          <a:p>
            <a:pPr algn="just">
              <a:lnSpc>
                <a:spcPct val="120000"/>
              </a:lnSpc>
            </a:pPr>
            <a:r>
              <a:rPr lang="en-US" sz="3200" b="1">
                <a:cs typeface="Arial" charset="0"/>
              </a:rPr>
              <a:t>“S</a:t>
            </a:r>
            <a:r>
              <a:rPr lang="id-ID" sz="3200">
                <a:cs typeface="Arial" charset="0"/>
              </a:rPr>
              <a:t>ekumpulan pulau-pulau yang secara geografis yang saling berdekatan, dimana ada keterkaitan erat dan memiliki ketergantungan/interaksi antar ekosistem, kondisi ekonomi, sosial dan budaya, baik secara individual maupun secara berkelompok</a:t>
            </a:r>
            <a:r>
              <a:rPr lang="en-US" sz="3200">
                <a:cs typeface="Arial" charset="0"/>
              </a:rPr>
              <a:t>”. </a:t>
            </a:r>
          </a:p>
        </p:txBody>
      </p:sp>
      <p:pic>
        <p:nvPicPr>
          <p:cNvPr id="45059" name="Picture 5" descr="topside view of paradise"/>
          <p:cNvPicPr>
            <a:picLocks noChangeAspect="1" noChangeArrowheads="1"/>
          </p:cNvPicPr>
          <p:nvPr/>
        </p:nvPicPr>
        <p:blipFill>
          <a:blip r:embed="rId3" cstate="print"/>
          <a:srcRect/>
          <a:stretch>
            <a:fillRect/>
          </a:stretch>
        </p:blipFill>
        <p:spPr bwMode="auto">
          <a:xfrm>
            <a:off x="1524000" y="0"/>
            <a:ext cx="3962400" cy="2578100"/>
          </a:xfrm>
          <a:prstGeom prst="rect">
            <a:avLst/>
          </a:prstGeom>
          <a:noFill/>
          <a:ln w="9525">
            <a:noFill/>
            <a:miter lim="800000"/>
            <a:headEnd/>
            <a:tailEnd/>
          </a:ln>
        </p:spPr>
      </p:pic>
      <p:pic>
        <p:nvPicPr>
          <p:cNvPr id="45060" name="Picture 6" descr="Taha'a Pearl Beach Resort aerial"/>
          <p:cNvPicPr>
            <a:picLocks noChangeAspect="1" noChangeArrowheads="1"/>
          </p:cNvPicPr>
          <p:nvPr/>
        </p:nvPicPr>
        <p:blipFill>
          <a:blip r:embed="rId4" cstate="print"/>
          <a:srcRect/>
          <a:stretch>
            <a:fillRect/>
          </a:stretch>
        </p:blipFill>
        <p:spPr bwMode="auto">
          <a:xfrm>
            <a:off x="6672264" y="0"/>
            <a:ext cx="3995737" cy="2590800"/>
          </a:xfrm>
          <a:prstGeom prst="rect">
            <a:avLst/>
          </a:prstGeom>
          <a:noFill/>
          <a:ln w="9525">
            <a:noFill/>
            <a:miter lim="800000"/>
            <a:headEnd/>
            <a:tailEnd/>
          </a:ln>
        </p:spPr>
      </p:pic>
      <p:sp>
        <p:nvSpPr>
          <p:cNvPr id="45061" name="Text Box 3"/>
          <p:cNvSpPr txBox="1">
            <a:spLocks noChangeArrowheads="1"/>
          </p:cNvSpPr>
          <p:nvPr/>
        </p:nvSpPr>
        <p:spPr bwMode="auto">
          <a:xfrm>
            <a:off x="2057400" y="381001"/>
            <a:ext cx="7924800" cy="2924175"/>
          </a:xfrm>
          <a:prstGeom prst="rect">
            <a:avLst/>
          </a:prstGeom>
          <a:noFill/>
          <a:ln w="9525">
            <a:noFill/>
            <a:miter lim="800000"/>
            <a:headEnd/>
            <a:tailEnd/>
          </a:ln>
        </p:spPr>
        <p:txBody>
          <a:bodyPr>
            <a:spAutoFit/>
          </a:bodyPr>
          <a:lstStyle/>
          <a:p>
            <a:pPr algn="ctr"/>
            <a:r>
              <a:rPr lang="en-US" sz="3600" b="1">
                <a:solidFill>
                  <a:srgbClr val="FFFF00"/>
                </a:solidFill>
                <a:cs typeface="Arial" charset="0"/>
              </a:rPr>
              <a:t>Wilayah Fungsional /Sistem </a:t>
            </a:r>
          </a:p>
          <a:p>
            <a:pPr algn="ctr"/>
            <a:r>
              <a:rPr lang="en-US" sz="3600" b="1">
                <a:solidFill>
                  <a:srgbClr val="FFFF00"/>
                </a:solidFill>
                <a:cs typeface="Arial" charset="0"/>
              </a:rPr>
              <a:t>Ekologi</a:t>
            </a:r>
          </a:p>
          <a:p>
            <a:pPr algn="ctr"/>
            <a:endParaRPr lang="en-US" sz="2800" b="1">
              <a:solidFill>
                <a:srgbClr val="FFFF00"/>
              </a:solidFill>
              <a:cs typeface="Arial" charset="0"/>
            </a:endParaRPr>
          </a:p>
          <a:p>
            <a:pPr algn="ctr"/>
            <a:endParaRPr lang="en-US" sz="2800" b="1">
              <a:solidFill>
                <a:srgbClr val="FFFF00"/>
              </a:solidFill>
              <a:cs typeface="Arial" charset="0"/>
            </a:endParaRPr>
          </a:p>
          <a:p>
            <a:pPr algn="ctr"/>
            <a:endParaRPr lang="en-US" sz="2800" b="1">
              <a:solidFill>
                <a:srgbClr val="FFFF00"/>
              </a:solidFill>
              <a:cs typeface="Arial" charset="0"/>
            </a:endParaRPr>
          </a:p>
          <a:p>
            <a:pPr algn="ctr"/>
            <a:r>
              <a:rPr lang="en-US" sz="2800" b="1">
                <a:solidFill>
                  <a:srgbClr val="FFFF00"/>
                </a:solidFill>
                <a:cs typeface="Arial" charset="0"/>
              </a:rPr>
              <a:t>GUGUS PULAU/KEPULAUAN</a:t>
            </a:r>
          </a:p>
        </p:txBody>
      </p:sp>
    </p:spTree>
  </p:cSld>
  <p:clrMapOvr>
    <a:masterClrMapping/>
  </p:clrMapOvr>
  <p:transition>
    <p:pull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1752600" y="274638"/>
            <a:ext cx="8686800" cy="1143000"/>
          </a:xfrm>
        </p:spPr>
        <p:txBody>
          <a:bodyPr>
            <a:normAutofit fontScale="90000"/>
          </a:bodyPr>
          <a:lstStyle/>
          <a:p>
            <a:pPr eaLnBrk="1" hangingPunct="1">
              <a:defRPr/>
            </a:pPr>
            <a:r>
              <a:rPr lang="en-US" sz="4000"/>
              <a:t>Wilayah Sistem/Fungsional Kompleks</a:t>
            </a:r>
            <a:br>
              <a:rPr lang="en-US" sz="4000"/>
            </a:br>
            <a:r>
              <a:rPr lang="en-US" sz="4000"/>
              <a:t>Megapolitan (1)</a:t>
            </a:r>
          </a:p>
        </p:txBody>
      </p:sp>
      <p:sp>
        <p:nvSpPr>
          <p:cNvPr id="55300" name="Rectangle 4"/>
          <p:cNvSpPr>
            <a:spLocks noGrp="1" noChangeArrowheads="1"/>
          </p:cNvSpPr>
          <p:nvPr>
            <p:ph type="body" idx="1"/>
          </p:nvPr>
        </p:nvSpPr>
        <p:spPr>
          <a:xfrm>
            <a:off x="1828800" y="1905000"/>
            <a:ext cx="8686800" cy="4343400"/>
          </a:xfrm>
        </p:spPr>
        <p:txBody>
          <a:bodyPr/>
          <a:lstStyle/>
          <a:p>
            <a:pPr eaLnBrk="1" hangingPunct="1">
              <a:lnSpc>
                <a:spcPct val="80000"/>
              </a:lnSpc>
              <a:defRPr/>
            </a:pPr>
            <a:r>
              <a:rPr lang="en-US"/>
              <a:t>Wilayah sistem ekonomi-sosial yang kompleks</a:t>
            </a:r>
          </a:p>
          <a:p>
            <a:pPr eaLnBrk="1" hangingPunct="1">
              <a:lnSpc>
                <a:spcPct val="80000"/>
              </a:lnSpc>
              <a:defRPr/>
            </a:pPr>
            <a:r>
              <a:rPr lang="en-US"/>
              <a:t>Megalopolis = trans-metropolitan area sebagai kesatuan ekonomi (Gottman, 1961) </a:t>
            </a:r>
          </a:p>
          <a:p>
            <a:pPr eaLnBrk="1" hangingPunct="1">
              <a:lnSpc>
                <a:spcPct val="80000"/>
              </a:lnSpc>
              <a:defRPr/>
            </a:pPr>
            <a:r>
              <a:rPr lang="en-US"/>
              <a:t>Cluster network area-area metropolitan dengan penduduk di atas 10 juta jiwa (Lang and Dhavale, 2005). Akibat kecenderungan keterkaitan organik/gabungan fungsional antar metropolitan yang kompleks (McKenzie, 1933) Terhubungkan dengan sistem keterpaduan infrastruktur transportasi</a:t>
            </a:r>
          </a:p>
          <a:p>
            <a:pPr eaLnBrk="1" hangingPunct="1">
              <a:lnSpc>
                <a:spcPct val="80000"/>
              </a:lnSpc>
              <a:defRPr/>
            </a:pP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6"/>
          <p:cNvSpPr>
            <a:spLocks noGrp="1" noRot="1" noChangeArrowheads="1"/>
          </p:cNvSpPr>
          <p:nvPr>
            <p:ph type="title"/>
          </p:nvPr>
        </p:nvSpPr>
        <p:spPr>
          <a:xfrm>
            <a:off x="1752600" y="274638"/>
            <a:ext cx="8686800" cy="1143000"/>
          </a:xfrm>
        </p:spPr>
        <p:txBody>
          <a:bodyPr>
            <a:normAutofit fontScale="90000"/>
          </a:bodyPr>
          <a:lstStyle/>
          <a:p>
            <a:pPr eaLnBrk="1" hangingPunct="1">
              <a:defRPr/>
            </a:pPr>
            <a:r>
              <a:rPr lang="en-US" sz="4000"/>
              <a:t>Wilayah Sistem/Fungsional Kompleks</a:t>
            </a:r>
            <a:br>
              <a:rPr lang="en-US" sz="4000"/>
            </a:br>
            <a:r>
              <a:rPr lang="en-US" sz="4000"/>
              <a:t>Megapolitan (2)</a:t>
            </a:r>
          </a:p>
        </p:txBody>
      </p:sp>
      <p:sp>
        <p:nvSpPr>
          <p:cNvPr id="56327" name="Rectangle 7"/>
          <p:cNvSpPr>
            <a:spLocks noGrp="1" noChangeArrowheads="1"/>
          </p:cNvSpPr>
          <p:nvPr>
            <p:ph type="body" idx="1"/>
          </p:nvPr>
        </p:nvSpPr>
        <p:spPr>
          <a:xfrm>
            <a:off x="1828800" y="1981200"/>
            <a:ext cx="8686800" cy="4495800"/>
          </a:xfrm>
        </p:spPr>
        <p:txBody>
          <a:bodyPr>
            <a:normAutofit lnSpcReduction="10000"/>
          </a:bodyPr>
          <a:lstStyle/>
          <a:p>
            <a:pPr eaLnBrk="1" hangingPunct="1">
              <a:lnSpc>
                <a:spcPct val="80000"/>
              </a:lnSpc>
              <a:defRPr/>
            </a:pPr>
            <a:r>
              <a:rPr lang="en-US" sz="3000"/>
              <a:t>Sistem keterkaitan kota dengan pusat metropolitan berpenduduk lebih satu juta jiwa dan kota-kota sekitarnya (macropolitan). </a:t>
            </a:r>
          </a:p>
          <a:p>
            <a:pPr eaLnBrk="1" hangingPunct="1">
              <a:lnSpc>
                <a:spcPct val="80000"/>
              </a:lnSpc>
              <a:defRPr/>
            </a:pPr>
            <a:r>
              <a:rPr lang="en-US" sz="3000"/>
              <a:t>Dicirikan oleh “Space of places” dan “Spaces of Flows”</a:t>
            </a:r>
          </a:p>
          <a:p>
            <a:pPr eaLnBrk="1" hangingPunct="1">
              <a:lnSpc>
                <a:spcPct val="80000"/>
              </a:lnSpc>
              <a:defRPr/>
            </a:pPr>
            <a:r>
              <a:rPr lang="en-US" sz="3000"/>
              <a:t>Gabungan dua atau beberapa metropolitan dengan penduduk diatas 10 juta jiwa</a:t>
            </a:r>
          </a:p>
          <a:p>
            <a:pPr eaLnBrk="1" hangingPunct="1">
              <a:lnSpc>
                <a:spcPct val="80000"/>
              </a:lnSpc>
              <a:defRPr/>
            </a:pPr>
            <a:r>
              <a:rPr lang="en-US" sz="3000"/>
              <a:t>Memiliki kesamaan/kesatuan sistem ekologi/lingkungan</a:t>
            </a:r>
          </a:p>
          <a:p>
            <a:pPr eaLnBrk="1" hangingPunct="1">
              <a:lnSpc>
                <a:spcPct val="80000"/>
              </a:lnSpc>
              <a:defRPr/>
            </a:pPr>
            <a:r>
              <a:rPr lang="en-US" sz="3000"/>
              <a:t>Memungkinkan adanya kesatuan sistem perencanaan regional  </a:t>
            </a:r>
          </a:p>
          <a:p>
            <a:pPr eaLnBrk="1" hangingPunct="1">
              <a:lnSpc>
                <a:spcPct val="80000"/>
              </a:lnSpc>
              <a:defRPr/>
            </a:pPr>
            <a:endParaRPr lang="en-US" sz="3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Jab26tbA0ok"/>
          <p:cNvPicPr>
            <a:picLocks noGrp="1" noChangeAspect="1" noChangeArrowheads="1"/>
          </p:cNvPicPr>
          <p:nvPr>
            <p:ph/>
          </p:nvPr>
        </p:nvPicPr>
        <p:blipFill>
          <a:blip r:embed="rId3" cstate="print"/>
          <a:srcRect r="11208"/>
          <a:stretch>
            <a:fillRect/>
          </a:stretch>
        </p:blipFill>
        <p:spPr>
          <a:xfrm>
            <a:off x="1752600" y="560388"/>
            <a:ext cx="8839200" cy="5726112"/>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Jab26tbA0Jalanok"/>
          <p:cNvPicPr>
            <a:picLocks noGrp="1" noChangeAspect="1" noChangeArrowheads="1"/>
          </p:cNvPicPr>
          <p:nvPr>
            <p:ph/>
          </p:nvPr>
        </p:nvPicPr>
        <p:blipFill>
          <a:blip r:embed="rId3" cstate="print"/>
          <a:srcRect r="11513"/>
          <a:stretch>
            <a:fillRect/>
          </a:stretch>
        </p:blipFill>
        <p:spPr>
          <a:xfrm>
            <a:off x="1752600" y="612776"/>
            <a:ext cx="8839200" cy="5711825"/>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266950" y="2746376"/>
            <a:ext cx="7600950" cy="2282825"/>
          </a:xfrm>
          <a:prstGeom prst="rect">
            <a:avLst/>
          </a:prstGeom>
          <a:noFill/>
          <a:ln w="9525">
            <a:noFill/>
            <a:miter lim="800000"/>
            <a:headEnd/>
            <a:tailEnd/>
          </a:ln>
        </p:spPr>
        <p:txBody>
          <a:bodyPr>
            <a:spAutoFit/>
          </a:bodyPr>
          <a:lstStyle/>
          <a:p>
            <a:pPr algn="just">
              <a:lnSpc>
                <a:spcPct val="120000"/>
              </a:lnSpc>
            </a:pPr>
            <a:r>
              <a:rPr lang="en-US" sz="2400" b="1">
                <a:cs typeface="Arial" charset="0"/>
              </a:rPr>
              <a:t>“</a:t>
            </a:r>
            <a:r>
              <a:rPr lang="id-ID" sz="2400" b="1">
                <a:cs typeface="Arial" charset="0"/>
              </a:rPr>
              <a:t>Gugus Pulau</a:t>
            </a:r>
            <a:r>
              <a:rPr lang="id-ID" sz="2400">
                <a:cs typeface="Arial" charset="0"/>
              </a:rPr>
              <a:t> adalah sekumpulan pulau-pulau yang secara geografis yang saling berdekatan, dimana ada keterkaitan erat dan memiliki ketergantungan/interaksi antar ekosistem, kondisi ekonomi, sosial dan budaya, baik secara individual maupun secara berkelompok</a:t>
            </a:r>
            <a:r>
              <a:rPr lang="en-US" sz="2400">
                <a:cs typeface="Arial" charset="0"/>
              </a:rPr>
              <a:t>”. </a:t>
            </a:r>
          </a:p>
        </p:txBody>
      </p:sp>
      <p:sp>
        <p:nvSpPr>
          <p:cNvPr id="50179" name="Text Box 3"/>
          <p:cNvSpPr txBox="1">
            <a:spLocks noChangeArrowheads="1"/>
          </p:cNvSpPr>
          <p:nvPr/>
        </p:nvSpPr>
        <p:spPr bwMode="auto">
          <a:xfrm>
            <a:off x="4440239" y="1557338"/>
            <a:ext cx="3273425" cy="946150"/>
          </a:xfrm>
          <a:prstGeom prst="rect">
            <a:avLst/>
          </a:prstGeom>
          <a:noFill/>
          <a:ln w="9525">
            <a:noFill/>
            <a:miter lim="800000"/>
            <a:headEnd/>
            <a:tailEnd/>
          </a:ln>
        </p:spPr>
        <p:txBody>
          <a:bodyPr wrap="none">
            <a:spAutoFit/>
          </a:bodyPr>
          <a:lstStyle/>
          <a:p>
            <a:pPr algn="ctr"/>
            <a:r>
              <a:rPr lang="en-US" sz="2800" b="1">
                <a:cs typeface="Arial" charset="0"/>
              </a:rPr>
              <a:t>Wilayah Fungsional </a:t>
            </a:r>
          </a:p>
          <a:p>
            <a:pPr algn="ctr"/>
            <a:r>
              <a:rPr lang="en-US" sz="2800" b="1">
                <a:cs typeface="Arial" charset="0"/>
              </a:rPr>
              <a:t>GUGUS PULAU</a:t>
            </a:r>
          </a:p>
        </p:txBody>
      </p:sp>
    </p:spTree>
  </p:cSld>
  <p:clrMapOvr>
    <a:masterClrMapping/>
  </p:clrMapOvr>
  <p:transition>
    <p:pull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890713" y="381001"/>
            <a:ext cx="7827962" cy="830997"/>
          </a:xfrm>
          <a:prstGeom prst="rect">
            <a:avLst/>
          </a:prstGeom>
          <a:noFill/>
          <a:ln w="9525">
            <a:noFill/>
            <a:miter lim="800000"/>
            <a:headEnd/>
            <a:tailEnd/>
          </a:ln>
        </p:spPr>
        <p:txBody>
          <a:bodyPr>
            <a:spAutoFit/>
          </a:bodyPr>
          <a:lstStyle/>
          <a:p>
            <a:pPr algn="ctr"/>
            <a:r>
              <a:rPr lang="id-ID" sz="2400" b="1">
                <a:cs typeface="Arial" charset="0"/>
              </a:rPr>
              <a:t>BATASAN </a:t>
            </a:r>
            <a:r>
              <a:rPr lang="en-US" sz="2400" b="1">
                <a:cs typeface="Arial" charset="0"/>
              </a:rPr>
              <a:t>FISIK </a:t>
            </a:r>
          </a:p>
          <a:p>
            <a:pPr algn="ctr"/>
            <a:r>
              <a:rPr lang="id-ID" sz="2400" b="1">
                <a:cs typeface="Arial" charset="0"/>
              </a:rPr>
              <a:t>DAN KARAKTERISTIK GUGUS PULAU </a:t>
            </a:r>
            <a:endParaRPr lang="en-US" sz="2400" b="1">
              <a:cs typeface="Arial" charset="0"/>
            </a:endParaRPr>
          </a:p>
        </p:txBody>
      </p:sp>
      <p:sp>
        <p:nvSpPr>
          <p:cNvPr id="51203" name="Text Box 4"/>
          <p:cNvSpPr txBox="1">
            <a:spLocks noChangeArrowheads="1"/>
          </p:cNvSpPr>
          <p:nvPr/>
        </p:nvSpPr>
        <p:spPr bwMode="auto">
          <a:xfrm>
            <a:off x="2057400" y="1973264"/>
            <a:ext cx="8382000" cy="4524315"/>
          </a:xfrm>
          <a:prstGeom prst="rect">
            <a:avLst/>
          </a:prstGeom>
          <a:noFill/>
          <a:ln w="9525">
            <a:noFill/>
            <a:miter lim="800000"/>
            <a:headEnd/>
            <a:tailEnd/>
          </a:ln>
        </p:spPr>
        <p:txBody>
          <a:bodyPr>
            <a:spAutoFit/>
          </a:bodyPr>
          <a:lstStyle/>
          <a:p>
            <a:pPr marL="457200" indent="-457200">
              <a:spcBef>
                <a:spcPct val="25000"/>
              </a:spcBef>
              <a:spcAft>
                <a:spcPct val="25000"/>
              </a:spcAft>
            </a:pPr>
            <a:r>
              <a:rPr lang="id-ID" sz="2400">
                <a:cs typeface="Arial" charset="0"/>
              </a:rPr>
              <a:t>Secara geografis merupakan sekumpulan pulau yang saling berdekatan, dengan batas fisik yang jelas antar pulau </a:t>
            </a:r>
          </a:p>
          <a:p>
            <a:pPr marL="457200" indent="-457200">
              <a:spcBef>
                <a:spcPct val="25000"/>
              </a:spcBef>
              <a:spcAft>
                <a:spcPct val="25000"/>
              </a:spcAft>
            </a:pPr>
            <a:r>
              <a:rPr lang="id-ID" sz="2400">
                <a:cs typeface="Arial" charset="0"/>
              </a:rPr>
              <a:t>Dalam satu gugus pulau, pulau kecil dapat terpisah jauh sehingga bersifat insuler </a:t>
            </a:r>
            <a:endParaRPr lang="de-DE" sz="2400">
              <a:cs typeface="Arial" charset="0"/>
            </a:endParaRPr>
          </a:p>
          <a:p>
            <a:pPr marL="457200" indent="-457200">
              <a:spcBef>
                <a:spcPct val="25000"/>
              </a:spcBef>
              <a:spcAft>
                <a:spcPct val="25000"/>
              </a:spcAft>
            </a:pPr>
            <a:r>
              <a:rPr lang="de-DE" sz="2400">
                <a:cs typeface="Arial" charset="0"/>
              </a:rPr>
              <a:t>Lebih banyak dipengaruhi oleh faktor hidro-klimat laut. </a:t>
            </a:r>
            <a:endParaRPr lang="id-ID" sz="2400">
              <a:cs typeface="Arial" charset="0"/>
            </a:endParaRPr>
          </a:p>
          <a:p>
            <a:pPr marL="457200" indent="-457200">
              <a:spcBef>
                <a:spcPct val="25000"/>
              </a:spcBef>
              <a:spcAft>
                <a:spcPct val="25000"/>
              </a:spcAft>
            </a:pPr>
            <a:r>
              <a:rPr lang="id-ID" sz="2400">
                <a:cs typeface="Arial" charset="0"/>
              </a:rPr>
              <a:t>Pengertian satu Gugus pulau tidak terbatas pada luas pulau, jumlah dan kepadatan penduduk </a:t>
            </a:r>
          </a:p>
          <a:p>
            <a:pPr marL="457200" indent="-457200">
              <a:spcBef>
                <a:spcPct val="25000"/>
              </a:spcBef>
              <a:spcAft>
                <a:spcPct val="25000"/>
              </a:spcAft>
            </a:pPr>
            <a:r>
              <a:rPr lang="id-ID" sz="2400">
                <a:cs typeface="Arial" charset="0"/>
              </a:rPr>
              <a:t>Biasanya pada pulau kecil dalam gugus pulau terdapat sejumlah jenis biota endemik dengan keanekaragaman biota yang tipikal dan bernilai ekonomis tinggi</a:t>
            </a:r>
          </a:p>
        </p:txBody>
      </p:sp>
    </p:spTree>
  </p:cSld>
  <p:clrMapOvr>
    <a:masterClrMapping/>
  </p:clrMapOvr>
  <p:transition>
    <p:pull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2201862" y="243512"/>
            <a:ext cx="7788275" cy="6370975"/>
          </a:xfrm>
          <a:prstGeom prst="rect">
            <a:avLst/>
          </a:prstGeom>
          <a:noFill/>
          <a:ln w="9525">
            <a:noFill/>
            <a:miter lim="800000"/>
            <a:headEnd/>
            <a:tailEnd/>
          </a:ln>
        </p:spPr>
        <p:txBody>
          <a:bodyPr>
            <a:spAutoFit/>
          </a:bodyPr>
          <a:lstStyle/>
          <a:p>
            <a:pPr marL="457200" indent="-457200">
              <a:spcBef>
                <a:spcPct val="25000"/>
              </a:spcBef>
              <a:spcAft>
                <a:spcPct val="25000"/>
              </a:spcAft>
            </a:pPr>
            <a:r>
              <a:rPr lang="id-ID" sz="2400" dirty="0">
                <a:cs typeface="Arial" charset="0"/>
              </a:rPr>
              <a:t>Pada wilayah tertentu, gugus pulau dapat merupakan sekumpulan pulau besar dan kecil atau sekumpulan pulau kecil dengan daratan terdekat (</a:t>
            </a:r>
            <a:r>
              <a:rPr lang="id-ID" sz="2400" dirty="0" err="1">
                <a:cs typeface="Arial" charset="0"/>
              </a:rPr>
              <a:t>propinsi</a:t>
            </a:r>
            <a:r>
              <a:rPr lang="id-ID" sz="2400" dirty="0">
                <a:cs typeface="Arial" charset="0"/>
              </a:rPr>
              <a:t> / kabupaten / kecamatan) dimana terdapat saling ketergantungan pada bidang ekonomi, sosial dan budaya</a:t>
            </a:r>
            <a:endParaRPr lang="en-US" sz="2400" dirty="0">
              <a:cs typeface="Arial" charset="0"/>
            </a:endParaRPr>
          </a:p>
          <a:p>
            <a:pPr marL="457200" indent="-457200">
              <a:spcBef>
                <a:spcPct val="25000"/>
              </a:spcBef>
              <a:spcAft>
                <a:spcPct val="25000"/>
              </a:spcAft>
            </a:pPr>
            <a:r>
              <a:rPr lang="en-US" sz="2400" dirty="0" err="1">
                <a:cs typeface="Arial" charset="0"/>
              </a:rPr>
              <a:t>Gugus</a:t>
            </a:r>
            <a:r>
              <a:rPr lang="en-US" sz="2400" dirty="0">
                <a:cs typeface="Arial" charset="0"/>
              </a:rPr>
              <a:t> </a:t>
            </a:r>
            <a:r>
              <a:rPr lang="en-US" sz="2400" dirty="0" err="1">
                <a:cs typeface="Arial" charset="0"/>
              </a:rPr>
              <a:t>pulau</a:t>
            </a:r>
            <a:r>
              <a:rPr lang="en-US" sz="2400" dirty="0">
                <a:cs typeface="Arial" charset="0"/>
              </a:rPr>
              <a:t> </a:t>
            </a:r>
            <a:r>
              <a:rPr lang="en-US" sz="2400" dirty="0" err="1">
                <a:cs typeface="Arial" charset="0"/>
              </a:rPr>
              <a:t>dapat</a:t>
            </a:r>
            <a:r>
              <a:rPr lang="en-US" sz="2400" dirty="0">
                <a:cs typeface="Arial" charset="0"/>
              </a:rPr>
              <a:t> </a:t>
            </a:r>
            <a:r>
              <a:rPr lang="en-US" sz="2400" dirty="0" err="1">
                <a:cs typeface="Arial" charset="0"/>
              </a:rPr>
              <a:t>terdiri</a:t>
            </a:r>
            <a:r>
              <a:rPr lang="en-US" sz="2400" dirty="0">
                <a:cs typeface="Arial" charset="0"/>
              </a:rPr>
              <a:t> </a:t>
            </a:r>
            <a:r>
              <a:rPr lang="en-US" sz="2400" dirty="0" err="1">
                <a:cs typeface="Arial" charset="0"/>
              </a:rPr>
              <a:t>dari</a:t>
            </a:r>
            <a:r>
              <a:rPr lang="en-US" sz="2400" dirty="0">
                <a:cs typeface="Arial" charset="0"/>
              </a:rPr>
              <a:t> </a:t>
            </a:r>
            <a:r>
              <a:rPr lang="en-US" sz="2400" dirty="0" err="1">
                <a:cs typeface="Arial" charset="0"/>
              </a:rPr>
              <a:t>sekumpulan</a:t>
            </a:r>
            <a:r>
              <a:rPr lang="en-US" sz="2400" dirty="0">
                <a:cs typeface="Arial" charset="0"/>
              </a:rPr>
              <a:t> </a:t>
            </a:r>
            <a:r>
              <a:rPr lang="en-US" sz="2400" dirty="0" err="1">
                <a:cs typeface="Arial" charset="0"/>
              </a:rPr>
              <a:t>pulau</a:t>
            </a:r>
            <a:r>
              <a:rPr lang="en-US" sz="2400" dirty="0">
                <a:cs typeface="Arial" charset="0"/>
              </a:rPr>
              <a:t>, </a:t>
            </a:r>
            <a:r>
              <a:rPr lang="en-US" sz="2400" dirty="0" err="1">
                <a:cs typeface="Arial" charset="0"/>
              </a:rPr>
              <a:t>atol</a:t>
            </a:r>
            <a:r>
              <a:rPr lang="en-US" sz="2400" dirty="0">
                <a:cs typeface="Arial" charset="0"/>
              </a:rPr>
              <a:t> </a:t>
            </a:r>
            <a:r>
              <a:rPr lang="en-US" sz="2400" dirty="0" err="1">
                <a:cs typeface="Arial" charset="0"/>
              </a:rPr>
              <a:t>atau</a:t>
            </a:r>
            <a:r>
              <a:rPr lang="en-US" sz="2400" dirty="0">
                <a:cs typeface="Arial" charset="0"/>
              </a:rPr>
              <a:t> </a:t>
            </a:r>
            <a:r>
              <a:rPr lang="en-US" sz="2400" dirty="0" err="1">
                <a:cs typeface="Arial" charset="0"/>
              </a:rPr>
              <a:t>gosong</a:t>
            </a:r>
            <a:r>
              <a:rPr lang="en-US" sz="2400" dirty="0">
                <a:cs typeface="Arial" charset="0"/>
              </a:rPr>
              <a:t> </a:t>
            </a:r>
            <a:r>
              <a:rPr lang="en-US" sz="2400" b="1" dirty="0">
                <a:cs typeface="Arial" charset="0"/>
              </a:rPr>
              <a:t>(</a:t>
            </a:r>
            <a:r>
              <a:rPr lang="en-US" sz="2400" b="1" dirty="0" err="1">
                <a:cs typeface="Arial" charset="0"/>
              </a:rPr>
              <a:t>gosong</a:t>
            </a:r>
            <a:r>
              <a:rPr lang="en-US" sz="2400" dirty="0">
                <a:cs typeface="Arial" charset="0"/>
              </a:rPr>
              <a:t> </a:t>
            </a:r>
            <a:r>
              <a:rPr lang="en-US" sz="2400" dirty="0" err="1">
                <a:cs typeface="Arial" charset="0"/>
              </a:rPr>
              <a:t>adalah</a:t>
            </a:r>
            <a:r>
              <a:rPr lang="en-US" sz="2400" dirty="0">
                <a:cs typeface="Arial" charset="0"/>
              </a:rPr>
              <a:t> </a:t>
            </a:r>
            <a:r>
              <a:rPr lang="en-US" sz="2400" dirty="0" err="1">
                <a:cs typeface="Arial" charset="0"/>
              </a:rPr>
              <a:t>dataran</a:t>
            </a:r>
            <a:r>
              <a:rPr lang="en-US" sz="2400" dirty="0">
                <a:cs typeface="Arial" charset="0"/>
              </a:rPr>
              <a:t> </a:t>
            </a:r>
            <a:r>
              <a:rPr lang="en-US" sz="2400" dirty="0" err="1">
                <a:cs typeface="Arial" charset="0"/>
              </a:rPr>
              <a:t>terumbu</a:t>
            </a:r>
            <a:r>
              <a:rPr lang="en-US" sz="2400" dirty="0">
                <a:cs typeface="Arial" charset="0"/>
              </a:rPr>
              <a:t> </a:t>
            </a:r>
            <a:r>
              <a:rPr lang="en-US" sz="2400" dirty="0" err="1">
                <a:cs typeface="Arial" charset="0"/>
              </a:rPr>
              <a:t>karang</a:t>
            </a:r>
            <a:r>
              <a:rPr lang="en-US" sz="2400" dirty="0">
                <a:cs typeface="Arial" charset="0"/>
              </a:rPr>
              <a:t> yang </a:t>
            </a:r>
            <a:r>
              <a:rPr lang="en-US" sz="2400" dirty="0" err="1">
                <a:cs typeface="Arial" charset="0"/>
              </a:rPr>
              <a:t>hanya</a:t>
            </a:r>
            <a:r>
              <a:rPr lang="en-US" sz="2400" dirty="0">
                <a:cs typeface="Arial" charset="0"/>
              </a:rPr>
              <a:t> </a:t>
            </a:r>
            <a:r>
              <a:rPr lang="en-US" sz="2400" dirty="0" err="1">
                <a:cs typeface="Arial" charset="0"/>
              </a:rPr>
              <a:t>muncul</a:t>
            </a:r>
            <a:r>
              <a:rPr lang="en-US" sz="2400" dirty="0">
                <a:cs typeface="Arial" charset="0"/>
              </a:rPr>
              <a:t> di </a:t>
            </a:r>
            <a:r>
              <a:rPr lang="en-US" sz="2400" dirty="0" err="1">
                <a:cs typeface="Arial" charset="0"/>
              </a:rPr>
              <a:t>permukaan</a:t>
            </a:r>
            <a:r>
              <a:rPr lang="en-US" sz="2400" dirty="0">
                <a:cs typeface="Arial" charset="0"/>
              </a:rPr>
              <a:t> air pada </a:t>
            </a:r>
            <a:r>
              <a:rPr lang="en-US" sz="2400" dirty="0" err="1">
                <a:cs typeface="Arial" charset="0"/>
              </a:rPr>
              <a:t>saat</a:t>
            </a:r>
            <a:r>
              <a:rPr lang="en-US" sz="2400" dirty="0">
                <a:cs typeface="Arial" charset="0"/>
              </a:rPr>
              <a:t> air </a:t>
            </a:r>
            <a:r>
              <a:rPr lang="en-US" sz="2400" dirty="0" err="1">
                <a:cs typeface="Arial" charset="0"/>
              </a:rPr>
              <a:t>surut</a:t>
            </a:r>
            <a:r>
              <a:rPr lang="en-US" sz="2400" dirty="0">
                <a:cs typeface="Arial" charset="0"/>
              </a:rPr>
              <a:t>) dan </a:t>
            </a:r>
            <a:r>
              <a:rPr lang="en-US" sz="2400" dirty="0" err="1">
                <a:cs typeface="Arial" charset="0"/>
              </a:rPr>
              <a:t>daratan</a:t>
            </a:r>
            <a:r>
              <a:rPr lang="en-US" sz="2400" dirty="0">
                <a:cs typeface="Arial" charset="0"/>
              </a:rPr>
              <a:t> wilayah </a:t>
            </a:r>
            <a:r>
              <a:rPr lang="en-US" sz="2400" dirty="0" err="1">
                <a:cs typeface="Arial" charset="0"/>
              </a:rPr>
              <a:t>terdekat</a:t>
            </a:r>
            <a:r>
              <a:rPr lang="en-US" sz="2400" dirty="0">
                <a:cs typeface="Arial" charset="0"/>
              </a:rPr>
              <a:t> (</a:t>
            </a:r>
            <a:r>
              <a:rPr lang="en-US" sz="2400" dirty="0" err="1">
                <a:cs typeface="Arial" charset="0"/>
              </a:rPr>
              <a:t>dapat</a:t>
            </a:r>
            <a:r>
              <a:rPr lang="en-US" sz="2400" dirty="0">
                <a:cs typeface="Arial" charset="0"/>
              </a:rPr>
              <a:t> </a:t>
            </a:r>
            <a:r>
              <a:rPr lang="en-US" sz="2400" dirty="0" err="1">
                <a:cs typeface="Arial" charset="0"/>
              </a:rPr>
              <a:t>terdiri</a:t>
            </a:r>
            <a:r>
              <a:rPr lang="en-US" sz="2400" dirty="0">
                <a:cs typeface="Arial" charset="0"/>
              </a:rPr>
              <a:t> </a:t>
            </a:r>
            <a:r>
              <a:rPr lang="en-US" sz="2400" dirty="0" err="1">
                <a:cs typeface="Arial" charset="0"/>
              </a:rPr>
              <a:t>dari</a:t>
            </a:r>
            <a:r>
              <a:rPr lang="en-US" sz="2400" dirty="0">
                <a:cs typeface="Arial" charset="0"/>
              </a:rPr>
              <a:t> </a:t>
            </a:r>
            <a:r>
              <a:rPr lang="en-US" sz="2400" dirty="0" err="1">
                <a:cs typeface="Arial" charset="0"/>
              </a:rPr>
              <a:t>propinsi</a:t>
            </a:r>
            <a:r>
              <a:rPr lang="en-US" sz="2400" dirty="0">
                <a:cs typeface="Arial" charset="0"/>
              </a:rPr>
              <a:t> / </a:t>
            </a:r>
            <a:r>
              <a:rPr lang="en-US" sz="2400" dirty="0" err="1">
                <a:cs typeface="Arial" charset="0"/>
              </a:rPr>
              <a:t>kabupaten</a:t>
            </a:r>
            <a:r>
              <a:rPr lang="en-US" sz="2400" dirty="0">
                <a:cs typeface="Arial" charset="0"/>
              </a:rPr>
              <a:t> / </a:t>
            </a:r>
            <a:r>
              <a:rPr lang="en-US" sz="2400" dirty="0" err="1">
                <a:cs typeface="Arial" charset="0"/>
              </a:rPr>
              <a:t>kecamatan</a:t>
            </a:r>
            <a:r>
              <a:rPr lang="en-US" sz="2400" dirty="0">
                <a:cs typeface="Arial" charset="0"/>
              </a:rPr>
              <a:t>) </a:t>
            </a:r>
          </a:p>
          <a:p>
            <a:pPr marL="457200" indent="-457200">
              <a:spcBef>
                <a:spcPct val="25000"/>
              </a:spcBef>
              <a:spcAft>
                <a:spcPct val="25000"/>
              </a:spcAft>
            </a:pPr>
            <a:r>
              <a:rPr lang="en-US" sz="2400" dirty="0" err="1">
                <a:cs typeface="Arial" charset="0"/>
              </a:rPr>
              <a:t>Kondisi</a:t>
            </a:r>
            <a:r>
              <a:rPr lang="en-US" sz="2400" dirty="0">
                <a:cs typeface="Arial" charset="0"/>
              </a:rPr>
              <a:t> </a:t>
            </a:r>
            <a:r>
              <a:rPr lang="en-US" sz="2400" dirty="0" err="1">
                <a:cs typeface="Arial" charset="0"/>
              </a:rPr>
              <a:t>pulau-pulau</a:t>
            </a:r>
            <a:r>
              <a:rPr lang="en-US" sz="2400" dirty="0">
                <a:cs typeface="Arial" charset="0"/>
              </a:rPr>
              <a:t> </a:t>
            </a:r>
            <a:r>
              <a:rPr lang="en-US" sz="2400" dirty="0" err="1">
                <a:cs typeface="Arial" charset="0"/>
              </a:rPr>
              <a:t>kecil</a:t>
            </a:r>
            <a:r>
              <a:rPr lang="en-US" sz="2400" dirty="0">
                <a:cs typeface="Arial" charset="0"/>
              </a:rPr>
              <a:t> </a:t>
            </a:r>
            <a:r>
              <a:rPr lang="en-US" sz="2400" dirty="0" err="1">
                <a:cs typeface="Arial" charset="0"/>
              </a:rPr>
              <a:t>sangat</a:t>
            </a:r>
            <a:r>
              <a:rPr lang="en-US" sz="2400" dirty="0">
                <a:cs typeface="Arial" charset="0"/>
              </a:rPr>
              <a:t> </a:t>
            </a:r>
            <a:r>
              <a:rPr lang="en-US" sz="2400" dirty="0" err="1">
                <a:cs typeface="Arial" charset="0"/>
              </a:rPr>
              <a:t>rentan</a:t>
            </a:r>
            <a:r>
              <a:rPr lang="en-US" sz="2400" dirty="0">
                <a:cs typeface="Arial" charset="0"/>
              </a:rPr>
              <a:t> </a:t>
            </a:r>
            <a:r>
              <a:rPr lang="en-US" sz="2400" dirty="0" err="1">
                <a:cs typeface="Arial" charset="0"/>
              </a:rPr>
              <a:t>terhadap</a:t>
            </a:r>
            <a:r>
              <a:rPr lang="en-US" sz="2400" dirty="0">
                <a:cs typeface="Arial" charset="0"/>
              </a:rPr>
              <a:t> </a:t>
            </a:r>
            <a:r>
              <a:rPr lang="en-US" sz="2400" dirty="0" err="1">
                <a:cs typeface="Arial" charset="0"/>
              </a:rPr>
              <a:t>perubahan</a:t>
            </a:r>
            <a:r>
              <a:rPr lang="en-US" sz="2400" dirty="0">
                <a:cs typeface="Arial" charset="0"/>
              </a:rPr>
              <a:t> yang </a:t>
            </a:r>
            <a:r>
              <a:rPr lang="en-US" sz="2400" dirty="0" err="1">
                <a:cs typeface="Arial" charset="0"/>
              </a:rPr>
              <a:t>bersifat</a:t>
            </a:r>
            <a:r>
              <a:rPr lang="en-US" sz="2400" dirty="0">
                <a:cs typeface="Arial" charset="0"/>
              </a:rPr>
              <a:t> </a:t>
            </a:r>
            <a:r>
              <a:rPr lang="en-US" sz="2400" dirty="0" err="1">
                <a:cs typeface="Arial" charset="0"/>
              </a:rPr>
              <a:t>alamiah</a:t>
            </a:r>
            <a:r>
              <a:rPr lang="en-US" sz="2400" dirty="0">
                <a:cs typeface="Arial" charset="0"/>
              </a:rPr>
              <a:t> (</a:t>
            </a:r>
            <a:r>
              <a:rPr lang="en-US" sz="2400" dirty="0" err="1">
                <a:cs typeface="Arial" charset="0"/>
              </a:rPr>
              <a:t>bencana</a:t>
            </a:r>
            <a:r>
              <a:rPr lang="en-US" sz="2400" dirty="0">
                <a:cs typeface="Arial" charset="0"/>
              </a:rPr>
              <a:t> </a:t>
            </a:r>
            <a:r>
              <a:rPr lang="en-US" sz="2400" dirty="0" err="1">
                <a:cs typeface="Arial" charset="0"/>
              </a:rPr>
              <a:t>angin</a:t>
            </a:r>
            <a:r>
              <a:rPr lang="en-US" sz="2400" dirty="0">
                <a:cs typeface="Arial" charset="0"/>
              </a:rPr>
              <a:t>, </a:t>
            </a:r>
            <a:r>
              <a:rPr lang="en-US" sz="2400" dirty="0" err="1">
                <a:cs typeface="Arial" charset="0"/>
              </a:rPr>
              <a:t>badai</a:t>
            </a:r>
            <a:r>
              <a:rPr lang="en-US" sz="2400" dirty="0">
                <a:cs typeface="Arial" charset="0"/>
              </a:rPr>
              <a:t>, </a:t>
            </a:r>
            <a:r>
              <a:rPr lang="en-US" sz="2400" dirty="0" err="1">
                <a:cs typeface="Arial" charset="0"/>
              </a:rPr>
              <a:t>gelombang</a:t>
            </a:r>
            <a:r>
              <a:rPr lang="en-US" sz="2400" dirty="0">
                <a:cs typeface="Arial" charset="0"/>
              </a:rPr>
              <a:t> tsunami, </a:t>
            </a:r>
            <a:r>
              <a:rPr lang="en-US" sz="2400" dirty="0" err="1">
                <a:cs typeface="Arial" charset="0"/>
              </a:rPr>
              <a:t>letusan</a:t>
            </a:r>
            <a:r>
              <a:rPr lang="en-US" sz="2400" dirty="0">
                <a:cs typeface="Arial" charset="0"/>
              </a:rPr>
              <a:t> </a:t>
            </a:r>
            <a:r>
              <a:rPr lang="en-US" sz="2400" dirty="0" err="1">
                <a:cs typeface="Arial" charset="0"/>
              </a:rPr>
              <a:t>gunung</a:t>
            </a:r>
            <a:r>
              <a:rPr lang="en-US" sz="2400" dirty="0">
                <a:cs typeface="Arial" charset="0"/>
              </a:rPr>
              <a:t> </a:t>
            </a:r>
            <a:r>
              <a:rPr lang="en-US" sz="2400" dirty="0" err="1">
                <a:cs typeface="Arial" charset="0"/>
              </a:rPr>
              <a:t>berapi</a:t>
            </a:r>
            <a:r>
              <a:rPr lang="en-US" sz="2400" dirty="0">
                <a:cs typeface="Arial" charset="0"/>
              </a:rPr>
              <a:t>) </a:t>
            </a:r>
            <a:r>
              <a:rPr lang="en-US" sz="2400" dirty="0" err="1">
                <a:cs typeface="Arial" charset="0"/>
              </a:rPr>
              <a:t>atau</a:t>
            </a:r>
            <a:r>
              <a:rPr lang="en-US" sz="2400" dirty="0">
                <a:cs typeface="Arial" charset="0"/>
              </a:rPr>
              <a:t> </a:t>
            </a:r>
            <a:r>
              <a:rPr lang="en-US" sz="2400" dirty="0" err="1">
                <a:cs typeface="Arial" charset="0"/>
              </a:rPr>
              <a:t>karena</a:t>
            </a:r>
            <a:r>
              <a:rPr lang="en-US" sz="2400" dirty="0">
                <a:cs typeface="Arial" charset="0"/>
              </a:rPr>
              <a:t> </a:t>
            </a:r>
            <a:r>
              <a:rPr lang="en-US" sz="2400" dirty="0" err="1">
                <a:cs typeface="Arial" charset="0"/>
              </a:rPr>
              <a:t>pengaruh</a:t>
            </a:r>
            <a:r>
              <a:rPr lang="en-US" sz="2400" dirty="0">
                <a:cs typeface="Arial" charset="0"/>
              </a:rPr>
              <a:t> </a:t>
            </a:r>
            <a:r>
              <a:rPr lang="en-US" sz="2400" dirty="0" err="1">
                <a:cs typeface="Arial" charset="0"/>
              </a:rPr>
              <a:t>manusia</a:t>
            </a:r>
            <a:r>
              <a:rPr lang="en-US" sz="2400" dirty="0">
                <a:cs typeface="Arial" charset="0"/>
              </a:rPr>
              <a:t> (</a:t>
            </a:r>
            <a:r>
              <a:rPr lang="en-US" sz="2400" dirty="0" err="1">
                <a:cs typeface="Arial" charset="0"/>
              </a:rPr>
              <a:t>fenomena</a:t>
            </a:r>
            <a:r>
              <a:rPr lang="en-US" sz="2400" dirty="0">
                <a:cs typeface="Arial" charset="0"/>
              </a:rPr>
              <a:t> </a:t>
            </a:r>
            <a:r>
              <a:rPr lang="en-US" sz="2400" dirty="0" err="1">
                <a:cs typeface="Arial" charset="0"/>
              </a:rPr>
              <a:t>kenaikan</a:t>
            </a:r>
            <a:r>
              <a:rPr lang="en-US" sz="2400" dirty="0">
                <a:cs typeface="Arial" charset="0"/>
              </a:rPr>
              <a:t> </a:t>
            </a:r>
            <a:r>
              <a:rPr lang="en-US" sz="2400" dirty="0" err="1">
                <a:cs typeface="Arial" charset="0"/>
              </a:rPr>
              <a:t>permukaan</a:t>
            </a:r>
            <a:r>
              <a:rPr lang="en-US" sz="2400" dirty="0">
                <a:cs typeface="Arial" charset="0"/>
              </a:rPr>
              <a:t> air </a:t>
            </a:r>
            <a:r>
              <a:rPr lang="en-US" sz="2400" dirty="0" err="1">
                <a:cs typeface="Arial" charset="0"/>
              </a:rPr>
              <a:t>laut</a:t>
            </a:r>
            <a:r>
              <a:rPr lang="en-US" sz="2400" dirty="0">
                <a:cs typeface="Arial" charset="0"/>
              </a:rPr>
              <a:t>, </a:t>
            </a:r>
            <a:r>
              <a:rPr lang="en-US" sz="2400" dirty="0" err="1">
                <a:cs typeface="Arial" charset="0"/>
              </a:rPr>
              <a:t>pencemaran</a:t>
            </a:r>
            <a:r>
              <a:rPr lang="en-US" sz="2400" dirty="0">
                <a:cs typeface="Arial" charset="0"/>
              </a:rPr>
              <a:t>/</a:t>
            </a:r>
            <a:r>
              <a:rPr lang="en-US" sz="2400" dirty="0" err="1">
                <a:cs typeface="Arial" charset="0"/>
              </a:rPr>
              <a:t>polusi</a:t>
            </a:r>
            <a:r>
              <a:rPr lang="en-US" sz="2400" dirty="0">
                <a:cs typeface="Arial" charset="0"/>
              </a:rPr>
              <a:t>, </a:t>
            </a:r>
            <a:r>
              <a:rPr lang="en-US" sz="2400" dirty="0" err="1">
                <a:cs typeface="Arial" charset="0"/>
              </a:rPr>
              <a:t>sedimentasi</a:t>
            </a:r>
            <a:r>
              <a:rPr lang="en-US" sz="2400" dirty="0">
                <a:cs typeface="Arial" charset="0"/>
              </a:rPr>
              <a:t>, </a:t>
            </a:r>
            <a:r>
              <a:rPr lang="en-US" sz="2400" dirty="0" err="1">
                <a:cs typeface="Arial" charset="0"/>
              </a:rPr>
              <a:t>erosi</a:t>
            </a:r>
            <a:r>
              <a:rPr lang="en-US" sz="2400" dirty="0">
                <a:cs typeface="Arial" charset="0"/>
              </a:rPr>
              <a:t> dan </a:t>
            </a:r>
            <a:r>
              <a:rPr lang="en-US" sz="2400" dirty="0" err="1">
                <a:cs typeface="Arial" charset="0"/>
              </a:rPr>
              <a:t>penambangan</a:t>
            </a:r>
            <a:r>
              <a:rPr lang="en-US" sz="2400" dirty="0">
                <a:cs typeface="Arial" charset="0"/>
              </a:rPr>
              <a:t>).</a:t>
            </a:r>
          </a:p>
        </p:txBody>
      </p:sp>
    </p:spTree>
  </p:cSld>
  <p:clrMapOvr>
    <a:masterClrMapping/>
  </p:clrMapOvr>
  <p:transition>
    <p:pull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988945" y="720726"/>
            <a:ext cx="4188711" cy="830997"/>
          </a:xfrm>
          <a:prstGeom prst="rect">
            <a:avLst/>
          </a:prstGeom>
          <a:noFill/>
          <a:ln w="9525">
            <a:noFill/>
            <a:miter lim="800000"/>
            <a:headEnd/>
            <a:tailEnd/>
          </a:ln>
        </p:spPr>
        <p:txBody>
          <a:bodyPr wrap="none">
            <a:spAutoFit/>
          </a:bodyPr>
          <a:lstStyle/>
          <a:p>
            <a:pPr algn="ctr"/>
            <a:r>
              <a:rPr lang="id-ID" sz="2400" b="1">
                <a:cs typeface="Arial" charset="0"/>
              </a:rPr>
              <a:t>BATASAN </a:t>
            </a:r>
            <a:r>
              <a:rPr lang="en-US" sz="2400" b="1">
                <a:cs typeface="Arial" charset="0"/>
              </a:rPr>
              <a:t>EKOLOGIS </a:t>
            </a:r>
          </a:p>
          <a:p>
            <a:pPr algn="ctr"/>
            <a:r>
              <a:rPr lang="id-ID" sz="2400" b="1">
                <a:cs typeface="Arial" charset="0"/>
              </a:rPr>
              <a:t>KARAKTERISTIK GUGUS PULAU </a:t>
            </a:r>
            <a:endParaRPr lang="en-US" sz="2400" b="1">
              <a:cs typeface="Arial" charset="0"/>
            </a:endParaRPr>
          </a:p>
        </p:txBody>
      </p:sp>
      <p:sp>
        <p:nvSpPr>
          <p:cNvPr id="53251" name="Text Box 4"/>
          <p:cNvSpPr txBox="1">
            <a:spLocks noChangeArrowheads="1"/>
          </p:cNvSpPr>
          <p:nvPr/>
        </p:nvSpPr>
        <p:spPr bwMode="auto">
          <a:xfrm>
            <a:off x="1981200" y="2574925"/>
            <a:ext cx="8458200" cy="3231654"/>
          </a:xfrm>
          <a:prstGeom prst="rect">
            <a:avLst/>
          </a:prstGeom>
          <a:noFill/>
          <a:ln w="9525">
            <a:noFill/>
            <a:miter lim="800000"/>
            <a:headEnd/>
            <a:tailEnd/>
          </a:ln>
        </p:spPr>
        <p:txBody>
          <a:bodyPr>
            <a:spAutoFit/>
          </a:bodyPr>
          <a:lstStyle/>
          <a:p>
            <a:pPr marL="457200" indent="-457200">
              <a:spcBef>
                <a:spcPct val="25000"/>
              </a:spcBef>
              <a:spcAft>
                <a:spcPct val="25000"/>
              </a:spcAft>
            </a:pPr>
            <a:r>
              <a:rPr lang="en-US" sz="2400">
                <a:cs typeface="Arial" charset="0"/>
              </a:rPr>
              <a:t>Habitat/ekosistem gugus pulau cenderung memiliki spesies endemik.</a:t>
            </a:r>
          </a:p>
          <a:p>
            <a:pPr marL="457200" indent="-457200">
              <a:spcBef>
                <a:spcPct val="25000"/>
              </a:spcBef>
              <a:spcAft>
                <a:spcPct val="25000"/>
              </a:spcAft>
            </a:pPr>
            <a:r>
              <a:rPr lang="en-US" sz="2400">
                <a:cs typeface="Arial" charset="0"/>
              </a:rPr>
              <a:t>Semakin besar Jumlah pulau yang terdapat dalam satu gugus pulau maka akan lebih besar kecenderungan jumlah biota endemik.</a:t>
            </a:r>
            <a:endParaRPr lang="pt-BR" sz="2400">
              <a:cs typeface="Arial" charset="0"/>
            </a:endParaRPr>
          </a:p>
          <a:p>
            <a:pPr marL="457200" indent="-457200">
              <a:spcBef>
                <a:spcPct val="25000"/>
              </a:spcBef>
              <a:spcAft>
                <a:spcPct val="25000"/>
              </a:spcAft>
            </a:pPr>
            <a:r>
              <a:rPr lang="pt-BR" sz="2400">
                <a:cs typeface="Arial" charset="0"/>
              </a:rPr>
              <a:t>Memiliki jenis ekosistem yang sama pada setiap pulau</a:t>
            </a:r>
            <a:endParaRPr lang="en-US" sz="2400">
              <a:cs typeface="Arial" charset="0"/>
            </a:endParaRPr>
          </a:p>
          <a:p>
            <a:pPr marL="457200" indent="-457200">
              <a:spcBef>
                <a:spcPct val="25000"/>
              </a:spcBef>
              <a:spcAft>
                <a:spcPct val="25000"/>
              </a:spcAft>
            </a:pPr>
            <a:r>
              <a:rPr lang="en-US" sz="2400">
                <a:cs typeface="Arial" charset="0"/>
              </a:rPr>
              <a:t>Melimpahnya biodiversitas/keanekaragaman jenis biota laut.</a:t>
            </a:r>
          </a:p>
        </p:txBody>
      </p:sp>
    </p:spTree>
  </p:cSld>
  <p:clrMapOvr>
    <a:masterClrMapping/>
  </p:clrMapOvr>
  <p:transition>
    <p:pull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334678" y="720726"/>
            <a:ext cx="5494068" cy="830997"/>
          </a:xfrm>
          <a:prstGeom prst="rect">
            <a:avLst/>
          </a:prstGeom>
          <a:noFill/>
          <a:ln w="9525">
            <a:noFill/>
            <a:miter lim="800000"/>
            <a:headEnd/>
            <a:tailEnd/>
          </a:ln>
        </p:spPr>
        <p:txBody>
          <a:bodyPr wrap="none">
            <a:spAutoFit/>
          </a:bodyPr>
          <a:lstStyle/>
          <a:p>
            <a:pPr algn="ctr"/>
            <a:r>
              <a:rPr lang="id-ID" sz="2400" b="1">
                <a:cs typeface="Arial" charset="0"/>
              </a:rPr>
              <a:t>BATASAN </a:t>
            </a:r>
            <a:r>
              <a:rPr lang="en-US" sz="2400" b="1">
                <a:cs typeface="Arial" charset="0"/>
              </a:rPr>
              <a:t>SOSIAL BUDAYA </a:t>
            </a:r>
            <a:r>
              <a:rPr lang="id-ID" sz="2400" b="1">
                <a:cs typeface="Arial" charset="0"/>
              </a:rPr>
              <a:t>DAN </a:t>
            </a:r>
            <a:r>
              <a:rPr lang="en-US" sz="2400" b="1">
                <a:cs typeface="Arial" charset="0"/>
              </a:rPr>
              <a:t>EKONOMI </a:t>
            </a:r>
          </a:p>
          <a:p>
            <a:pPr algn="ctr"/>
            <a:r>
              <a:rPr lang="id-ID" sz="2400" b="1">
                <a:cs typeface="Arial" charset="0"/>
              </a:rPr>
              <a:t>GUGUS PULAU </a:t>
            </a:r>
            <a:endParaRPr lang="en-US" sz="2400" b="1">
              <a:cs typeface="Arial" charset="0"/>
            </a:endParaRPr>
          </a:p>
        </p:txBody>
      </p:sp>
      <p:sp>
        <p:nvSpPr>
          <p:cNvPr id="54275" name="Text Box 4"/>
          <p:cNvSpPr txBox="1">
            <a:spLocks noChangeArrowheads="1"/>
          </p:cNvSpPr>
          <p:nvPr/>
        </p:nvSpPr>
        <p:spPr bwMode="auto">
          <a:xfrm>
            <a:off x="2651126" y="2574925"/>
            <a:ext cx="7254875" cy="3785652"/>
          </a:xfrm>
          <a:prstGeom prst="rect">
            <a:avLst/>
          </a:prstGeom>
          <a:noFill/>
          <a:ln w="9525">
            <a:noFill/>
            <a:miter lim="800000"/>
            <a:headEnd/>
            <a:tailEnd/>
          </a:ln>
        </p:spPr>
        <p:txBody>
          <a:bodyPr>
            <a:spAutoFit/>
          </a:bodyPr>
          <a:lstStyle/>
          <a:p>
            <a:pPr marL="457200" indent="-457200">
              <a:spcBef>
                <a:spcPct val="25000"/>
              </a:spcBef>
              <a:spcAft>
                <a:spcPct val="25000"/>
              </a:spcAft>
            </a:pPr>
            <a:r>
              <a:rPr lang="en-US" sz="2400">
                <a:cs typeface="Arial" charset="0"/>
              </a:rPr>
              <a:t>Penduduk asli mempunyai adat-budaya dan kebiasaan yang hampir sama, dan kondisi sosial ekonomi yang khas. </a:t>
            </a:r>
          </a:p>
          <a:p>
            <a:pPr marL="457200" indent="-457200">
              <a:spcBef>
                <a:spcPct val="25000"/>
              </a:spcBef>
              <a:spcAft>
                <a:spcPct val="25000"/>
              </a:spcAft>
            </a:pPr>
            <a:r>
              <a:rPr lang="en-US" sz="2400">
                <a:cs typeface="Arial" charset="0"/>
              </a:rPr>
              <a:t>Ketergantungan ekonomi lokal pada perkembangan ekonomi luar pulau besar/induk atau kontinen. </a:t>
            </a:r>
          </a:p>
          <a:p>
            <a:pPr marL="457200" indent="-457200">
              <a:spcBef>
                <a:spcPct val="25000"/>
              </a:spcBef>
              <a:spcAft>
                <a:spcPct val="25000"/>
              </a:spcAft>
            </a:pPr>
            <a:r>
              <a:rPr lang="en-US" sz="2400">
                <a:cs typeface="Arial" charset="0"/>
              </a:rPr>
              <a:t>Aksesibilitas (ketersediaan sarana/prasarana) rendah dengan transportasi  ke arah pulau induk maksimal 1 kali sehari, disamping faktor jarak dan waktu yang terbatas. </a:t>
            </a:r>
          </a:p>
        </p:txBody>
      </p:sp>
    </p:spTree>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r>
              <a:rPr lang="en-US"/>
              <a:t>Ruang</a:t>
            </a:r>
          </a:p>
        </p:txBody>
      </p:sp>
      <p:sp>
        <p:nvSpPr>
          <p:cNvPr id="68611" name="Rectangle 3"/>
          <p:cNvSpPr>
            <a:spLocks noGrp="1" noChangeArrowheads="1"/>
          </p:cNvSpPr>
          <p:nvPr>
            <p:ph type="body" idx="1"/>
          </p:nvPr>
        </p:nvSpPr>
        <p:spPr/>
        <p:txBody>
          <a:bodyPr/>
          <a:lstStyle/>
          <a:p>
            <a:pPr eaLnBrk="1" hangingPunct="1">
              <a:defRPr/>
            </a:pPr>
            <a:r>
              <a:rPr lang="en-US"/>
              <a:t>Wadah: Tempat diamana sumber daya dan kehidupan berada</a:t>
            </a:r>
          </a:p>
          <a:p>
            <a:pPr eaLnBrk="1" hangingPunct="1">
              <a:defRPr/>
            </a:pPr>
            <a:r>
              <a:rPr lang="en-US"/>
              <a:t>Sumberdaya: Memiliki karakteristik (sifat-sifat) sumberdaya. Merupakan sesuatu yang dimanfaatkan untuk kesejahteraan manusia dan 2 sifat syarat sumberdaya yang terpenuhi: (1) adanya permintaan, dan (2) adanya teknologi untuk memanfaatkannya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16"/>
          <p:cNvPicPr>
            <a:picLocks noGrp="1" noChangeAspect="1" noChangeArrowheads="1"/>
          </p:cNvPicPr>
          <p:nvPr>
            <p:ph sz="half" idx="1"/>
          </p:nvPr>
        </p:nvPicPr>
        <p:blipFill>
          <a:blip r:embed="rId3" cstate="print"/>
          <a:srcRect b="6766"/>
          <a:stretch>
            <a:fillRect/>
          </a:stretch>
        </p:blipFill>
        <p:spPr>
          <a:xfrm>
            <a:off x="1752600" y="2438401"/>
            <a:ext cx="4267200" cy="2771775"/>
          </a:xfrm>
          <a:noFill/>
        </p:spPr>
      </p:pic>
      <p:sp>
        <p:nvSpPr>
          <p:cNvPr id="71683" name="Rectangle 3"/>
          <p:cNvSpPr>
            <a:spLocks noChangeArrowheads="1"/>
          </p:cNvSpPr>
          <p:nvPr/>
        </p:nvSpPr>
        <p:spPr bwMode="auto">
          <a:xfrm>
            <a:off x="1828800" y="304801"/>
            <a:ext cx="8534400" cy="830997"/>
          </a:xfrm>
          <a:prstGeom prst="rect">
            <a:avLst/>
          </a:prstGeom>
          <a:noFill/>
          <a:ln w="9525">
            <a:noFill/>
            <a:miter lim="800000"/>
            <a:headEnd/>
            <a:tailEnd/>
          </a:ln>
          <a:effectLst/>
        </p:spPr>
        <p:txBody>
          <a:bodyPr>
            <a:spAutoFit/>
          </a:bodyPr>
          <a:lstStyle/>
          <a:p>
            <a:pPr>
              <a:defRPr/>
            </a:pPr>
            <a:r>
              <a:rPr lang="en-US" sz="2400" b="1">
                <a:solidFill>
                  <a:schemeClr val="tx2"/>
                </a:solidFill>
                <a:effectLst>
                  <a:outerShdw blurRad="38100" dist="38100" dir="2700000" algn="tl">
                    <a:srgbClr val="000000"/>
                  </a:outerShdw>
                </a:effectLst>
                <a:cs typeface="Arial" charset="0"/>
              </a:rPr>
              <a:t>Contoh Pola Pemanfaatan Ruang</a:t>
            </a:r>
            <a:br>
              <a:rPr lang="en-US" sz="2400" b="1">
                <a:solidFill>
                  <a:schemeClr val="tx2"/>
                </a:solidFill>
                <a:effectLst>
                  <a:outerShdw blurRad="38100" dist="38100" dir="2700000" algn="tl">
                    <a:srgbClr val="000000"/>
                  </a:outerShdw>
                </a:effectLst>
                <a:cs typeface="Arial" charset="0"/>
              </a:rPr>
            </a:br>
            <a:endParaRPr lang="en-US" sz="2400" b="1" noProof="1">
              <a:solidFill>
                <a:schemeClr val="tx2"/>
              </a:solidFill>
              <a:effectLst>
                <a:outerShdw blurRad="38100" dist="38100" dir="2700000" algn="tl">
                  <a:srgbClr val="000000"/>
                </a:outerShdw>
              </a:effectLst>
              <a:cs typeface="Arial" charset="0"/>
            </a:endParaRPr>
          </a:p>
        </p:txBody>
      </p:sp>
      <p:pic>
        <p:nvPicPr>
          <p:cNvPr id="55300" name="Picture 4" descr="22"/>
          <p:cNvPicPr>
            <a:picLocks noGrp="1" noChangeAspect="1" noChangeArrowheads="1"/>
          </p:cNvPicPr>
          <p:nvPr>
            <p:ph sz="half" idx="2"/>
          </p:nvPr>
        </p:nvPicPr>
        <p:blipFill>
          <a:blip r:embed="rId4" cstate="print"/>
          <a:srcRect/>
          <a:stretch>
            <a:fillRect/>
          </a:stretch>
        </p:blipFill>
        <p:spPr>
          <a:xfrm>
            <a:off x="6324600" y="2438400"/>
            <a:ext cx="4038600" cy="2781300"/>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21"/>
          <p:cNvPicPr>
            <a:picLocks noGrp="1" noChangeAspect="1" noChangeArrowheads="1"/>
          </p:cNvPicPr>
          <p:nvPr>
            <p:ph sz="quarter" idx="1"/>
          </p:nvPr>
        </p:nvPicPr>
        <p:blipFill>
          <a:blip r:embed="rId3" cstate="print"/>
          <a:srcRect/>
          <a:stretch>
            <a:fillRect/>
          </a:stretch>
        </p:blipFill>
        <p:spPr>
          <a:xfrm>
            <a:off x="6553200" y="4135438"/>
            <a:ext cx="3733800" cy="2571750"/>
          </a:xfrm>
          <a:noFill/>
        </p:spPr>
      </p:pic>
      <p:pic>
        <p:nvPicPr>
          <p:cNvPr id="56323" name="Picture 3" descr="15"/>
          <p:cNvPicPr>
            <a:picLocks noGrp="1" noChangeAspect="1" noChangeArrowheads="1"/>
          </p:cNvPicPr>
          <p:nvPr>
            <p:ph sz="quarter" idx="2"/>
          </p:nvPr>
        </p:nvPicPr>
        <p:blipFill>
          <a:blip r:embed="rId4" cstate="print"/>
          <a:srcRect/>
          <a:stretch>
            <a:fillRect/>
          </a:stretch>
        </p:blipFill>
        <p:spPr>
          <a:xfrm>
            <a:off x="6553200" y="1543050"/>
            <a:ext cx="3733800" cy="2571750"/>
          </a:xfrm>
          <a:noFill/>
        </p:spPr>
      </p:pic>
      <p:pic>
        <p:nvPicPr>
          <p:cNvPr id="56324" name="Picture 4" descr="8"/>
          <p:cNvPicPr>
            <a:picLocks noGrp="1" noChangeAspect="1" noChangeArrowheads="1"/>
          </p:cNvPicPr>
          <p:nvPr>
            <p:ph sz="quarter" idx="3"/>
          </p:nvPr>
        </p:nvPicPr>
        <p:blipFill>
          <a:blip r:embed="rId5" cstate="print"/>
          <a:srcRect/>
          <a:stretch>
            <a:fillRect/>
          </a:stretch>
        </p:blipFill>
        <p:spPr>
          <a:xfrm>
            <a:off x="1828800" y="1524000"/>
            <a:ext cx="3733800" cy="2571750"/>
          </a:xfrm>
          <a:noFill/>
        </p:spPr>
      </p:pic>
      <p:sp>
        <p:nvSpPr>
          <p:cNvPr id="56325" name="Rectangle 5"/>
          <p:cNvSpPr>
            <a:spLocks noChangeArrowheads="1"/>
          </p:cNvSpPr>
          <p:nvPr/>
        </p:nvSpPr>
        <p:spPr bwMode="auto">
          <a:xfrm>
            <a:off x="1828800" y="304800"/>
            <a:ext cx="8534400" cy="457200"/>
          </a:xfrm>
          <a:prstGeom prst="rect">
            <a:avLst/>
          </a:prstGeom>
          <a:noFill/>
          <a:ln w="9525">
            <a:noFill/>
            <a:miter lim="800000"/>
            <a:headEnd/>
            <a:tailEnd/>
          </a:ln>
        </p:spPr>
        <p:txBody>
          <a:bodyPr>
            <a:spAutoFit/>
          </a:bodyPr>
          <a:lstStyle/>
          <a:p>
            <a:pPr eaLnBrk="1" hangingPunct="1"/>
            <a:r>
              <a:rPr lang="en-US" sz="2400" b="1" noProof="1">
                <a:solidFill>
                  <a:srgbClr val="FF9900"/>
                </a:solidFill>
                <a:latin typeface="Lucida Sans Unicode" pitchFamily="34" charset="0"/>
                <a:cs typeface="Times New Roman" pitchFamily="18" charset="0"/>
              </a:rPr>
              <a:t>Perikanan Budidaya</a:t>
            </a:r>
            <a:endParaRPr lang="en-US" sz="2400" b="1" noProof="1">
              <a:solidFill>
                <a:srgbClr val="FF9900"/>
              </a:solidFill>
              <a:latin typeface="Lucida Sans Unicode" pitchFamily="34" charset="0"/>
              <a:cs typeface="Arial" charset="0"/>
            </a:endParaRPr>
          </a:p>
        </p:txBody>
      </p:sp>
      <p:pic>
        <p:nvPicPr>
          <p:cNvPr id="56326" name="Picture 6" descr="14"/>
          <p:cNvPicPr>
            <a:picLocks noGrp="1" noChangeAspect="1" noChangeArrowheads="1"/>
          </p:cNvPicPr>
          <p:nvPr>
            <p:ph sz="quarter" idx="4"/>
          </p:nvPr>
        </p:nvPicPr>
        <p:blipFill>
          <a:blip r:embed="rId6" cstate="print"/>
          <a:srcRect/>
          <a:stretch>
            <a:fillRect/>
          </a:stretch>
        </p:blipFill>
        <p:spPr>
          <a:xfrm>
            <a:off x="1828800" y="4114800"/>
            <a:ext cx="3733800" cy="257175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19"/>
          <p:cNvPicPr>
            <a:picLocks noGrp="1" noChangeAspect="1" noChangeArrowheads="1"/>
          </p:cNvPicPr>
          <p:nvPr>
            <p:ph sz="quarter" idx="1"/>
          </p:nvPr>
        </p:nvPicPr>
        <p:blipFill>
          <a:blip r:embed="rId3" cstate="print"/>
          <a:srcRect/>
          <a:stretch>
            <a:fillRect/>
          </a:stretch>
        </p:blipFill>
        <p:spPr>
          <a:xfrm>
            <a:off x="6629400" y="1524000"/>
            <a:ext cx="3733800" cy="2459038"/>
          </a:xfrm>
          <a:noFill/>
        </p:spPr>
      </p:pic>
      <p:pic>
        <p:nvPicPr>
          <p:cNvPr id="57347" name="Picture 3" descr="10"/>
          <p:cNvPicPr>
            <a:picLocks noGrp="1" noChangeAspect="1" noChangeArrowheads="1"/>
          </p:cNvPicPr>
          <p:nvPr>
            <p:ph sz="quarter" idx="2"/>
          </p:nvPr>
        </p:nvPicPr>
        <p:blipFill>
          <a:blip r:embed="rId4" cstate="print"/>
          <a:srcRect/>
          <a:stretch>
            <a:fillRect/>
          </a:stretch>
        </p:blipFill>
        <p:spPr>
          <a:xfrm>
            <a:off x="1828800" y="1524000"/>
            <a:ext cx="3733800" cy="2457450"/>
          </a:xfrm>
          <a:noFill/>
        </p:spPr>
      </p:pic>
      <p:pic>
        <p:nvPicPr>
          <p:cNvPr id="57348" name="Picture 4" descr="25"/>
          <p:cNvPicPr>
            <a:picLocks noGrp="1" noChangeAspect="1" noChangeArrowheads="1"/>
          </p:cNvPicPr>
          <p:nvPr>
            <p:ph sz="quarter" idx="3"/>
          </p:nvPr>
        </p:nvPicPr>
        <p:blipFill>
          <a:blip r:embed="rId5" cstate="print"/>
          <a:srcRect/>
          <a:stretch>
            <a:fillRect/>
          </a:stretch>
        </p:blipFill>
        <p:spPr>
          <a:xfrm>
            <a:off x="6629400" y="4038600"/>
            <a:ext cx="3733800" cy="2571750"/>
          </a:xfrm>
          <a:noFill/>
        </p:spPr>
      </p:pic>
      <p:sp>
        <p:nvSpPr>
          <p:cNvPr id="57349" name="Rectangle 5"/>
          <p:cNvSpPr>
            <a:spLocks noChangeArrowheads="1"/>
          </p:cNvSpPr>
          <p:nvPr/>
        </p:nvSpPr>
        <p:spPr bwMode="auto">
          <a:xfrm>
            <a:off x="1828800" y="228600"/>
            <a:ext cx="8534400" cy="457200"/>
          </a:xfrm>
          <a:prstGeom prst="rect">
            <a:avLst/>
          </a:prstGeom>
          <a:noFill/>
          <a:ln w="9525">
            <a:noFill/>
            <a:miter lim="800000"/>
            <a:headEnd/>
            <a:tailEnd/>
          </a:ln>
        </p:spPr>
        <p:txBody>
          <a:bodyPr>
            <a:spAutoFit/>
          </a:bodyPr>
          <a:lstStyle/>
          <a:p>
            <a:pPr eaLnBrk="1" hangingPunct="1"/>
            <a:r>
              <a:rPr lang="en-US" sz="2400" b="1">
                <a:latin typeface="Lucida Sans Unicode" pitchFamily="34" charset="0"/>
                <a:cs typeface="Times New Roman" pitchFamily="18" charset="0"/>
              </a:rPr>
              <a:t>Pertambangan dan Industri Non Perikanan </a:t>
            </a:r>
            <a:endParaRPr lang="en-US" sz="2400" b="1" noProof="1">
              <a:latin typeface="Lucida Sans Unicode" pitchFamily="34" charset="0"/>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18"/>
          <p:cNvPicPr>
            <a:picLocks noGrp="1" noChangeAspect="1" noChangeArrowheads="1"/>
          </p:cNvPicPr>
          <p:nvPr>
            <p:ph sz="quarter" idx="1"/>
          </p:nvPr>
        </p:nvPicPr>
        <p:blipFill>
          <a:blip r:embed="rId3" cstate="print"/>
          <a:srcRect/>
          <a:stretch>
            <a:fillRect/>
          </a:stretch>
        </p:blipFill>
        <p:spPr>
          <a:xfrm>
            <a:off x="1901826" y="1277938"/>
            <a:ext cx="4041775" cy="2608262"/>
          </a:xfrm>
          <a:noFill/>
        </p:spPr>
      </p:pic>
      <p:pic>
        <p:nvPicPr>
          <p:cNvPr id="58371" name="Picture 3" descr="surfing copy"/>
          <p:cNvPicPr>
            <a:picLocks noGrp="1" noChangeAspect="1" noChangeArrowheads="1"/>
          </p:cNvPicPr>
          <p:nvPr>
            <p:ph sz="quarter" idx="3"/>
          </p:nvPr>
        </p:nvPicPr>
        <p:blipFill>
          <a:blip r:embed="rId4" cstate="print"/>
          <a:srcRect/>
          <a:stretch>
            <a:fillRect/>
          </a:stretch>
        </p:blipFill>
        <p:spPr>
          <a:xfrm>
            <a:off x="4138614" y="5338764"/>
            <a:ext cx="1724025" cy="1095375"/>
          </a:xfrm>
          <a:noFill/>
        </p:spPr>
      </p:pic>
      <p:pic>
        <p:nvPicPr>
          <p:cNvPr id="58372" name="Picture 4" descr="tukang besi island - Ken Knezick"/>
          <p:cNvPicPr>
            <a:picLocks noGrp="1" noChangeAspect="1" noChangeArrowheads="1"/>
          </p:cNvPicPr>
          <p:nvPr>
            <p:ph sz="quarter" idx="4"/>
          </p:nvPr>
        </p:nvPicPr>
        <p:blipFill>
          <a:blip r:embed="rId5" cstate="print"/>
          <a:srcRect/>
          <a:stretch>
            <a:fillRect/>
          </a:stretch>
        </p:blipFill>
        <p:spPr>
          <a:xfrm>
            <a:off x="8610600" y="1371600"/>
            <a:ext cx="1828800" cy="1155700"/>
          </a:xfrm>
          <a:noFill/>
        </p:spPr>
      </p:pic>
      <p:pic>
        <p:nvPicPr>
          <p:cNvPr id="58373" name="Picture 5" descr="topside view of paradise"/>
          <p:cNvPicPr>
            <a:picLocks noChangeAspect="1" noChangeArrowheads="1"/>
          </p:cNvPicPr>
          <p:nvPr/>
        </p:nvPicPr>
        <p:blipFill>
          <a:blip r:embed="rId6" cstate="print"/>
          <a:srcRect/>
          <a:stretch>
            <a:fillRect/>
          </a:stretch>
        </p:blipFill>
        <p:spPr bwMode="auto">
          <a:xfrm>
            <a:off x="6383338" y="1390650"/>
            <a:ext cx="1727200" cy="1123950"/>
          </a:xfrm>
          <a:prstGeom prst="rect">
            <a:avLst/>
          </a:prstGeom>
          <a:noFill/>
          <a:ln w="9525">
            <a:noFill/>
            <a:miter lim="800000"/>
            <a:headEnd/>
            <a:tailEnd/>
          </a:ln>
        </p:spPr>
      </p:pic>
      <p:pic>
        <p:nvPicPr>
          <p:cNvPr id="58374" name="Picture 6" descr="Taha'a Pearl Beach Resort aerial"/>
          <p:cNvPicPr>
            <a:picLocks noChangeAspect="1" noChangeArrowheads="1"/>
          </p:cNvPicPr>
          <p:nvPr/>
        </p:nvPicPr>
        <p:blipFill>
          <a:blip r:embed="rId7" cstate="print"/>
          <a:srcRect/>
          <a:stretch>
            <a:fillRect/>
          </a:stretch>
        </p:blipFill>
        <p:spPr bwMode="auto">
          <a:xfrm>
            <a:off x="6324600" y="2590801"/>
            <a:ext cx="1828800" cy="1185863"/>
          </a:xfrm>
          <a:prstGeom prst="rect">
            <a:avLst/>
          </a:prstGeom>
          <a:noFill/>
          <a:ln w="9525">
            <a:noFill/>
            <a:miter lim="800000"/>
            <a:headEnd/>
            <a:tailEnd/>
          </a:ln>
        </p:spPr>
      </p:pic>
      <p:pic>
        <p:nvPicPr>
          <p:cNvPr id="58375" name="Picture 7" descr="Taha'a Pearl Beach Resort beach suite"/>
          <p:cNvPicPr>
            <a:picLocks noChangeAspect="1" noChangeArrowheads="1"/>
          </p:cNvPicPr>
          <p:nvPr/>
        </p:nvPicPr>
        <p:blipFill>
          <a:blip r:embed="rId8" cstate="print"/>
          <a:srcRect/>
          <a:stretch>
            <a:fillRect/>
          </a:stretch>
        </p:blipFill>
        <p:spPr bwMode="auto">
          <a:xfrm>
            <a:off x="8610600" y="2616200"/>
            <a:ext cx="1828800" cy="1193800"/>
          </a:xfrm>
          <a:prstGeom prst="rect">
            <a:avLst/>
          </a:prstGeom>
          <a:noFill/>
          <a:ln w="9525">
            <a:noFill/>
            <a:miter lim="800000"/>
            <a:headEnd/>
            <a:tailEnd/>
          </a:ln>
        </p:spPr>
      </p:pic>
      <p:pic>
        <p:nvPicPr>
          <p:cNvPr id="58376" name="Picture 8" descr="Picture021_16Jan04"/>
          <p:cNvPicPr>
            <a:picLocks noChangeAspect="1" noChangeArrowheads="1"/>
          </p:cNvPicPr>
          <p:nvPr/>
        </p:nvPicPr>
        <p:blipFill>
          <a:blip r:embed="rId9" cstate="print"/>
          <a:srcRect/>
          <a:stretch>
            <a:fillRect/>
          </a:stretch>
        </p:blipFill>
        <p:spPr bwMode="auto">
          <a:xfrm>
            <a:off x="4138614" y="4114800"/>
            <a:ext cx="1728787" cy="1123950"/>
          </a:xfrm>
          <a:prstGeom prst="rect">
            <a:avLst/>
          </a:prstGeom>
          <a:noFill/>
          <a:ln w="9525">
            <a:noFill/>
            <a:miter lim="800000"/>
            <a:headEnd/>
            <a:tailEnd/>
          </a:ln>
        </p:spPr>
      </p:pic>
      <p:pic>
        <p:nvPicPr>
          <p:cNvPr id="58377" name="Picture 9" descr="Wayag%20-%20Raja%20Ampat,%20Irian%20Jaya"/>
          <p:cNvPicPr>
            <a:picLocks noChangeAspect="1" noChangeArrowheads="1"/>
          </p:cNvPicPr>
          <p:nvPr/>
        </p:nvPicPr>
        <p:blipFill>
          <a:blip r:embed="rId10" cstate="print"/>
          <a:srcRect/>
          <a:stretch>
            <a:fillRect/>
          </a:stretch>
        </p:blipFill>
        <p:spPr bwMode="auto">
          <a:xfrm>
            <a:off x="1895475" y="4114800"/>
            <a:ext cx="1677988" cy="1123950"/>
          </a:xfrm>
          <a:prstGeom prst="rect">
            <a:avLst/>
          </a:prstGeom>
          <a:noFill/>
          <a:ln w="9525">
            <a:noFill/>
            <a:miter lim="800000"/>
            <a:headEnd/>
            <a:tailEnd/>
          </a:ln>
        </p:spPr>
      </p:pic>
      <p:pic>
        <p:nvPicPr>
          <p:cNvPr id="58378" name="Picture 10" descr="get_map"/>
          <p:cNvPicPr>
            <a:picLocks noChangeAspect="1" noChangeArrowheads="1"/>
          </p:cNvPicPr>
          <p:nvPr/>
        </p:nvPicPr>
        <p:blipFill>
          <a:blip r:embed="rId11" cstate="print"/>
          <a:srcRect/>
          <a:stretch>
            <a:fillRect/>
          </a:stretch>
        </p:blipFill>
        <p:spPr bwMode="auto">
          <a:xfrm>
            <a:off x="1893888" y="5338763"/>
            <a:ext cx="1687512" cy="1123950"/>
          </a:xfrm>
          <a:prstGeom prst="rect">
            <a:avLst/>
          </a:prstGeom>
          <a:noFill/>
          <a:ln w="9525">
            <a:noFill/>
            <a:miter lim="800000"/>
            <a:headEnd/>
            <a:tailEnd/>
          </a:ln>
        </p:spPr>
      </p:pic>
      <p:pic>
        <p:nvPicPr>
          <p:cNvPr id="58379" name="Picture 11" descr="24"/>
          <p:cNvPicPr>
            <a:picLocks noChangeAspect="1" noChangeArrowheads="1"/>
          </p:cNvPicPr>
          <p:nvPr/>
        </p:nvPicPr>
        <p:blipFill>
          <a:blip r:embed="rId12" cstate="print"/>
          <a:srcRect/>
          <a:stretch>
            <a:fillRect/>
          </a:stretch>
        </p:blipFill>
        <p:spPr bwMode="auto">
          <a:xfrm>
            <a:off x="6324600" y="3948114"/>
            <a:ext cx="4114800" cy="2833687"/>
          </a:xfrm>
          <a:prstGeom prst="rect">
            <a:avLst/>
          </a:prstGeom>
          <a:noFill/>
          <a:ln w="9525">
            <a:noFill/>
            <a:miter lim="800000"/>
            <a:headEnd/>
            <a:tailEnd/>
          </a:ln>
        </p:spPr>
      </p:pic>
      <p:sp>
        <p:nvSpPr>
          <p:cNvPr id="58380" name="Rectangle 12"/>
          <p:cNvSpPr>
            <a:spLocks noChangeArrowheads="1"/>
          </p:cNvSpPr>
          <p:nvPr/>
        </p:nvSpPr>
        <p:spPr bwMode="auto">
          <a:xfrm>
            <a:off x="1828800" y="304800"/>
            <a:ext cx="8534400" cy="457200"/>
          </a:xfrm>
          <a:prstGeom prst="rect">
            <a:avLst/>
          </a:prstGeom>
          <a:noFill/>
          <a:ln w="9525">
            <a:noFill/>
            <a:miter lim="800000"/>
            <a:headEnd/>
            <a:tailEnd/>
          </a:ln>
        </p:spPr>
        <p:txBody>
          <a:bodyPr>
            <a:spAutoFit/>
          </a:bodyPr>
          <a:lstStyle/>
          <a:p>
            <a:pPr eaLnBrk="1" hangingPunct="1"/>
            <a:r>
              <a:rPr lang="en-US" sz="2400" b="1">
                <a:latin typeface="Lucida Sans Unicode" pitchFamily="34" charset="0"/>
                <a:cs typeface="Times New Roman" pitchFamily="18" charset="0"/>
              </a:rPr>
              <a:t>Pariwisata Bahari</a:t>
            </a:r>
            <a:endParaRPr lang="en-US" sz="2400" b="1" noProof="1">
              <a:latin typeface="Lucida Sans Unicode" pitchFamily="34" charset="0"/>
              <a:cs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1752600" y="274638"/>
            <a:ext cx="8458200" cy="1143000"/>
          </a:xfrm>
        </p:spPr>
        <p:txBody>
          <a:bodyPr/>
          <a:lstStyle/>
          <a:p>
            <a:pPr eaLnBrk="1" hangingPunct="1">
              <a:defRPr/>
            </a:pPr>
            <a:r>
              <a:rPr lang="en-US" sz="4000"/>
              <a:t>Wilayah Perencanaan/Pengelolaan (1)</a:t>
            </a:r>
          </a:p>
        </p:txBody>
      </p:sp>
      <p:sp>
        <p:nvSpPr>
          <p:cNvPr id="16387" name="Rectangle 3"/>
          <p:cNvSpPr>
            <a:spLocks noGrp="1" noChangeArrowheads="1"/>
          </p:cNvSpPr>
          <p:nvPr>
            <p:ph type="body" idx="1"/>
          </p:nvPr>
        </p:nvSpPr>
        <p:spPr/>
        <p:txBody>
          <a:bodyPr/>
          <a:lstStyle/>
          <a:p>
            <a:pPr eaLnBrk="1" hangingPunct="1">
              <a:lnSpc>
                <a:spcPct val="90000"/>
              </a:lnSpc>
              <a:defRPr/>
            </a:pPr>
            <a:r>
              <a:rPr lang="de-DE"/>
              <a:t>Wilayah perencanaan adalah wilayah yang dibatasi berdasarkan kenyataan sifat-sifat tertentu pada wilayah baik sifat alamiah maupun non alamiah sehingga perlu perencanaan secara integral.</a:t>
            </a:r>
            <a:r>
              <a:rPr lang="en-US"/>
              <a:t> </a:t>
            </a:r>
          </a:p>
          <a:p>
            <a:pPr eaLnBrk="1" hangingPunct="1">
              <a:lnSpc>
                <a:spcPct val="90000"/>
              </a:lnSpc>
              <a:defRPr/>
            </a:pPr>
            <a:r>
              <a:rPr lang="de-DE"/>
              <a:t>Di dalam prakteknya, wilayah perencanaan umumnya didasarkan atas asumsi-asumsi wilayah alamiah. </a:t>
            </a:r>
          </a:p>
          <a:p>
            <a:pPr eaLnBrk="1" hangingPunct="1">
              <a:lnSpc>
                <a:spcPct val="90000"/>
              </a:lnSpc>
              <a:defRPr/>
            </a:pPr>
            <a:r>
              <a:rPr lang="de-DE"/>
              <a:t>Contoh: Kawasan Otorita pengelolaan DAS (sistem ekologi), Cagar Alam (sistem ekologi), Cagar Budaya (sistem sosial), KAPET (sistem ekonomi), KSP (sistem ekonomi), Kawasan Andalan (sistem ekonomi), dll.</a:t>
            </a:r>
          </a:p>
          <a:p>
            <a:pPr eaLnBrk="1" hangingPunct="1">
              <a:lnSpc>
                <a:spcPct val="90000"/>
              </a:lnSpc>
              <a:defRPr/>
            </a:pP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sz="3600"/>
              <a:t>Wilayah Perencanaan/Pengelolaan (2)</a:t>
            </a:r>
            <a:br>
              <a:rPr lang="en-US" sz="3600"/>
            </a:br>
            <a:r>
              <a:rPr lang="en-US" sz="4000"/>
              <a:t>Wilayah Administrasi</a:t>
            </a:r>
          </a:p>
        </p:txBody>
      </p:sp>
      <p:sp>
        <p:nvSpPr>
          <p:cNvPr id="17411" name="Rectangle 3"/>
          <p:cNvSpPr>
            <a:spLocks noGrp="1" noChangeArrowheads="1"/>
          </p:cNvSpPr>
          <p:nvPr>
            <p:ph type="body" idx="1"/>
          </p:nvPr>
        </p:nvSpPr>
        <p:spPr/>
        <p:txBody>
          <a:bodyPr>
            <a:normAutofit fontScale="92500" lnSpcReduction="10000"/>
          </a:bodyPr>
          <a:lstStyle/>
          <a:p>
            <a:pPr eaLnBrk="1" hangingPunct="1">
              <a:lnSpc>
                <a:spcPct val="80000"/>
              </a:lnSpc>
              <a:defRPr/>
            </a:pPr>
            <a:r>
              <a:rPr lang="de-DE" sz="2600"/>
              <a:t>Wilayah administrasi adalah konsep wilayah pengelolaan yang paling memiliki landasan legal yang paling kuat</a:t>
            </a:r>
          </a:p>
          <a:p>
            <a:pPr eaLnBrk="1" hangingPunct="1">
              <a:lnSpc>
                <a:spcPct val="80000"/>
              </a:lnSpc>
              <a:defRPr/>
            </a:pPr>
            <a:r>
              <a:rPr lang="de-DE" sz="2600"/>
              <a:t>Didasarkan pada kesatuan politis/adminstrasi yang dipimpin dan dikelola oleh suatu sistem birokrasi atau sistem kelembagaan dengan otonomi tertentu. </a:t>
            </a:r>
          </a:p>
          <a:p>
            <a:pPr eaLnBrk="1" hangingPunct="1">
              <a:lnSpc>
                <a:spcPct val="80000"/>
              </a:lnSpc>
              <a:defRPr/>
            </a:pPr>
            <a:r>
              <a:rPr lang="de-DE" sz="2600"/>
              <a:t>Wilayah Administratif merupakan wilayah yang dibatasi atas dasar kenyataan bahwa wilayah tersebut berada dalam batas-batas pengelolaan Administrasi/Tatanan Politis tertentu. </a:t>
            </a:r>
          </a:p>
          <a:p>
            <a:pPr eaLnBrk="1" hangingPunct="1">
              <a:lnSpc>
                <a:spcPct val="80000"/>
              </a:lnSpc>
              <a:defRPr/>
            </a:pPr>
            <a:r>
              <a:rPr lang="de-DE" sz="2600"/>
              <a:t>Sebagai contoh: Negara, Propinsi, Kabupaten, Kecamatan dan Kelurahan (Desa).</a:t>
            </a:r>
          </a:p>
          <a:p>
            <a:pPr eaLnBrk="1" hangingPunct="1">
              <a:lnSpc>
                <a:spcPct val="80000"/>
              </a:lnSpc>
              <a:buFont typeface="Wingdings" pitchFamily="2" charset="2"/>
              <a:buNone/>
              <a:defRPr/>
            </a:pPr>
            <a:r>
              <a:rPr lang="en-US" sz="2600"/>
              <a:t>	UU 32/2004: Desa (atau yang disebut dengan nama lain): kesatuan masyarakat hukum yang memiliki batas-batas wilayah yang berwenang untuk mengatur dan mengurus kepentingan masyarakat setempat, berdasarkan asal-usul dan adat istiadat setempat….</a:t>
            </a:r>
            <a:endParaRPr lang="de-DE" sz="2600"/>
          </a:p>
          <a:p>
            <a:pPr eaLnBrk="1" hangingPunct="1">
              <a:lnSpc>
                <a:spcPct val="80000"/>
              </a:lnSpc>
              <a:buFont typeface="Wingdings" pitchFamily="2" charset="2"/>
              <a:buNone/>
              <a:defRPr/>
            </a:pPr>
            <a:r>
              <a:rPr lang="de-DE" sz="2600"/>
              <a:t>	</a:t>
            </a:r>
            <a:endParaRPr lang="en-US" sz="26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1981200" y="228600"/>
            <a:ext cx="8229600" cy="838200"/>
          </a:xfrm>
        </p:spPr>
        <p:txBody>
          <a:bodyPr/>
          <a:lstStyle/>
          <a:p>
            <a:pPr marL="855663" indent="-855663">
              <a:defRPr/>
            </a:pPr>
            <a:r>
              <a:rPr lang="sv-SE" sz="2000"/>
              <a:t>Tabel . Hubungan antara berbagai konsep ruang/wilayah dengan tujuan/manfaat penggunaannya</a:t>
            </a:r>
            <a:endParaRPr lang="en-US" sz="2000"/>
          </a:p>
        </p:txBody>
      </p:sp>
      <p:graphicFrame>
        <p:nvGraphicFramePr>
          <p:cNvPr id="42089" name="Group 105"/>
          <p:cNvGraphicFramePr>
            <a:graphicFrameLocks noGrp="1"/>
          </p:cNvGraphicFramePr>
          <p:nvPr>
            <p:ph idx="1"/>
          </p:nvPr>
        </p:nvGraphicFramePr>
        <p:xfrm>
          <a:off x="1828800" y="1279525"/>
          <a:ext cx="8610600" cy="4959096"/>
        </p:xfrm>
        <a:graphic>
          <a:graphicData uri="http://schemas.openxmlformats.org/drawingml/2006/table">
            <a:tbl>
              <a:tblPr/>
              <a:tblGrid>
                <a:gridCol w="5334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rPr>
                        <a:t>Ruang/</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rPr>
                        <a:t>wilayah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rPr>
                        <a:t>Tujuan dan manfaat penggunaan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rPr>
                        <a:t>Contoh</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rPr>
                        <a:t>Wilayah homogen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rPr>
                        <a:t>Penyederhanaan dan pendeskripsian ruang/wilayah</a:t>
                      </a:r>
                    </a:p>
                    <a:p>
                      <a:pPr marL="231775" marR="0" lvl="0" indent="-231775"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rPr>
                        <a:t>Pewilayahan pengelolaan (zonasi kawsan fungsional)</a:t>
                      </a:r>
                    </a:p>
                    <a:p>
                      <a:pPr marL="231775" marR="0" lvl="0" indent="-231775"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Deskripsi pola penggunaan/penutupan lahan</a:t>
                      </a:r>
                    </a:p>
                    <a:p>
                      <a:pPr marL="174625" marR="0" lvl="0" indent="-174625"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Pewilayahan komotas</a:t>
                      </a:r>
                    </a:p>
                    <a:p>
                      <a:pPr marL="174625" marR="0" lvl="0" indent="-174625"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Identifikasi tipologi wilayah</a:t>
                      </a:r>
                      <a:endPar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Wilayah nodal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1. Deskripsi hubungan nodalitas</a:t>
                      </a:r>
                    </a:p>
                    <a:p>
                      <a:pPr marL="231775" marR="0" lvl="0" indent="-231775"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2. Identifikasi daerah pelayanan/pengaruh/ </a:t>
                      </a:r>
                    </a:p>
                    <a:p>
                      <a:pPr marL="231775" marR="0" lvl="0" indent="-231775"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3. Penyusunan hirarki  pelayanan/fasilitas </a:t>
                      </a:r>
                    </a:p>
                    <a:p>
                      <a:pPr marL="231775" marR="0" lvl="0" indent="-231775"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Keterkaitan CBD dan daerah pelayanannya.</a:t>
                      </a:r>
                    </a:p>
                    <a:p>
                      <a:pPr marL="174625" marR="0" lvl="0" indent="-174625"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rPr>
                        <a:t>”Growth Pole” area</a:t>
                      </a:r>
                    </a:p>
                    <a:p>
                      <a:pPr marL="174625" marR="0" lvl="0" indent="-174625"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rPr>
                        <a:t>Central place and periphery</a:t>
                      </a:r>
                    </a:p>
                    <a:p>
                      <a:pPr marL="174625" marR="0" lvl="0" indent="-174625"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rPr>
                        <a:t>Sistem/ordo kota/pusat pelayanan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Wilayah Sistem ekologi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Pengelolaan sumberdaya wilayah berkelanjutan</a:t>
                      </a:r>
                    </a:p>
                    <a:p>
                      <a:pPr marL="174625" marR="0" lvl="0" indent="-174625"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Identifikasi </a:t>
                      </a:r>
                      <a:r>
                        <a:rPr kumimoji="0" lang="sv-SE" sz="1600" b="0" i="1" u="none" strike="noStrike" cap="none" normalizeH="0" baseline="0">
                          <a:ln>
                            <a:noFill/>
                          </a:ln>
                          <a:solidFill>
                            <a:schemeClr val="tx1"/>
                          </a:solidFill>
                          <a:effectLst>
                            <a:outerShdw blurRad="38100" dist="38100" dir="2700000" algn="tl">
                              <a:srgbClr val="000000"/>
                            </a:outerShdw>
                          </a:effectLst>
                          <a:latin typeface="Garamond" pitchFamily="18" charset="0"/>
                        </a:rPr>
                        <a:t>carrying capacity</a:t>
                      </a: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 kawasan</a:t>
                      </a:r>
                    </a:p>
                    <a:p>
                      <a:pPr marL="174625" marR="0" lvl="0" indent="-174625"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Siklus aliran sumberdaya, enerji, limbah, dll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1. Pengelolaan DAS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2. Cagar alam</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sv-SE" sz="1600" b="0" i="0" u="none" strike="noStrike" cap="none" normalizeH="0" baseline="0">
                          <a:ln>
                            <a:noFill/>
                          </a:ln>
                          <a:solidFill>
                            <a:schemeClr val="tx1"/>
                          </a:solidFill>
                          <a:effectLst>
                            <a:outerShdw blurRad="38100" dist="38100" dir="2700000" algn="tl">
                              <a:srgbClr val="000000"/>
                            </a:outerShdw>
                          </a:effectLst>
                          <a:latin typeface="Garamond" pitchFamily="18" charset="0"/>
                        </a:rPr>
                        <a:t>3. ekosistem mangrove</a:t>
                      </a:r>
                      <a:endParaRPr kumimoji="0" lang="en-US" sz="16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282" name="Group 250"/>
          <p:cNvGraphicFramePr>
            <a:graphicFrameLocks noGrp="1"/>
          </p:cNvGraphicFramePr>
          <p:nvPr/>
        </p:nvGraphicFramePr>
        <p:xfrm>
          <a:off x="1962150" y="457200"/>
          <a:ext cx="8382000" cy="6022340"/>
        </p:xfrm>
        <a:graphic>
          <a:graphicData uri="http://schemas.openxmlformats.org/drawingml/2006/table">
            <a:tbl>
              <a:tblPr/>
              <a:tblGrid>
                <a:gridCol w="601663">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3084512">
                  <a:extLst>
                    <a:ext uri="{9D8B030D-6E8A-4147-A177-3AD203B41FA5}">
                      <a16:colId xmlns:a16="http://schemas.microsoft.com/office/drawing/2014/main" val="20002"/>
                    </a:ext>
                  </a:extLst>
                </a:gridCol>
                <a:gridCol w="3336925">
                  <a:extLst>
                    <a:ext uri="{9D8B030D-6E8A-4147-A177-3AD203B41FA5}">
                      <a16:colId xmlns:a16="http://schemas.microsoft.com/office/drawing/2014/main" val="20003"/>
                    </a:ext>
                  </a:extLst>
                </a:gridCol>
              </a:tblGrid>
              <a:tr h="146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a:ln>
                            <a:noFill/>
                          </a:ln>
                          <a:solidFill>
                            <a:schemeClr val="tx1"/>
                          </a:solidFill>
                          <a:effectLst/>
                          <a:latin typeface="Garamond" pitchFamily="18" charset="0"/>
                          <a:cs typeface="Times New Roman" pitchFamily="18" charset="0"/>
                        </a:rPr>
                        <a:t>4.</a:t>
                      </a:r>
                      <a:endParaRPr kumimoji="0" lang="sv-SE" sz="1600" b="0" i="0" u="none" strike="noStrike" cap="none" normalizeH="0" baseline="0">
                        <a:ln>
                          <a:noFill/>
                        </a:ln>
                        <a:solidFill>
                          <a:schemeClr val="tx1"/>
                        </a:solidFill>
                        <a:effectLst/>
                        <a:latin typeface="Garamond"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a:ln>
                            <a:noFill/>
                          </a:ln>
                          <a:solidFill>
                            <a:schemeClr val="tx1"/>
                          </a:solidFill>
                          <a:effectLst/>
                          <a:latin typeface="Garamond" pitchFamily="18" charset="0"/>
                          <a:cs typeface="Times New Roman" pitchFamily="18" charset="0"/>
                        </a:rPr>
                        <a:t>Wilayah sistem ekonomi</a:t>
                      </a:r>
                      <a:endParaRPr kumimoji="0" lang="sv-SE" sz="1600" b="0" i="0" u="none" strike="noStrike" cap="none" normalizeH="0" baseline="0">
                        <a:ln>
                          <a:noFill/>
                        </a:ln>
                        <a:solidFill>
                          <a:schemeClr val="tx1"/>
                        </a:solidFill>
                        <a:effectLst/>
                        <a:latin typeface="Garamond"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0"/>
                        </a:spcBef>
                        <a:spcAft>
                          <a:spcPct val="0"/>
                        </a:spcAft>
                        <a:buClrTx/>
                        <a:buSzTx/>
                        <a:buFontTx/>
                        <a:buAutoNum type="arabicPeriod"/>
                        <a:tabLst/>
                      </a:pPr>
                      <a:r>
                        <a:rPr kumimoji="0" lang="sv-SE" sz="1600" b="0" i="0" u="none" strike="noStrike" cap="none" normalizeH="0" baseline="0">
                          <a:ln>
                            <a:noFill/>
                          </a:ln>
                          <a:solidFill>
                            <a:schemeClr val="tx1"/>
                          </a:solidFill>
                          <a:effectLst/>
                          <a:latin typeface="Garamond" pitchFamily="18" charset="0"/>
                          <a:cs typeface="Times New Roman" pitchFamily="18" charset="0"/>
                        </a:rPr>
                        <a:t>Pertumbuhan </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174625" marR="0" lvl="0" indent="-174625" algn="l" defTabSz="914400" rtl="0" eaLnBrk="0" fontAlgn="base" latinLnBrk="0" hangingPunct="0">
                        <a:lnSpc>
                          <a:spcPct val="100000"/>
                        </a:lnSpc>
                        <a:spcBef>
                          <a:spcPct val="0"/>
                        </a:spcBef>
                        <a:spcAft>
                          <a:spcPct val="0"/>
                        </a:spcAft>
                        <a:buClrTx/>
                        <a:buSzTx/>
                        <a:buFontTx/>
                        <a:buAutoNum type="arabicPeriod"/>
                        <a:tabLst/>
                      </a:pPr>
                      <a:r>
                        <a:rPr kumimoji="0" lang="sv-SE" sz="1600" b="0" i="0" u="none" strike="noStrike" cap="none" normalizeH="0" baseline="0">
                          <a:ln>
                            <a:noFill/>
                          </a:ln>
                          <a:solidFill>
                            <a:schemeClr val="tx1"/>
                          </a:solidFill>
                          <a:effectLst/>
                          <a:latin typeface="Garamond" pitchFamily="18" charset="0"/>
                          <a:cs typeface="Times New Roman" pitchFamily="18" charset="0"/>
                        </a:rPr>
                        <a:t>Produktifitas dan mobilisasi sumberdaya</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174625" marR="0" lvl="0" indent="-174625" algn="l" defTabSz="914400" rtl="0" eaLnBrk="0" fontAlgn="base" latinLnBrk="0" hangingPunct="0">
                        <a:lnSpc>
                          <a:spcPct val="100000"/>
                        </a:lnSpc>
                        <a:spcBef>
                          <a:spcPct val="0"/>
                        </a:spcBef>
                        <a:spcAft>
                          <a:spcPct val="0"/>
                        </a:spcAft>
                        <a:buClrTx/>
                        <a:buSzTx/>
                        <a:buFontTx/>
                        <a:buAutoNum type="arabicPeriod"/>
                        <a:tabLst/>
                      </a:pPr>
                      <a:r>
                        <a:rPr kumimoji="0" lang="sv-SE" sz="1600" b="0" i="0" u="none" strike="noStrike" cap="none" normalizeH="0" baseline="0">
                          <a:ln>
                            <a:noFill/>
                          </a:ln>
                          <a:solidFill>
                            <a:schemeClr val="tx1"/>
                          </a:solidFill>
                          <a:effectLst/>
                          <a:latin typeface="Garamond" pitchFamily="18" charset="0"/>
                          <a:cs typeface="Times New Roman" pitchFamily="18" charset="0"/>
                        </a:rPr>
                        <a:t>Efisiensi</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Tx/>
                        <a:buAutoNum type="arabicPeriod"/>
                        <a:tabLst/>
                      </a:pPr>
                      <a:r>
                        <a:rPr kumimoji="0" lang="sv-SE" sz="1600" b="0" i="0" u="none" strike="noStrike" cap="none" normalizeH="0" baseline="0">
                          <a:ln>
                            <a:noFill/>
                          </a:ln>
                          <a:solidFill>
                            <a:schemeClr val="tx1"/>
                          </a:solidFill>
                          <a:effectLst/>
                          <a:latin typeface="Garamond" pitchFamily="18" charset="0"/>
                          <a:cs typeface="Times New Roman" pitchFamily="18" charset="0"/>
                        </a:rPr>
                        <a:t>Wilayah Pembangunan</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ct val="0"/>
                        </a:spcAft>
                        <a:buClrTx/>
                        <a:buSzTx/>
                        <a:buFontTx/>
                        <a:buAutoNum type="arabicPeriod"/>
                        <a:tabLst/>
                      </a:pPr>
                      <a:r>
                        <a:rPr kumimoji="0" lang="sv-SE" sz="1600" b="0" i="0" u="none" strike="noStrike" cap="none" normalizeH="0" baseline="0">
                          <a:ln>
                            <a:noFill/>
                          </a:ln>
                          <a:solidFill>
                            <a:schemeClr val="tx1"/>
                          </a:solidFill>
                          <a:effectLst/>
                          <a:latin typeface="Garamond" pitchFamily="18" charset="0"/>
                          <a:cs typeface="Times New Roman" pitchFamily="18" charset="0"/>
                        </a:rPr>
                        <a:t>Kawasan Andalan</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ct val="0"/>
                        </a:spcAft>
                        <a:buClrTx/>
                        <a:buSzTx/>
                        <a:buFontTx/>
                        <a:buAutoNum type="arabicPeriod"/>
                        <a:tabLst/>
                      </a:pPr>
                      <a:r>
                        <a:rPr kumimoji="0" lang="sv-SE" sz="1600" b="0" i="0" u="none" strike="noStrike" cap="none" normalizeH="0" baseline="0">
                          <a:ln>
                            <a:noFill/>
                          </a:ln>
                          <a:solidFill>
                            <a:schemeClr val="tx1"/>
                          </a:solidFill>
                          <a:effectLst/>
                          <a:latin typeface="Garamond" pitchFamily="18" charset="0"/>
                          <a:cs typeface="Times New Roman" pitchFamily="18" charset="0"/>
                        </a:rPr>
                        <a:t>KAPET</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ct val="0"/>
                        </a:spcAft>
                        <a:buClrTx/>
                        <a:buSzTx/>
                        <a:buFontTx/>
                        <a:buAutoNum type="arabicPeriod"/>
                        <a:tabLst/>
                      </a:pPr>
                      <a:r>
                        <a:rPr kumimoji="0" lang="sv-SE" sz="1600" b="0" i="0" u="none" strike="noStrike" cap="none" normalizeH="0" baseline="0">
                          <a:ln>
                            <a:noFill/>
                          </a:ln>
                          <a:solidFill>
                            <a:schemeClr val="tx1"/>
                          </a:solidFill>
                          <a:effectLst/>
                          <a:latin typeface="Garamond" pitchFamily="18" charset="0"/>
                          <a:cs typeface="Times New Roman" pitchFamily="18" charset="0"/>
                        </a:rPr>
                        <a:t>Kawasan Agropolitan</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ct val="0"/>
                        </a:spcAft>
                        <a:buClrTx/>
                        <a:buSzTx/>
                        <a:buFontTx/>
                        <a:buAutoNum type="arabicPeriod"/>
                        <a:tabLst/>
                      </a:pPr>
                      <a:r>
                        <a:rPr kumimoji="0" lang="sv-SE" sz="1600" b="0" i="0" u="none" strike="noStrike" cap="none" normalizeH="0" baseline="0">
                          <a:ln>
                            <a:noFill/>
                          </a:ln>
                          <a:solidFill>
                            <a:schemeClr val="tx1"/>
                          </a:solidFill>
                          <a:effectLst/>
                          <a:latin typeface="Garamond" pitchFamily="18" charset="0"/>
                          <a:cs typeface="Times New Roman" pitchFamily="18" charset="0"/>
                        </a:rPr>
                        <a:t>Kawasan cepat tumbuh (pertumbuhan)</a:t>
                      </a:r>
                      <a:endParaRPr kumimoji="0" lang="sv-SE" sz="1600" b="0" i="0" u="none" strike="noStrike" cap="none" normalizeH="0" baseline="0">
                        <a:ln>
                          <a:noFill/>
                        </a:ln>
                        <a:solidFill>
                          <a:schemeClr val="tx1"/>
                        </a:solidFill>
                        <a:effectLst/>
                        <a:latin typeface="Garamond"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78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a:ln>
                            <a:noFill/>
                          </a:ln>
                          <a:solidFill>
                            <a:schemeClr val="tx1"/>
                          </a:solidFill>
                          <a:effectLst/>
                          <a:latin typeface="Garamond" pitchFamily="18" charset="0"/>
                          <a:cs typeface="Times New Roman" pitchFamily="18" charset="0"/>
                        </a:rPr>
                        <a:t>5</a:t>
                      </a:r>
                      <a:endParaRPr kumimoji="0" lang="sv-SE" sz="1600" b="0" i="0" u="none" strike="noStrike" cap="none" normalizeH="0" baseline="0">
                        <a:ln>
                          <a:noFill/>
                        </a:ln>
                        <a:solidFill>
                          <a:schemeClr val="tx1"/>
                        </a:solidFill>
                        <a:effectLst/>
                        <a:latin typeface="Garamond"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a:ln>
                            <a:noFill/>
                          </a:ln>
                          <a:solidFill>
                            <a:schemeClr val="tx1"/>
                          </a:solidFill>
                          <a:effectLst/>
                          <a:latin typeface="Garamond" pitchFamily="18" charset="0"/>
                          <a:cs typeface="Times New Roman" pitchFamily="18" charset="0"/>
                        </a:rPr>
                        <a:t>Wilayah sistem sosial</a:t>
                      </a:r>
                      <a:endParaRPr kumimoji="0" lang="sv-SE" sz="1600" b="0" i="0" u="none" strike="noStrike" cap="none" normalizeH="0" baseline="0">
                        <a:ln>
                          <a:noFill/>
                        </a:ln>
                        <a:solidFill>
                          <a:schemeClr val="tx1"/>
                        </a:solidFill>
                        <a:effectLst/>
                        <a:latin typeface="Garamond"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0"/>
                        </a:spcBef>
                        <a:spcAft>
                          <a:spcPct val="0"/>
                        </a:spcAft>
                        <a:buClrTx/>
                        <a:buSzTx/>
                        <a:buFontTx/>
                        <a:buAutoNum type="arabicPeriod"/>
                        <a:tabLst>
                          <a:tab pos="160338" algn="l"/>
                        </a:tabLst>
                      </a:pPr>
                      <a:r>
                        <a:rPr kumimoji="0" lang="sv-SE" sz="1600" b="0" i="0" u="none" strike="noStrike" cap="none" normalizeH="0" baseline="0">
                          <a:ln>
                            <a:noFill/>
                          </a:ln>
                          <a:solidFill>
                            <a:schemeClr val="tx1"/>
                          </a:solidFill>
                          <a:effectLst/>
                          <a:latin typeface="Garamond" pitchFamily="18" charset="0"/>
                          <a:cs typeface="Times New Roman" pitchFamily="18" charset="0"/>
                        </a:rPr>
                        <a:t>pewilayahan menurut sistem budaya, etnik, bangsa, dll.</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174625" marR="0" lvl="0" indent="-174625" algn="l" defTabSz="914400" rtl="0" eaLnBrk="0" fontAlgn="base" latinLnBrk="0" hangingPunct="0">
                        <a:lnSpc>
                          <a:spcPct val="100000"/>
                        </a:lnSpc>
                        <a:spcBef>
                          <a:spcPct val="0"/>
                        </a:spcBef>
                        <a:spcAft>
                          <a:spcPct val="0"/>
                        </a:spcAft>
                        <a:buClrTx/>
                        <a:buSzTx/>
                        <a:buFontTx/>
                        <a:buAutoNum type="arabicPeriod"/>
                        <a:tabLst>
                          <a:tab pos="160338" algn="l"/>
                        </a:tabLst>
                      </a:pPr>
                      <a:r>
                        <a:rPr kumimoji="0" lang="sv-SE" sz="1600" b="0" i="0" u="none" strike="noStrike" cap="none" normalizeH="0" baseline="0">
                          <a:ln>
                            <a:noFill/>
                          </a:ln>
                          <a:solidFill>
                            <a:schemeClr val="tx1"/>
                          </a:solidFill>
                          <a:effectLst/>
                          <a:latin typeface="Garamond" pitchFamily="18" charset="0"/>
                          <a:cs typeface="Times New Roman" pitchFamily="18" charset="0"/>
                        </a:rPr>
                        <a:t>Identifikasi komunitas dan society</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174625" marR="0" lvl="0" indent="-174625" algn="l" defTabSz="914400" rtl="0" eaLnBrk="0" fontAlgn="base" latinLnBrk="0" hangingPunct="0">
                        <a:lnSpc>
                          <a:spcPct val="100000"/>
                        </a:lnSpc>
                        <a:spcBef>
                          <a:spcPct val="0"/>
                        </a:spcBef>
                        <a:spcAft>
                          <a:spcPct val="0"/>
                        </a:spcAft>
                        <a:buClrTx/>
                        <a:buSzTx/>
                        <a:buFontTx/>
                        <a:buAutoNum type="arabicPeriod"/>
                        <a:tabLst>
                          <a:tab pos="160338" algn="l"/>
                        </a:tabLst>
                      </a:pPr>
                      <a:r>
                        <a:rPr kumimoji="0" lang="sv-SE" sz="1600" b="0" i="0" u="none" strike="noStrike" cap="none" normalizeH="0" baseline="0">
                          <a:ln>
                            <a:noFill/>
                          </a:ln>
                          <a:solidFill>
                            <a:schemeClr val="tx1"/>
                          </a:solidFill>
                          <a:effectLst/>
                          <a:latin typeface="Garamond" pitchFamily="18" charset="0"/>
                          <a:cs typeface="Times New Roman" pitchFamily="18" charset="0"/>
                        </a:rPr>
                        <a:t>Optimalisasi Interaksi sosial</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174625" marR="0" lvl="0" indent="-174625" algn="l" defTabSz="914400" rtl="0" eaLnBrk="0" fontAlgn="base" latinLnBrk="0" hangingPunct="0">
                        <a:lnSpc>
                          <a:spcPct val="100000"/>
                        </a:lnSpc>
                        <a:spcBef>
                          <a:spcPct val="0"/>
                        </a:spcBef>
                        <a:spcAft>
                          <a:spcPct val="0"/>
                        </a:spcAft>
                        <a:buClrTx/>
                        <a:buSzTx/>
                        <a:buFontTx/>
                        <a:buAutoNum type="arabicPeriod"/>
                        <a:tabLst>
                          <a:tab pos="160338" algn="l"/>
                        </a:tabLst>
                      </a:pPr>
                      <a:r>
                        <a:rPr kumimoji="0" lang="sv-SE" sz="1600" b="0" i="0" u="none" strike="noStrike" cap="none" normalizeH="0" baseline="0">
                          <a:ln>
                            <a:noFill/>
                          </a:ln>
                          <a:solidFill>
                            <a:schemeClr val="tx1"/>
                          </a:solidFill>
                          <a:effectLst/>
                          <a:latin typeface="Garamond" pitchFamily="18" charset="0"/>
                          <a:cs typeface="Times New Roman" pitchFamily="18" charset="0"/>
                        </a:rPr>
                        <a:t>Community Development</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174625" marR="0" lvl="0" indent="-174625" algn="l" defTabSz="914400" rtl="0" eaLnBrk="0" fontAlgn="base" latinLnBrk="0" hangingPunct="0">
                        <a:lnSpc>
                          <a:spcPct val="100000"/>
                        </a:lnSpc>
                        <a:spcBef>
                          <a:spcPct val="0"/>
                        </a:spcBef>
                        <a:spcAft>
                          <a:spcPct val="0"/>
                        </a:spcAft>
                        <a:buClrTx/>
                        <a:buSzTx/>
                        <a:buFontTx/>
                        <a:buNone/>
                        <a:tabLst>
                          <a:tab pos="160338" algn="l"/>
                        </a:tabLst>
                      </a:pPr>
                      <a:r>
                        <a:rPr kumimoji="0" lang="sv-SE" sz="1600" b="0" i="0" u="none" strike="noStrike" cap="none" normalizeH="0" baseline="0">
                          <a:ln>
                            <a:noFill/>
                          </a:ln>
                          <a:solidFill>
                            <a:schemeClr val="tx1"/>
                          </a:solidFill>
                          <a:effectLst/>
                          <a:latin typeface="Garamond" pitchFamily="18" charset="0"/>
                          <a:cs typeface="Times New Roman" pitchFamily="18" charset="0"/>
                        </a:rPr>
                        <a:t>5. Keberimbangan, pemerataan  dan keadilan</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174625" marR="0" lvl="0" indent="-174625" algn="l" defTabSz="914400" rtl="0" eaLnBrk="0" fontAlgn="base" latinLnBrk="0" hangingPunct="0">
                        <a:lnSpc>
                          <a:spcPct val="100000"/>
                        </a:lnSpc>
                        <a:spcBef>
                          <a:spcPct val="0"/>
                        </a:spcBef>
                        <a:spcAft>
                          <a:spcPct val="0"/>
                        </a:spcAft>
                        <a:buClrTx/>
                        <a:buSzTx/>
                        <a:buFontTx/>
                        <a:buNone/>
                        <a:tabLst>
                          <a:tab pos="160338" algn="l"/>
                        </a:tabLst>
                      </a:pPr>
                      <a:r>
                        <a:rPr kumimoji="0" lang="sv-SE" sz="1600" b="0" i="0" u="none" strike="noStrike" cap="none" normalizeH="0" baseline="0">
                          <a:ln>
                            <a:noFill/>
                          </a:ln>
                          <a:solidFill>
                            <a:schemeClr val="tx1"/>
                          </a:solidFill>
                          <a:effectLst/>
                          <a:latin typeface="Garamond" pitchFamily="18" charset="0"/>
                          <a:cs typeface="Times New Roman" pitchFamily="18" charset="0"/>
                        </a:rPr>
                        <a:t>6. Distribusi penguasaan sumberdaya</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174625" marR="0" lvl="0" indent="-174625" algn="l" defTabSz="914400" rtl="0" eaLnBrk="0" fontAlgn="base" latinLnBrk="0" hangingPunct="0">
                        <a:lnSpc>
                          <a:spcPct val="100000"/>
                        </a:lnSpc>
                        <a:spcBef>
                          <a:spcPct val="0"/>
                        </a:spcBef>
                        <a:spcAft>
                          <a:spcPct val="0"/>
                        </a:spcAft>
                        <a:buClrTx/>
                        <a:buSzTx/>
                        <a:buFontTx/>
                        <a:buNone/>
                        <a:tabLst>
                          <a:tab pos="160338" algn="l"/>
                        </a:tabLst>
                      </a:pPr>
                      <a:r>
                        <a:rPr kumimoji="0" lang="sv-SE" sz="1600" b="0" i="0" u="none" strike="noStrike" cap="none" normalizeH="0" baseline="0">
                          <a:ln>
                            <a:noFill/>
                          </a:ln>
                          <a:solidFill>
                            <a:schemeClr val="tx1"/>
                          </a:solidFill>
                          <a:effectLst/>
                          <a:latin typeface="Garamond" pitchFamily="18" charset="0"/>
                          <a:cs typeface="Times New Roman" pitchFamily="18" charset="0"/>
                        </a:rPr>
                        <a:t>7. Pengelolaan konflik</a:t>
                      </a:r>
                      <a:endParaRPr kumimoji="0" lang="sv-SE" sz="1600" b="0" i="0" u="none" strike="noStrike" cap="none" normalizeH="0" baseline="0">
                        <a:ln>
                          <a:noFill/>
                        </a:ln>
                        <a:solidFill>
                          <a:schemeClr val="tx1"/>
                        </a:solidFill>
                        <a:effectLst/>
                        <a:latin typeface="Garamond"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a:ln>
                            <a:noFill/>
                          </a:ln>
                          <a:solidFill>
                            <a:schemeClr val="tx1"/>
                          </a:solidFill>
                          <a:effectLst/>
                          <a:latin typeface="Garamond" pitchFamily="18" charset="0"/>
                          <a:cs typeface="Times New Roman" pitchFamily="18" charset="0"/>
                        </a:rPr>
                        <a:t>1. Kawasan adat</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ct val="0"/>
                        </a:spcAft>
                        <a:buClrTx/>
                        <a:buSzTx/>
                        <a:buFontTx/>
                        <a:buNone/>
                        <a:tabLst/>
                      </a:pPr>
                      <a:r>
                        <a:rPr kumimoji="0" lang="sv-SE" sz="1600" b="0" i="0" u="none" strike="noStrike" cap="none" normalizeH="0" baseline="0">
                          <a:ln>
                            <a:noFill/>
                          </a:ln>
                          <a:solidFill>
                            <a:schemeClr val="tx1"/>
                          </a:solidFill>
                          <a:effectLst/>
                          <a:latin typeface="Garamond" pitchFamily="18" charset="0"/>
                          <a:cs typeface="Times New Roman" pitchFamily="18" charset="0"/>
                        </a:rPr>
                        <a:t>2. Perlindungan/ pelestarian (cagar) budaya</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ct val="0"/>
                        </a:spcAft>
                        <a:buClrTx/>
                        <a:buSzTx/>
                        <a:buFontTx/>
                        <a:buNone/>
                        <a:tabLst/>
                      </a:pPr>
                      <a:r>
                        <a:rPr kumimoji="0" lang="sv-SE" sz="1600" b="0" i="0" u="none" strike="noStrike" cap="none" normalizeH="0" baseline="0">
                          <a:ln>
                            <a:noFill/>
                          </a:ln>
                          <a:solidFill>
                            <a:schemeClr val="tx1"/>
                          </a:solidFill>
                          <a:effectLst/>
                          <a:latin typeface="Garamond" pitchFamily="18" charset="0"/>
                          <a:cs typeface="Times New Roman" pitchFamily="18" charset="0"/>
                        </a:rPr>
                        <a:t>3. Pengelolaan kawasan publik kota (menghindari tawuran)</a:t>
                      </a:r>
                      <a:endParaRPr kumimoji="0" lang="sv-SE" sz="1600" b="0" i="0" u="none" strike="noStrike" cap="none" normalizeH="0" baseline="0">
                        <a:ln>
                          <a:noFill/>
                        </a:ln>
                        <a:solidFill>
                          <a:schemeClr val="tx1"/>
                        </a:solidFill>
                        <a:effectLst/>
                        <a:latin typeface="Garamond"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0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a:ln>
                            <a:noFill/>
                          </a:ln>
                          <a:solidFill>
                            <a:schemeClr val="tx1"/>
                          </a:solidFill>
                          <a:effectLst/>
                          <a:latin typeface="Garamond" pitchFamily="18" charset="0"/>
                          <a:cs typeface="Times New Roman" pitchFamily="18" charset="0"/>
                        </a:rPr>
                        <a:t>7</a:t>
                      </a:r>
                      <a:endParaRPr kumimoji="0" lang="sv-SE" sz="1600" b="0" i="0" u="none" strike="noStrike" cap="none" normalizeH="0" baseline="0">
                        <a:ln>
                          <a:noFill/>
                        </a:ln>
                        <a:solidFill>
                          <a:schemeClr val="tx1"/>
                        </a:solidFill>
                        <a:effectLst/>
                        <a:latin typeface="Garamond"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a:ln>
                            <a:noFill/>
                          </a:ln>
                          <a:solidFill>
                            <a:schemeClr val="tx1"/>
                          </a:solidFill>
                          <a:effectLst/>
                          <a:latin typeface="Garamond" pitchFamily="18" charset="0"/>
                          <a:cs typeface="Times New Roman" pitchFamily="18" charset="0"/>
                        </a:rPr>
                        <a:t>Wilayah Politik</a:t>
                      </a:r>
                      <a:endParaRPr kumimoji="0" lang="sv-SE" sz="1600" b="0" i="0" u="none" strike="noStrike" cap="none" normalizeH="0" baseline="0">
                        <a:ln>
                          <a:noFill/>
                        </a:ln>
                        <a:solidFill>
                          <a:schemeClr val="tx1"/>
                        </a:solidFill>
                        <a:effectLst/>
                        <a:latin typeface="Garamond"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a:ln>
                            <a:noFill/>
                          </a:ln>
                          <a:solidFill>
                            <a:schemeClr val="tx1"/>
                          </a:solidFill>
                          <a:effectLst/>
                          <a:latin typeface="Garamond" pitchFamily="18" charset="0"/>
                          <a:cs typeface="Times New Roman" pitchFamily="18" charset="0"/>
                        </a:rPr>
                        <a:t>1. Menjaga keutuhan/integrasi wilayah teritorial</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174625" marR="0" lvl="0" indent="-174625" algn="l" defTabSz="914400" rtl="0" eaLnBrk="0" fontAlgn="base" latinLnBrk="0" hangingPunct="0">
                        <a:lnSpc>
                          <a:spcPct val="100000"/>
                        </a:lnSpc>
                        <a:spcBef>
                          <a:spcPct val="0"/>
                        </a:spcBef>
                        <a:spcAft>
                          <a:spcPct val="0"/>
                        </a:spcAft>
                        <a:buClrTx/>
                        <a:buSzTx/>
                        <a:buFontTx/>
                        <a:buNone/>
                        <a:tabLst/>
                      </a:pPr>
                      <a:r>
                        <a:rPr kumimoji="0" lang="sv-SE" sz="1600" b="0" i="0" u="none" strike="noStrike" cap="none" normalizeH="0" baseline="0">
                          <a:ln>
                            <a:noFill/>
                          </a:ln>
                          <a:solidFill>
                            <a:schemeClr val="tx1"/>
                          </a:solidFill>
                          <a:effectLst/>
                          <a:latin typeface="Garamond" pitchFamily="18" charset="0"/>
                          <a:cs typeface="Times New Roman" pitchFamily="18" charset="0"/>
                        </a:rPr>
                        <a:t>2. Menjaga pengaruh / kekuasaan teritorial</a:t>
                      </a:r>
                      <a:endParaRPr kumimoji="0" lang="sv-SE" sz="1600" b="0" i="0" u="none" strike="noStrike" cap="none" normalizeH="0" baseline="0">
                        <a:ln>
                          <a:noFill/>
                        </a:ln>
                        <a:solidFill>
                          <a:schemeClr val="tx1"/>
                        </a:solidFill>
                        <a:effectLst/>
                        <a:latin typeface="Garamond"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a:ln>
                            <a:noFill/>
                          </a:ln>
                          <a:solidFill>
                            <a:schemeClr val="tx1"/>
                          </a:solidFill>
                          <a:effectLst/>
                          <a:latin typeface="Garamond" pitchFamily="18" charset="0"/>
                          <a:cs typeface="Times New Roman" pitchFamily="18" charset="0"/>
                        </a:rPr>
                        <a:t>1. Negara</a:t>
                      </a:r>
                      <a:endParaRPr kumimoji="0" lang="en-US" sz="1600" b="0" i="0" u="none" strike="noStrike" cap="none" normalizeH="0" baseline="0">
                        <a:ln>
                          <a:noFill/>
                        </a:ln>
                        <a:solidFill>
                          <a:schemeClr val="tx1"/>
                        </a:solidFill>
                        <a:effectLst/>
                        <a:latin typeface="Garamond"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ct val="0"/>
                        </a:spcAft>
                        <a:buClrTx/>
                        <a:buSzTx/>
                        <a:buFontTx/>
                        <a:buNone/>
                        <a:tabLst/>
                      </a:pPr>
                      <a:r>
                        <a:rPr kumimoji="0" lang="sv-SE" sz="1600" b="0" i="0" u="none" strike="noStrike" cap="none" normalizeH="0" baseline="0">
                          <a:ln>
                            <a:noFill/>
                          </a:ln>
                          <a:solidFill>
                            <a:schemeClr val="tx1"/>
                          </a:solidFill>
                          <a:effectLst/>
                          <a:latin typeface="Garamond" pitchFamily="18" charset="0"/>
                          <a:cs typeface="Times New Roman" pitchFamily="18" charset="0"/>
                        </a:rPr>
                        <a:t>2. P</a:t>
                      </a:r>
                      <a:r>
                        <a:rPr kumimoji="0" lang="en-US" sz="1600" b="0" i="0" u="none" strike="noStrike" cap="none" normalizeH="0" baseline="0">
                          <a:ln>
                            <a:noFill/>
                          </a:ln>
                          <a:solidFill>
                            <a:schemeClr val="tx1"/>
                          </a:solidFill>
                          <a:effectLst/>
                          <a:latin typeface="Garamond" pitchFamily="18" charset="0"/>
                          <a:cs typeface="Times New Roman" pitchFamily="18" charset="0"/>
                        </a:rPr>
                        <a:t>ropinsi</a:t>
                      </a:r>
                    </a:p>
                    <a:p>
                      <a:pPr marL="231775" marR="0" lvl="0" indent="-231775"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Garamond" pitchFamily="18" charset="0"/>
                          <a:cs typeface="Times New Roman" pitchFamily="18" charset="0"/>
                        </a:rPr>
                        <a:t>3. Kabupaten</a:t>
                      </a:r>
                      <a:endParaRPr kumimoji="0" lang="en-US" sz="1600" b="0" i="0" u="none" strike="noStrike" cap="none" normalizeH="0" baseline="0">
                        <a:ln>
                          <a:noFill/>
                        </a:ln>
                        <a:solidFill>
                          <a:schemeClr val="tx1"/>
                        </a:solidFill>
                        <a:effectLst/>
                        <a:latin typeface="Garamond"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1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Garamond" pitchFamily="18" charset="0"/>
                          <a:cs typeface="Times New Roman" pitchFamily="18" charset="0"/>
                        </a:rPr>
                        <a:t>8</a:t>
                      </a:r>
                      <a:endParaRPr kumimoji="0" lang="en-US" sz="1600" b="0" i="0" u="none" strike="noStrike" cap="none" normalizeH="0" baseline="0">
                        <a:ln>
                          <a:noFill/>
                        </a:ln>
                        <a:solidFill>
                          <a:schemeClr val="tx1"/>
                        </a:solidFill>
                        <a:effectLst/>
                        <a:latin typeface="Garamond"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Garamond" pitchFamily="18" charset="0"/>
                          <a:cs typeface="Times New Roman" pitchFamily="18" charset="0"/>
                        </a:rPr>
                        <a:t>Wilayah Administratif</a:t>
                      </a:r>
                      <a:endParaRPr kumimoji="0" lang="en-US" sz="1600" b="0" i="0" u="none" strike="noStrike" cap="none" normalizeH="0" baseline="0">
                        <a:ln>
                          <a:noFill/>
                        </a:ln>
                        <a:solidFill>
                          <a:schemeClr val="tx1"/>
                        </a:solidFill>
                        <a:effectLst/>
                        <a:latin typeface="Garamond"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a:ln>
                            <a:noFill/>
                          </a:ln>
                          <a:solidFill>
                            <a:schemeClr val="tx1"/>
                          </a:solidFill>
                          <a:effectLst/>
                          <a:latin typeface="Garamond" pitchFamily="18" charset="0"/>
                          <a:cs typeface="Times New Roman" pitchFamily="18" charset="0"/>
                        </a:rPr>
                        <a:t>Optimasi fungsi-fungsi administrasi dan pelayanan publik pemerintahan</a:t>
                      </a:r>
                      <a:endParaRPr kumimoji="0" lang="sv-SE" sz="1600" b="0" i="0" u="none" strike="noStrike" cap="none" normalizeH="0" baseline="0">
                        <a:ln>
                          <a:noFill/>
                        </a:ln>
                        <a:solidFill>
                          <a:schemeClr val="tx1"/>
                        </a:solidFill>
                        <a:effectLst/>
                        <a:latin typeface="Garamond"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Garamond" pitchFamily="18" charset="0"/>
                          <a:cs typeface="Times New Roman" pitchFamily="18" charset="0"/>
                        </a:rPr>
                        <a:t>1. Negara</a:t>
                      </a:r>
                    </a:p>
                    <a:p>
                      <a:pPr marL="231775" marR="0" lvl="0" indent="-231775"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Garamond" pitchFamily="18" charset="0"/>
                          <a:cs typeface="Times New Roman" pitchFamily="18" charset="0"/>
                        </a:rPr>
                        <a:t>2. Propinsi</a:t>
                      </a:r>
                    </a:p>
                    <a:p>
                      <a:pPr marL="231775" marR="0" lvl="0" indent="-231775"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Garamond" pitchFamily="18" charset="0"/>
                          <a:cs typeface="Times New Roman" pitchFamily="18" charset="0"/>
                        </a:rPr>
                        <a:t>3. Kabupaten</a:t>
                      </a:r>
                      <a:endParaRPr kumimoji="0" lang="en-US" sz="1600" b="0" i="0" u="none" strike="noStrike" cap="none" normalizeH="0" baseline="0">
                        <a:ln>
                          <a:noFill/>
                        </a:ln>
                        <a:solidFill>
                          <a:schemeClr val="tx1"/>
                        </a:solidFill>
                        <a:effectLst/>
                        <a:latin typeface="Garamond"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1981200" y="274638"/>
            <a:ext cx="8229600" cy="792162"/>
          </a:xfrm>
        </p:spPr>
        <p:txBody>
          <a:bodyPr/>
          <a:lstStyle/>
          <a:p>
            <a:pPr eaLnBrk="1" hangingPunct="1">
              <a:defRPr/>
            </a:pPr>
            <a:r>
              <a:rPr lang="en-US"/>
              <a:t>Penutup</a:t>
            </a:r>
          </a:p>
        </p:txBody>
      </p:sp>
      <p:sp>
        <p:nvSpPr>
          <p:cNvPr id="54275" name="Rectangle 3"/>
          <p:cNvSpPr>
            <a:spLocks noGrp="1" noChangeArrowheads="1"/>
          </p:cNvSpPr>
          <p:nvPr>
            <p:ph type="body" idx="1"/>
          </p:nvPr>
        </p:nvSpPr>
        <p:spPr>
          <a:xfrm>
            <a:off x="1752600" y="1295401"/>
            <a:ext cx="8686800" cy="4830763"/>
          </a:xfrm>
        </p:spPr>
        <p:txBody>
          <a:bodyPr/>
          <a:lstStyle/>
          <a:p>
            <a:pPr eaLnBrk="1" hangingPunct="1">
              <a:defRPr/>
            </a:pPr>
            <a:r>
              <a:rPr lang="en-US"/>
              <a:t>Setiap Isu/Tujuan suatu perencanaan/ pengelolaan memerlukan konsep wilayah yang berbeda</a:t>
            </a:r>
          </a:p>
          <a:p>
            <a:pPr eaLnBrk="1" hangingPunct="1">
              <a:defRPr/>
            </a:pPr>
            <a:r>
              <a:rPr lang="en-US"/>
              <a:t>Untuk suatu lokasi yang sama dapat dipandang dengan perspektif konsep wilayah yang berbeda, tergantung isu/tujuan yang dihadapi</a:t>
            </a:r>
          </a:p>
          <a:p>
            <a:pPr eaLnBrk="1" hangingPunct="1">
              <a:defRPr/>
            </a:pPr>
            <a:r>
              <a:rPr lang="en-US"/>
              <a:t>Suatu penataan ruang lokasi dapat memiliki isu dan tujuan yang bersifat ganda/kompleks, diperlukan berbagai pertimbangan asumsi/wilayah di dalam perencanaan/penataannya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1981200" y="152401"/>
            <a:ext cx="8229600" cy="639763"/>
          </a:xfrm>
        </p:spPr>
        <p:txBody>
          <a:bodyPr/>
          <a:lstStyle/>
          <a:p>
            <a:pPr eaLnBrk="1" hangingPunct="1">
              <a:defRPr/>
            </a:pPr>
            <a:r>
              <a:rPr lang="en-US" sz="3200"/>
              <a:t>Contoh Berbagai Konsep Kawasan Pesisir</a:t>
            </a:r>
          </a:p>
        </p:txBody>
      </p:sp>
      <p:sp>
        <p:nvSpPr>
          <p:cNvPr id="19459" name="Rectangle 3"/>
          <p:cNvSpPr>
            <a:spLocks noGrp="1" noChangeArrowheads="1"/>
          </p:cNvSpPr>
          <p:nvPr>
            <p:ph type="body" idx="1"/>
          </p:nvPr>
        </p:nvSpPr>
        <p:spPr>
          <a:xfrm>
            <a:off x="1752600" y="1036638"/>
            <a:ext cx="8763000" cy="5287962"/>
          </a:xfrm>
        </p:spPr>
        <p:txBody>
          <a:bodyPr>
            <a:normAutofit fontScale="92500"/>
          </a:bodyPr>
          <a:lstStyle/>
          <a:p>
            <a:pPr eaLnBrk="1" hangingPunct="1">
              <a:lnSpc>
                <a:spcPct val="90000"/>
              </a:lnSpc>
              <a:buFont typeface="Wingdings" pitchFamily="2" charset="2"/>
              <a:buNone/>
              <a:defRPr/>
            </a:pPr>
            <a:r>
              <a:rPr lang="en-US" sz="2900"/>
              <a:t>Wilayah Sistem ekologi: Peralihan ekosistem darat dan laut</a:t>
            </a:r>
          </a:p>
          <a:p>
            <a:pPr eaLnBrk="1" hangingPunct="1">
              <a:lnSpc>
                <a:spcPct val="90000"/>
              </a:lnSpc>
              <a:buFont typeface="Wingdings" pitchFamily="2" charset="2"/>
              <a:buNone/>
              <a:defRPr/>
            </a:pPr>
            <a:r>
              <a:rPr lang="en-US" sz="2900"/>
              <a:t>Wilayah Sistem ekonomi: kawasan aktivitas ekonomi berbasis sumberdaya-sumberdaya pesisir dan laut.</a:t>
            </a:r>
          </a:p>
          <a:p>
            <a:pPr eaLnBrk="1" hangingPunct="1">
              <a:lnSpc>
                <a:spcPct val="90000"/>
              </a:lnSpc>
              <a:buFont typeface="Wingdings" pitchFamily="2" charset="2"/>
              <a:buNone/>
              <a:defRPr/>
            </a:pPr>
            <a:r>
              <a:rPr lang="en-US" sz="2900"/>
              <a:t>Wilayah Sistem sosial: kawasan dengan kehidupan sosialnya yang memiliki sistem sosial/budaya masyarakat pesisir yang memiliki keterkaitan/ketergantungan yang tinggi dengan sumberdaya-sumberdaya pesisir dan laut. </a:t>
            </a:r>
          </a:p>
          <a:p>
            <a:pPr eaLnBrk="1" hangingPunct="1">
              <a:lnSpc>
                <a:spcPct val="90000"/>
              </a:lnSpc>
              <a:buFont typeface="Wingdings" pitchFamily="2" charset="2"/>
              <a:buNone/>
              <a:defRPr/>
            </a:pPr>
            <a:r>
              <a:rPr lang="en-US" sz="2900"/>
              <a:t>Wilayah homogen suku pesisir tertentu</a:t>
            </a:r>
          </a:p>
          <a:p>
            <a:pPr eaLnBrk="1" hangingPunct="1">
              <a:lnSpc>
                <a:spcPct val="90000"/>
              </a:lnSpc>
              <a:buFont typeface="Wingdings" pitchFamily="2" charset="2"/>
              <a:buNone/>
              <a:defRPr/>
            </a:pPr>
            <a:r>
              <a:rPr lang="en-US" sz="2900"/>
              <a:t>Wilayah homogen land form/land system pesisir</a:t>
            </a:r>
          </a:p>
          <a:p>
            <a:pPr eaLnBrk="1" hangingPunct="1">
              <a:lnSpc>
                <a:spcPct val="90000"/>
              </a:lnSpc>
              <a:buFont typeface="Wingdings" pitchFamily="2" charset="2"/>
              <a:buNone/>
              <a:defRPr/>
            </a:pPr>
            <a:r>
              <a:rPr lang="en-US" sz="2900"/>
              <a:t>Wilayah Administratif: desa/kecamatan/kabupaten/kota/propinsi yang memiliki garis pantai</a:t>
            </a:r>
          </a:p>
          <a:p>
            <a:pPr eaLnBrk="1" hangingPunct="1">
              <a:lnSpc>
                <a:spcPct val="90000"/>
              </a:lnSpc>
              <a:buFont typeface="Wingdings" pitchFamily="2" charset="2"/>
              <a:buNone/>
              <a:defRPr/>
            </a:pPr>
            <a:endParaRPr lang="en-US" sz="2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a:t>Konsep Wilayah</a:t>
            </a:r>
          </a:p>
        </p:txBody>
      </p:sp>
      <p:sp>
        <p:nvSpPr>
          <p:cNvPr id="3075" name="Rectangle 3"/>
          <p:cNvSpPr>
            <a:spLocks noGrp="1" noChangeArrowheads="1"/>
          </p:cNvSpPr>
          <p:nvPr>
            <p:ph type="body" idx="1"/>
          </p:nvPr>
        </p:nvSpPr>
        <p:spPr/>
        <p:txBody>
          <a:bodyPr/>
          <a:lstStyle/>
          <a:p>
            <a:pPr eaLnBrk="1" hangingPunct="1">
              <a:defRPr/>
            </a:pPr>
            <a:r>
              <a:rPr lang="en-US"/>
              <a:t>Berbagai konsep nomenklatur kewilayahan seperti “wilayah”, “kawasan”, “daerah”, “regional”, “area”, “ruang”, dan istilah-istilah sejenis, banyak dipergunakan dan saling dapat dipertukarkan pengertiannya walaupun masing-masing memiliki penekanan pemahaman yang berbeda-beda.</a:t>
            </a:r>
          </a:p>
          <a:p>
            <a:pPr eaLnBrk="1" hangingPunct="1">
              <a:defRPr/>
            </a:pPr>
            <a:r>
              <a:rPr lang="en-US"/>
              <a:t>K</a:t>
            </a:r>
            <a:r>
              <a:rPr lang="de-DE"/>
              <a:t>etidakkonsistenan istilah tersebut kadang menyebabkan kerancuan pemahaman dan sering membingungkan. </a:t>
            </a:r>
            <a:r>
              <a:rPr lang="en-US"/>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1524000" y="533401"/>
            <a:ext cx="9144000" cy="4968875"/>
          </a:xfrm>
          <a:prstGeom prst="rect">
            <a:avLst/>
          </a:prstGeom>
          <a:solidFill>
            <a:schemeClr val="bg1"/>
          </a:solidFill>
          <a:ln w="9525" algn="ctr">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000000"/>
                  </a:outerShdw>
                </a:effectLst>
                <a:latin typeface="Arial" charset="0"/>
              </a:rPr>
              <a:t>TIPOLOGI PENDEKATAN PENATAAN RUANG</a:t>
            </a:r>
          </a:p>
          <a:p>
            <a:pPr algn="ctr">
              <a:spcBef>
                <a:spcPct val="50000"/>
              </a:spcBef>
              <a:defRPr/>
            </a:pPr>
            <a:endParaRPr lang="en-US" sz="2000" b="1" dirty="0">
              <a:effectLst>
                <a:outerShdw blurRad="38100" dist="38100" dir="2700000" algn="tl">
                  <a:srgbClr val="000000"/>
                </a:outerShdw>
              </a:effectLst>
              <a:latin typeface="Arial" charset="0"/>
            </a:endParaRPr>
          </a:p>
          <a:p>
            <a:pPr algn="ctr">
              <a:spcBef>
                <a:spcPct val="50000"/>
              </a:spcBef>
              <a:defRPr/>
            </a:pPr>
            <a:endParaRPr lang="en-US" sz="2000" b="1" dirty="0">
              <a:solidFill>
                <a:srgbClr val="FFFF00"/>
              </a:solidFill>
              <a:effectLst>
                <a:outerShdw blurRad="38100" dist="38100" dir="2700000" algn="tl">
                  <a:srgbClr val="000000"/>
                </a:outerShdw>
              </a:effectLst>
              <a:latin typeface="Arial" charset="0"/>
            </a:endParaRPr>
          </a:p>
          <a:p>
            <a:pPr algn="ctr">
              <a:spcBef>
                <a:spcPct val="50000"/>
              </a:spcBef>
              <a:defRPr/>
            </a:pPr>
            <a:endParaRPr lang="en-US" sz="2000" b="1" dirty="0">
              <a:solidFill>
                <a:srgbClr val="FFFF00"/>
              </a:solidFill>
              <a:effectLst>
                <a:outerShdw blurRad="38100" dist="38100" dir="2700000" algn="tl">
                  <a:srgbClr val="000000"/>
                </a:outerShdw>
              </a:effectLst>
              <a:latin typeface="Arial" charset="0"/>
            </a:endParaRPr>
          </a:p>
          <a:p>
            <a:pPr algn="ctr">
              <a:spcBef>
                <a:spcPct val="50000"/>
              </a:spcBef>
              <a:defRPr/>
            </a:pPr>
            <a:endParaRPr lang="en-US" sz="2000" b="1" dirty="0">
              <a:solidFill>
                <a:srgbClr val="FFFF00"/>
              </a:solidFill>
              <a:effectLst>
                <a:outerShdw blurRad="38100" dist="38100" dir="2700000" algn="tl">
                  <a:srgbClr val="000000"/>
                </a:outerShdw>
              </a:effectLst>
              <a:latin typeface="Arial" charset="0"/>
            </a:endParaRPr>
          </a:p>
          <a:p>
            <a:pPr algn="ctr">
              <a:spcBef>
                <a:spcPct val="50000"/>
              </a:spcBef>
              <a:defRPr/>
            </a:pPr>
            <a:endParaRPr lang="en-US" sz="2000" b="1" dirty="0">
              <a:solidFill>
                <a:srgbClr val="FFFF00"/>
              </a:solidFill>
              <a:effectLst>
                <a:outerShdw blurRad="38100" dist="38100" dir="2700000" algn="tl">
                  <a:srgbClr val="000000"/>
                </a:outerShdw>
              </a:effectLst>
              <a:latin typeface="Arial" charset="0"/>
            </a:endParaRPr>
          </a:p>
          <a:p>
            <a:pPr algn="ctr">
              <a:spcBef>
                <a:spcPct val="50000"/>
              </a:spcBef>
              <a:defRPr/>
            </a:pPr>
            <a:endParaRPr lang="en-US" sz="2000" b="1" dirty="0">
              <a:solidFill>
                <a:srgbClr val="FFFF00"/>
              </a:solidFill>
              <a:effectLst>
                <a:outerShdw blurRad="38100" dist="38100" dir="2700000" algn="tl">
                  <a:srgbClr val="000000"/>
                </a:outerShdw>
              </a:effectLst>
              <a:latin typeface="Arial" charset="0"/>
            </a:endParaRPr>
          </a:p>
          <a:p>
            <a:pPr algn="ctr">
              <a:spcBef>
                <a:spcPct val="50000"/>
              </a:spcBef>
              <a:defRPr/>
            </a:pPr>
            <a:endParaRPr lang="en-US" sz="2000" b="1" dirty="0">
              <a:solidFill>
                <a:srgbClr val="FFFF00"/>
              </a:solidFill>
              <a:effectLst>
                <a:outerShdw blurRad="38100" dist="38100" dir="2700000" algn="tl">
                  <a:srgbClr val="000000"/>
                </a:outerShdw>
              </a:effectLst>
              <a:latin typeface="Arial" charset="0"/>
            </a:endParaRPr>
          </a:p>
          <a:p>
            <a:pPr algn="ctr">
              <a:spcBef>
                <a:spcPct val="50000"/>
              </a:spcBef>
              <a:defRPr/>
            </a:pPr>
            <a:endParaRPr lang="en-US" sz="2000" b="1" dirty="0">
              <a:solidFill>
                <a:srgbClr val="FFFF00"/>
              </a:solidFill>
              <a:effectLst>
                <a:outerShdw blurRad="38100" dist="38100" dir="2700000" algn="tl">
                  <a:srgbClr val="000000"/>
                </a:outerShdw>
              </a:effectLst>
              <a:latin typeface="Arial" charset="0"/>
            </a:endParaRPr>
          </a:p>
          <a:p>
            <a:pPr algn="ctr">
              <a:spcBef>
                <a:spcPct val="50000"/>
              </a:spcBef>
              <a:defRPr/>
            </a:pPr>
            <a:endParaRPr lang="en-US" sz="2000" b="1" dirty="0">
              <a:solidFill>
                <a:srgbClr val="FFFF00"/>
              </a:solidFill>
              <a:effectLst>
                <a:outerShdw blurRad="38100" dist="38100" dir="2700000" algn="tl">
                  <a:srgbClr val="000000"/>
                </a:outerShdw>
              </a:effectLst>
              <a:latin typeface="Arial" charset="0"/>
            </a:endParaRPr>
          </a:p>
          <a:p>
            <a:pPr algn="ctr">
              <a:spcBef>
                <a:spcPct val="50000"/>
              </a:spcBef>
              <a:defRPr/>
            </a:pPr>
            <a:endParaRPr lang="en-US" sz="2000" b="1" dirty="0">
              <a:solidFill>
                <a:srgbClr val="FFFF00"/>
              </a:solidFill>
              <a:effectLst>
                <a:outerShdw blurRad="38100" dist="38100" dir="2700000" algn="tl">
                  <a:srgbClr val="000000"/>
                </a:outerShdw>
              </a:effectLst>
              <a:latin typeface="Arial" charset="0"/>
            </a:endParaRPr>
          </a:p>
        </p:txBody>
      </p:sp>
      <p:sp>
        <p:nvSpPr>
          <p:cNvPr id="69636" name="Text Box 4"/>
          <p:cNvSpPr txBox="1">
            <a:spLocks noChangeArrowheads="1"/>
          </p:cNvSpPr>
          <p:nvPr/>
        </p:nvSpPr>
        <p:spPr bwMode="auto">
          <a:xfrm rot="16200000">
            <a:off x="184944" y="4114007"/>
            <a:ext cx="3557588" cy="396875"/>
          </a:xfrm>
          <a:prstGeom prst="rect">
            <a:avLst/>
          </a:prstGeom>
          <a:solidFill>
            <a:srgbClr val="FF3300"/>
          </a:solidFill>
          <a:ln w="9525" algn="ctr">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Narrow" pitchFamily="34" charset="0"/>
              </a:rPr>
              <a:t>PENATAAN RUANG</a:t>
            </a:r>
          </a:p>
        </p:txBody>
      </p:sp>
      <p:sp>
        <p:nvSpPr>
          <p:cNvPr id="69637" name="Rectangle 5"/>
          <p:cNvSpPr>
            <a:spLocks noChangeArrowheads="1"/>
          </p:cNvSpPr>
          <p:nvPr/>
        </p:nvSpPr>
        <p:spPr bwMode="auto">
          <a:xfrm>
            <a:off x="2244726" y="1800226"/>
            <a:ext cx="1547813" cy="620713"/>
          </a:xfrm>
          <a:prstGeom prst="rect">
            <a:avLst/>
          </a:prstGeom>
          <a:solidFill>
            <a:srgbClr val="FF9900"/>
          </a:solidFill>
          <a:ln w="9525" algn="ctr">
            <a:solidFill>
              <a:srgbClr val="FF9900"/>
            </a:solidFill>
            <a:miter lim="800000"/>
            <a:headEnd/>
            <a:tailEnd/>
          </a:ln>
          <a:effectLst/>
        </p:spPr>
        <p:txBody>
          <a:bodyPr wrap="none" anchor="ctr"/>
          <a:lstStyle/>
          <a:p>
            <a:pPr algn="ctr">
              <a:defRPr/>
            </a:pPr>
            <a:r>
              <a:rPr lang="en-US" sz="2000" b="1">
                <a:effectLst>
                  <a:outerShdw blurRad="38100" dist="38100" dir="2700000" algn="tl">
                    <a:srgbClr val="000000"/>
                  </a:outerShdw>
                </a:effectLst>
                <a:latin typeface="Arial" charset="0"/>
              </a:rPr>
              <a:t>SISTEM</a:t>
            </a:r>
          </a:p>
        </p:txBody>
      </p:sp>
      <p:sp>
        <p:nvSpPr>
          <p:cNvPr id="69638" name="Rectangle 6"/>
          <p:cNvSpPr>
            <a:spLocks noChangeArrowheads="1"/>
          </p:cNvSpPr>
          <p:nvPr/>
        </p:nvSpPr>
        <p:spPr bwMode="auto">
          <a:xfrm>
            <a:off x="8812213" y="1800225"/>
            <a:ext cx="1547812" cy="628650"/>
          </a:xfrm>
          <a:prstGeom prst="rect">
            <a:avLst/>
          </a:prstGeom>
          <a:solidFill>
            <a:schemeClr val="accent2"/>
          </a:solidFill>
          <a:ln w="9525" algn="ctr">
            <a:noFill/>
            <a:miter lim="800000"/>
            <a:headEnd/>
            <a:tailEnd/>
          </a:ln>
          <a:effectLst/>
        </p:spPr>
        <p:txBody>
          <a:bodyPr wrap="none" anchor="ctr"/>
          <a:lstStyle/>
          <a:p>
            <a:pPr algn="ctr">
              <a:defRPr/>
            </a:pPr>
            <a:r>
              <a:rPr lang="en-US" sz="2000" b="1">
                <a:effectLst>
                  <a:outerShdw blurRad="38100" dist="38100" dir="2700000" algn="tl">
                    <a:srgbClr val="000000"/>
                  </a:outerShdw>
                </a:effectLst>
                <a:latin typeface="Arial" charset="0"/>
              </a:rPr>
              <a:t>NILAI </a:t>
            </a:r>
          </a:p>
          <a:p>
            <a:pPr algn="ctr">
              <a:defRPr/>
            </a:pPr>
            <a:r>
              <a:rPr lang="en-US" sz="2000" b="1">
                <a:effectLst>
                  <a:outerShdw blurRad="38100" dist="38100" dir="2700000" algn="tl">
                    <a:srgbClr val="000000"/>
                  </a:outerShdw>
                </a:effectLst>
                <a:latin typeface="Arial" charset="0"/>
              </a:rPr>
              <a:t>STRATEGIS</a:t>
            </a:r>
          </a:p>
        </p:txBody>
      </p:sp>
      <p:sp>
        <p:nvSpPr>
          <p:cNvPr id="69639" name="Rectangle 7"/>
          <p:cNvSpPr>
            <a:spLocks noChangeArrowheads="1"/>
          </p:cNvSpPr>
          <p:nvPr/>
        </p:nvSpPr>
        <p:spPr bwMode="auto">
          <a:xfrm>
            <a:off x="3897313" y="1800226"/>
            <a:ext cx="1547812" cy="638175"/>
          </a:xfrm>
          <a:prstGeom prst="rect">
            <a:avLst/>
          </a:prstGeom>
          <a:solidFill>
            <a:srgbClr val="99FFCC"/>
          </a:solidFill>
          <a:ln w="9525" algn="ctr">
            <a:noFill/>
            <a:miter lim="800000"/>
            <a:headEnd/>
            <a:tailEnd/>
          </a:ln>
          <a:effectLst/>
        </p:spPr>
        <p:txBody>
          <a:bodyPr wrap="none" anchor="ctr"/>
          <a:lstStyle/>
          <a:p>
            <a:pPr algn="ctr">
              <a:defRPr/>
            </a:pPr>
            <a:r>
              <a:rPr lang="en-US" sz="2000" b="1">
                <a:effectLst>
                  <a:outerShdw blurRad="38100" dist="38100" dir="2700000" algn="tl">
                    <a:srgbClr val="000000"/>
                  </a:outerShdw>
                </a:effectLst>
                <a:latin typeface="Arial" charset="0"/>
              </a:rPr>
              <a:t>FUNGSI </a:t>
            </a:r>
          </a:p>
          <a:p>
            <a:pPr algn="ctr">
              <a:defRPr/>
            </a:pPr>
            <a:r>
              <a:rPr lang="en-US" sz="2000" b="1">
                <a:effectLst>
                  <a:outerShdw blurRad="38100" dist="38100" dir="2700000" algn="tl">
                    <a:srgbClr val="000000"/>
                  </a:outerShdw>
                </a:effectLst>
                <a:latin typeface="Arial" charset="0"/>
              </a:rPr>
              <a:t>UTAMA</a:t>
            </a:r>
          </a:p>
        </p:txBody>
      </p:sp>
      <p:sp>
        <p:nvSpPr>
          <p:cNvPr id="69640" name="Rectangle 8"/>
          <p:cNvSpPr>
            <a:spLocks noChangeArrowheads="1"/>
          </p:cNvSpPr>
          <p:nvPr/>
        </p:nvSpPr>
        <p:spPr bwMode="auto">
          <a:xfrm>
            <a:off x="5534026" y="1800226"/>
            <a:ext cx="1546225" cy="638175"/>
          </a:xfrm>
          <a:prstGeom prst="rect">
            <a:avLst/>
          </a:prstGeom>
          <a:solidFill>
            <a:srgbClr val="660066"/>
          </a:solidFill>
          <a:ln w="9525" algn="ctr">
            <a:noFill/>
            <a:miter lim="800000"/>
            <a:headEnd/>
            <a:tailEnd/>
          </a:ln>
          <a:effectLst/>
        </p:spPr>
        <p:txBody>
          <a:bodyPr wrap="none" anchor="ctr"/>
          <a:lstStyle/>
          <a:p>
            <a:pPr algn="ctr">
              <a:defRPr/>
            </a:pPr>
            <a:r>
              <a:rPr lang="en-US" sz="2000" b="1">
                <a:solidFill>
                  <a:srgbClr val="FFFF00"/>
                </a:solidFill>
                <a:effectLst>
                  <a:outerShdw blurRad="38100" dist="38100" dir="2700000" algn="tl">
                    <a:srgbClr val="000000"/>
                  </a:outerShdw>
                </a:effectLst>
                <a:latin typeface="Arial" charset="0"/>
              </a:rPr>
              <a:t>WILAYAH</a:t>
            </a:r>
          </a:p>
        </p:txBody>
      </p:sp>
      <p:sp>
        <p:nvSpPr>
          <p:cNvPr id="69641" name="Rectangle 9"/>
          <p:cNvSpPr>
            <a:spLocks noChangeArrowheads="1"/>
          </p:cNvSpPr>
          <p:nvPr/>
        </p:nvSpPr>
        <p:spPr bwMode="auto">
          <a:xfrm>
            <a:off x="7169151" y="1800225"/>
            <a:ext cx="1546225" cy="647700"/>
          </a:xfrm>
          <a:prstGeom prst="rect">
            <a:avLst/>
          </a:prstGeom>
          <a:solidFill>
            <a:srgbClr val="FFFF99"/>
          </a:solidFill>
          <a:ln w="9525" algn="ctr">
            <a:noFill/>
            <a:miter lim="800000"/>
            <a:headEnd/>
            <a:tailEnd/>
          </a:ln>
          <a:effectLst/>
        </p:spPr>
        <p:txBody>
          <a:bodyPr wrap="none" anchor="ctr"/>
          <a:lstStyle/>
          <a:p>
            <a:pPr algn="ctr">
              <a:defRPr/>
            </a:pPr>
            <a:r>
              <a:rPr lang="en-US" sz="2000" b="1">
                <a:effectLst>
                  <a:outerShdw blurRad="38100" dist="38100" dir="2700000" algn="tl">
                    <a:srgbClr val="000000"/>
                  </a:outerShdw>
                </a:effectLst>
                <a:latin typeface="Arial" charset="0"/>
              </a:rPr>
              <a:t>KEGIATAN</a:t>
            </a:r>
          </a:p>
        </p:txBody>
      </p:sp>
      <p:sp>
        <p:nvSpPr>
          <p:cNvPr id="69642" name="Rectangle 10"/>
          <p:cNvSpPr>
            <a:spLocks noChangeArrowheads="1"/>
          </p:cNvSpPr>
          <p:nvPr/>
        </p:nvSpPr>
        <p:spPr bwMode="auto">
          <a:xfrm>
            <a:off x="8809039" y="2538413"/>
            <a:ext cx="1546225" cy="628650"/>
          </a:xfrm>
          <a:prstGeom prst="rect">
            <a:avLst/>
          </a:prstGeom>
          <a:solidFill>
            <a:schemeClr val="accent2"/>
          </a:solidFill>
          <a:ln w="9525" algn="ctr">
            <a:noFill/>
            <a:miter lim="800000"/>
            <a:headEnd/>
            <a:tailEnd/>
          </a:ln>
          <a:effectLst/>
        </p:spPr>
        <p:txBody>
          <a:bodyPr wrap="none" anchor="ctr"/>
          <a:lstStyle/>
          <a:p>
            <a:pPr algn="ctr">
              <a:defRPr/>
            </a:pPr>
            <a:r>
              <a:rPr lang="en-US" sz="2000" b="1">
                <a:effectLst>
                  <a:outerShdw blurRad="38100" dist="38100" dir="2700000" algn="tl">
                    <a:srgbClr val="000000"/>
                  </a:outerShdw>
                </a:effectLst>
                <a:latin typeface="Arial Narrow" pitchFamily="34" charset="0"/>
              </a:rPr>
              <a:t>Hankam</a:t>
            </a:r>
          </a:p>
        </p:txBody>
      </p:sp>
      <p:sp>
        <p:nvSpPr>
          <p:cNvPr id="69643" name="Rectangle 11"/>
          <p:cNvSpPr>
            <a:spLocks noChangeArrowheads="1"/>
          </p:cNvSpPr>
          <p:nvPr/>
        </p:nvSpPr>
        <p:spPr bwMode="auto">
          <a:xfrm>
            <a:off x="8804276" y="3248025"/>
            <a:ext cx="1547813" cy="628650"/>
          </a:xfrm>
          <a:prstGeom prst="rect">
            <a:avLst/>
          </a:prstGeom>
          <a:solidFill>
            <a:schemeClr val="accent2"/>
          </a:solidFill>
          <a:ln w="9525" algn="ctr">
            <a:noFill/>
            <a:miter lim="800000"/>
            <a:headEnd/>
            <a:tailEnd/>
          </a:ln>
          <a:effectLst/>
        </p:spPr>
        <p:txBody>
          <a:bodyPr wrap="none" anchor="ctr"/>
          <a:lstStyle/>
          <a:p>
            <a:pPr algn="ctr">
              <a:defRPr/>
            </a:pPr>
            <a:r>
              <a:rPr lang="en-US" sz="2000" b="1">
                <a:effectLst>
                  <a:outerShdw blurRad="38100" dist="38100" dir="2700000" algn="tl">
                    <a:srgbClr val="000000"/>
                  </a:outerShdw>
                </a:effectLst>
                <a:latin typeface="Arial Narrow" pitchFamily="34" charset="0"/>
              </a:rPr>
              <a:t>Ekonomi</a:t>
            </a:r>
          </a:p>
        </p:txBody>
      </p:sp>
      <p:sp>
        <p:nvSpPr>
          <p:cNvPr id="69644" name="Rectangle 12"/>
          <p:cNvSpPr>
            <a:spLocks noChangeArrowheads="1"/>
          </p:cNvSpPr>
          <p:nvPr/>
        </p:nvSpPr>
        <p:spPr bwMode="auto">
          <a:xfrm>
            <a:off x="8799513" y="3986213"/>
            <a:ext cx="1547812" cy="628650"/>
          </a:xfrm>
          <a:prstGeom prst="rect">
            <a:avLst/>
          </a:prstGeom>
          <a:solidFill>
            <a:schemeClr val="accent2"/>
          </a:solidFill>
          <a:ln w="9525" algn="ctr">
            <a:noFill/>
            <a:miter lim="800000"/>
            <a:headEnd/>
            <a:tailEnd/>
          </a:ln>
          <a:effectLst/>
        </p:spPr>
        <p:txBody>
          <a:bodyPr wrap="none" anchor="ctr"/>
          <a:lstStyle/>
          <a:p>
            <a:pPr algn="ctr">
              <a:defRPr/>
            </a:pPr>
            <a:r>
              <a:rPr lang="en-US" sz="2000" b="1">
                <a:effectLst>
                  <a:outerShdw blurRad="38100" dist="38100" dir="2700000" algn="tl">
                    <a:srgbClr val="000000"/>
                  </a:outerShdw>
                </a:effectLst>
                <a:latin typeface="Arial Narrow" pitchFamily="34" charset="0"/>
              </a:rPr>
              <a:t>Sos - Bud</a:t>
            </a:r>
          </a:p>
        </p:txBody>
      </p:sp>
      <p:sp>
        <p:nvSpPr>
          <p:cNvPr id="69645" name="Rectangle 13"/>
          <p:cNvSpPr>
            <a:spLocks noChangeArrowheads="1"/>
          </p:cNvSpPr>
          <p:nvPr/>
        </p:nvSpPr>
        <p:spPr bwMode="auto">
          <a:xfrm>
            <a:off x="8794751" y="4724400"/>
            <a:ext cx="1547813" cy="628650"/>
          </a:xfrm>
          <a:prstGeom prst="rect">
            <a:avLst/>
          </a:prstGeom>
          <a:solidFill>
            <a:schemeClr val="accent2"/>
          </a:solidFill>
          <a:ln w="9525" algn="ctr">
            <a:noFill/>
            <a:miter lim="800000"/>
            <a:headEnd/>
            <a:tailEnd/>
          </a:ln>
          <a:effectLst/>
        </p:spPr>
        <p:txBody>
          <a:bodyPr wrap="none" anchor="ctr"/>
          <a:lstStyle/>
          <a:p>
            <a:pPr algn="ctr">
              <a:defRPr/>
            </a:pPr>
            <a:r>
              <a:rPr lang="en-US" sz="2000" b="1">
                <a:effectLst>
                  <a:outerShdw blurRad="38100" dist="38100" dir="2700000" algn="tl">
                    <a:srgbClr val="000000"/>
                  </a:outerShdw>
                </a:effectLst>
                <a:latin typeface="Arial Narrow" pitchFamily="34" charset="0"/>
              </a:rPr>
              <a:t>SDA &amp; Iptek</a:t>
            </a:r>
          </a:p>
        </p:txBody>
      </p:sp>
      <p:sp>
        <p:nvSpPr>
          <p:cNvPr id="69646" name="Rectangle 14"/>
          <p:cNvSpPr>
            <a:spLocks noChangeArrowheads="1"/>
          </p:cNvSpPr>
          <p:nvPr/>
        </p:nvSpPr>
        <p:spPr bwMode="auto">
          <a:xfrm>
            <a:off x="8791576" y="5462588"/>
            <a:ext cx="1546225" cy="628650"/>
          </a:xfrm>
          <a:prstGeom prst="rect">
            <a:avLst/>
          </a:prstGeom>
          <a:solidFill>
            <a:schemeClr val="accent2"/>
          </a:solidFill>
          <a:ln w="9525" algn="ctr">
            <a:noFill/>
            <a:miter lim="800000"/>
            <a:headEnd/>
            <a:tailEnd/>
          </a:ln>
          <a:effectLst/>
        </p:spPr>
        <p:txBody>
          <a:bodyPr wrap="none" anchor="ctr"/>
          <a:lstStyle/>
          <a:p>
            <a:pPr algn="ctr">
              <a:defRPr/>
            </a:pPr>
            <a:r>
              <a:rPr lang="en-US" sz="2000" b="1">
                <a:effectLst>
                  <a:outerShdw blurRad="38100" dist="38100" dir="2700000" algn="tl">
                    <a:srgbClr val="000000"/>
                  </a:outerShdw>
                </a:effectLst>
                <a:latin typeface="Arial Narrow" pitchFamily="34" charset="0"/>
              </a:rPr>
              <a:t>Lingkungan </a:t>
            </a:r>
          </a:p>
          <a:p>
            <a:pPr algn="ctr">
              <a:defRPr/>
            </a:pPr>
            <a:r>
              <a:rPr lang="en-US" sz="2000" b="1">
                <a:effectLst>
                  <a:outerShdw blurRad="38100" dist="38100" dir="2700000" algn="tl">
                    <a:srgbClr val="000000"/>
                  </a:outerShdw>
                </a:effectLst>
                <a:latin typeface="Arial Narrow" pitchFamily="34" charset="0"/>
              </a:rPr>
              <a:t>Hidup</a:t>
            </a:r>
          </a:p>
        </p:txBody>
      </p:sp>
      <p:sp>
        <p:nvSpPr>
          <p:cNvPr id="69647" name="Rectangle 15"/>
          <p:cNvSpPr>
            <a:spLocks noChangeArrowheads="1"/>
          </p:cNvSpPr>
          <p:nvPr/>
        </p:nvSpPr>
        <p:spPr bwMode="auto">
          <a:xfrm>
            <a:off x="7177088" y="2547939"/>
            <a:ext cx="1547812" cy="1709737"/>
          </a:xfrm>
          <a:prstGeom prst="rect">
            <a:avLst/>
          </a:prstGeom>
          <a:solidFill>
            <a:srgbClr val="FFFF99"/>
          </a:solidFill>
          <a:ln w="9525" algn="ctr">
            <a:noFill/>
            <a:miter lim="800000"/>
            <a:headEnd/>
            <a:tailEnd/>
          </a:ln>
          <a:effectLst/>
        </p:spPr>
        <p:txBody>
          <a:bodyPr wrap="none" anchor="ctr"/>
          <a:lstStyle/>
          <a:p>
            <a:pPr algn="ctr">
              <a:defRPr/>
            </a:pPr>
            <a:endParaRPr lang="en-US" sz="2000" b="1">
              <a:effectLst>
                <a:outerShdw blurRad="38100" dist="38100" dir="2700000" algn="tl">
                  <a:srgbClr val="000000"/>
                </a:outerShdw>
              </a:effectLst>
              <a:latin typeface="Arial Narrow" pitchFamily="34" charset="0"/>
            </a:endParaRPr>
          </a:p>
        </p:txBody>
      </p:sp>
      <p:sp>
        <p:nvSpPr>
          <p:cNvPr id="69648" name="Rectangle 16"/>
          <p:cNvSpPr>
            <a:spLocks noChangeArrowheads="1"/>
          </p:cNvSpPr>
          <p:nvPr/>
        </p:nvSpPr>
        <p:spPr bwMode="auto">
          <a:xfrm>
            <a:off x="7186613" y="4395789"/>
            <a:ext cx="1547812" cy="1690687"/>
          </a:xfrm>
          <a:prstGeom prst="rect">
            <a:avLst/>
          </a:prstGeom>
          <a:solidFill>
            <a:srgbClr val="FFFF99"/>
          </a:solidFill>
          <a:ln w="9525" algn="ctr">
            <a:noFill/>
            <a:miter lim="800000"/>
            <a:headEnd/>
            <a:tailEnd/>
          </a:ln>
          <a:effectLst/>
        </p:spPr>
        <p:txBody>
          <a:bodyPr wrap="none" anchor="ctr"/>
          <a:lstStyle/>
          <a:p>
            <a:pPr algn="ctr">
              <a:defRPr/>
            </a:pPr>
            <a:endParaRPr lang="en-US" sz="2000" b="1">
              <a:effectLst>
                <a:outerShdw blurRad="38100" dist="38100" dir="2700000" algn="tl">
                  <a:srgbClr val="000000"/>
                </a:outerShdw>
              </a:effectLst>
              <a:latin typeface="Arial Narrow" pitchFamily="34" charset="0"/>
            </a:endParaRPr>
          </a:p>
        </p:txBody>
      </p:sp>
      <p:sp>
        <p:nvSpPr>
          <p:cNvPr id="69649" name="Rectangle 17"/>
          <p:cNvSpPr>
            <a:spLocks noChangeArrowheads="1"/>
          </p:cNvSpPr>
          <p:nvPr/>
        </p:nvSpPr>
        <p:spPr bwMode="auto">
          <a:xfrm>
            <a:off x="2254251" y="2543175"/>
            <a:ext cx="1546225" cy="1709738"/>
          </a:xfrm>
          <a:prstGeom prst="rect">
            <a:avLst/>
          </a:prstGeom>
          <a:solidFill>
            <a:srgbClr val="FF9900"/>
          </a:solidFill>
          <a:ln w="9525" algn="ctr">
            <a:solidFill>
              <a:srgbClr val="FF9900"/>
            </a:solidFill>
            <a:miter lim="800000"/>
            <a:headEnd/>
            <a:tailEnd/>
          </a:ln>
          <a:effectLst/>
        </p:spPr>
        <p:txBody>
          <a:bodyPr wrap="none" anchor="ctr"/>
          <a:lstStyle/>
          <a:p>
            <a:pPr algn="ctr">
              <a:defRPr/>
            </a:pPr>
            <a:r>
              <a:rPr lang="en-US" sz="2000" b="1">
                <a:effectLst>
                  <a:outerShdw blurRad="38100" dist="38100" dir="2700000" algn="tl">
                    <a:srgbClr val="000000"/>
                  </a:outerShdw>
                </a:effectLst>
                <a:latin typeface="Arial Narrow" pitchFamily="34" charset="0"/>
              </a:rPr>
              <a:t>Wilayah</a:t>
            </a:r>
          </a:p>
        </p:txBody>
      </p:sp>
      <p:sp>
        <p:nvSpPr>
          <p:cNvPr id="69650" name="Rectangle 18"/>
          <p:cNvSpPr>
            <a:spLocks noChangeArrowheads="1"/>
          </p:cNvSpPr>
          <p:nvPr/>
        </p:nvSpPr>
        <p:spPr bwMode="auto">
          <a:xfrm>
            <a:off x="2247901" y="4367214"/>
            <a:ext cx="1547813" cy="1709737"/>
          </a:xfrm>
          <a:prstGeom prst="rect">
            <a:avLst/>
          </a:prstGeom>
          <a:solidFill>
            <a:srgbClr val="FF9900"/>
          </a:solidFill>
          <a:ln w="9525" algn="ctr">
            <a:solidFill>
              <a:srgbClr val="FF9900"/>
            </a:solidFill>
            <a:miter lim="800000"/>
            <a:headEnd/>
            <a:tailEnd/>
          </a:ln>
          <a:effectLst/>
        </p:spPr>
        <p:txBody>
          <a:bodyPr wrap="none" anchor="ctr"/>
          <a:lstStyle/>
          <a:p>
            <a:pPr algn="ctr">
              <a:defRPr/>
            </a:pPr>
            <a:r>
              <a:rPr lang="en-US" sz="2000" b="1">
                <a:effectLst>
                  <a:outerShdw blurRad="38100" dist="38100" dir="2700000" algn="tl">
                    <a:srgbClr val="000000"/>
                  </a:outerShdw>
                </a:effectLst>
                <a:latin typeface="Arial Narrow" pitchFamily="34" charset="0"/>
              </a:rPr>
              <a:t>Internal </a:t>
            </a:r>
          </a:p>
          <a:p>
            <a:pPr algn="ctr">
              <a:defRPr/>
            </a:pPr>
            <a:r>
              <a:rPr lang="en-US" sz="2000" b="1">
                <a:effectLst>
                  <a:outerShdw blurRad="38100" dist="38100" dir="2700000" algn="tl">
                    <a:srgbClr val="000000"/>
                  </a:outerShdw>
                </a:effectLst>
                <a:latin typeface="Arial Narrow" pitchFamily="34" charset="0"/>
              </a:rPr>
              <a:t>Perkotaan</a:t>
            </a:r>
          </a:p>
        </p:txBody>
      </p:sp>
      <p:sp>
        <p:nvSpPr>
          <p:cNvPr id="69651" name="Rectangle 19"/>
          <p:cNvSpPr>
            <a:spLocks noChangeArrowheads="1"/>
          </p:cNvSpPr>
          <p:nvPr/>
        </p:nvSpPr>
        <p:spPr bwMode="auto">
          <a:xfrm>
            <a:off x="3897313" y="2552700"/>
            <a:ext cx="1547812" cy="1709738"/>
          </a:xfrm>
          <a:prstGeom prst="rect">
            <a:avLst/>
          </a:prstGeom>
          <a:solidFill>
            <a:srgbClr val="99FFCC"/>
          </a:solidFill>
          <a:ln w="9525" algn="ctr">
            <a:noFill/>
            <a:miter lim="800000"/>
            <a:headEnd/>
            <a:tailEnd/>
          </a:ln>
          <a:effectLst/>
        </p:spPr>
        <p:txBody>
          <a:bodyPr wrap="none" anchor="ctr"/>
          <a:lstStyle/>
          <a:p>
            <a:pPr algn="ctr">
              <a:defRPr/>
            </a:pPr>
            <a:r>
              <a:rPr lang="en-US" sz="2000" b="1">
                <a:effectLst>
                  <a:outerShdw blurRad="38100" dist="38100" dir="2700000" algn="tl">
                    <a:srgbClr val="000000"/>
                  </a:outerShdw>
                </a:effectLst>
                <a:latin typeface="Arial Narrow" pitchFamily="34" charset="0"/>
              </a:rPr>
              <a:t>Lindung</a:t>
            </a:r>
          </a:p>
        </p:txBody>
      </p:sp>
      <p:sp>
        <p:nvSpPr>
          <p:cNvPr id="69652" name="Rectangle 20"/>
          <p:cNvSpPr>
            <a:spLocks noChangeArrowheads="1"/>
          </p:cNvSpPr>
          <p:nvPr/>
        </p:nvSpPr>
        <p:spPr bwMode="auto">
          <a:xfrm>
            <a:off x="3894139" y="4391025"/>
            <a:ext cx="1546225" cy="1709738"/>
          </a:xfrm>
          <a:prstGeom prst="rect">
            <a:avLst/>
          </a:prstGeom>
          <a:solidFill>
            <a:srgbClr val="99FFCC"/>
          </a:solidFill>
          <a:ln w="9525" algn="ctr">
            <a:noFill/>
            <a:miter lim="800000"/>
            <a:headEnd/>
            <a:tailEnd/>
          </a:ln>
          <a:effectLst/>
        </p:spPr>
        <p:txBody>
          <a:bodyPr wrap="none" anchor="ctr"/>
          <a:lstStyle/>
          <a:p>
            <a:pPr algn="ctr">
              <a:defRPr/>
            </a:pPr>
            <a:r>
              <a:rPr lang="en-US" sz="2000" b="1">
                <a:effectLst>
                  <a:outerShdw blurRad="38100" dist="38100" dir="2700000" algn="tl">
                    <a:srgbClr val="000000"/>
                  </a:outerShdw>
                </a:effectLst>
                <a:latin typeface="Arial Narrow" pitchFamily="34" charset="0"/>
              </a:rPr>
              <a:t>Budidaya</a:t>
            </a:r>
          </a:p>
        </p:txBody>
      </p:sp>
      <p:sp>
        <p:nvSpPr>
          <p:cNvPr id="69653" name="Rectangle 21"/>
          <p:cNvSpPr>
            <a:spLocks noChangeArrowheads="1"/>
          </p:cNvSpPr>
          <p:nvPr/>
        </p:nvSpPr>
        <p:spPr bwMode="auto">
          <a:xfrm>
            <a:off x="5541963" y="2547938"/>
            <a:ext cx="1547812" cy="781050"/>
          </a:xfrm>
          <a:prstGeom prst="rect">
            <a:avLst/>
          </a:prstGeom>
          <a:solidFill>
            <a:srgbClr val="660066"/>
          </a:solidFill>
          <a:ln w="9525" algn="ctr">
            <a:noFill/>
            <a:miter lim="800000"/>
            <a:headEnd/>
            <a:tailEnd/>
          </a:ln>
          <a:effectLst/>
        </p:spPr>
        <p:txBody>
          <a:bodyPr wrap="none" anchor="ctr"/>
          <a:lstStyle/>
          <a:p>
            <a:pPr algn="ctr">
              <a:defRPr/>
            </a:pPr>
            <a:r>
              <a:rPr lang="en-US" sz="2000" b="1">
                <a:solidFill>
                  <a:srgbClr val="FFFF00"/>
                </a:solidFill>
                <a:effectLst>
                  <a:outerShdw blurRad="38100" dist="38100" dir="2700000" algn="tl">
                    <a:srgbClr val="000000"/>
                  </a:outerShdw>
                </a:effectLst>
                <a:latin typeface="Arial Narrow" pitchFamily="34" charset="0"/>
              </a:rPr>
              <a:t>Nasional</a:t>
            </a:r>
          </a:p>
        </p:txBody>
      </p:sp>
      <p:sp>
        <p:nvSpPr>
          <p:cNvPr id="69654" name="Rectangle 22"/>
          <p:cNvSpPr>
            <a:spLocks noChangeArrowheads="1"/>
          </p:cNvSpPr>
          <p:nvPr/>
        </p:nvSpPr>
        <p:spPr bwMode="auto">
          <a:xfrm>
            <a:off x="5551489" y="3455989"/>
            <a:ext cx="1546225" cy="795337"/>
          </a:xfrm>
          <a:prstGeom prst="rect">
            <a:avLst/>
          </a:prstGeom>
          <a:solidFill>
            <a:srgbClr val="660066"/>
          </a:solidFill>
          <a:ln w="9525" algn="ctr">
            <a:noFill/>
            <a:miter lim="800000"/>
            <a:headEnd/>
            <a:tailEnd/>
          </a:ln>
          <a:effectLst/>
        </p:spPr>
        <p:txBody>
          <a:bodyPr wrap="none" anchor="ctr"/>
          <a:lstStyle/>
          <a:p>
            <a:pPr algn="ctr">
              <a:defRPr/>
            </a:pPr>
            <a:r>
              <a:rPr lang="en-US" sz="2000" b="1">
                <a:solidFill>
                  <a:srgbClr val="FFFF00"/>
                </a:solidFill>
                <a:effectLst>
                  <a:outerShdw blurRad="38100" dist="38100" dir="2700000" algn="tl">
                    <a:srgbClr val="000000"/>
                  </a:outerShdw>
                </a:effectLst>
                <a:latin typeface="Arial Narrow" pitchFamily="34" charset="0"/>
              </a:rPr>
              <a:t>Provinsi</a:t>
            </a:r>
          </a:p>
        </p:txBody>
      </p:sp>
      <p:sp>
        <p:nvSpPr>
          <p:cNvPr id="69655" name="Rectangle 23"/>
          <p:cNvSpPr>
            <a:spLocks noChangeArrowheads="1"/>
          </p:cNvSpPr>
          <p:nvPr/>
        </p:nvSpPr>
        <p:spPr bwMode="auto">
          <a:xfrm>
            <a:off x="5546726" y="4379914"/>
            <a:ext cx="1547813" cy="795337"/>
          </a:xfrm>
          <a:prstGeom prst="rect">
            <a:avLst/>
          </a:prstGeom>
          <a:solidFill>
            <a:srgbClr val="660066"/>
          </a:solidFill>
          <a:ln w="9525" algn="ctr">
            <a:noFill/>
            <a:miter lim="800000"/>
            <a:headEnd/>
            <a:tailEnd/>
          </a:ln>
          <a:effectLst/>
        </p:spPr>
        <p:txBody>
          <a:bodyPr wrap="none" anchor="ctr"/>
          <a:lstStyle/>
          <a:p>
            <a:pPr algn="ctr">
              <a:defRPr/>
            </a:pPr>
            <a:r>
              <a:rPr lang="en-US" sz="2000" b="1">
                <a:solidFill>
                  <a:srgbClr val="FFFF00"/>
                </a:solidFill>
                <a:effectLst>
                  <a:outerShdw blurRad="38100" dist="38100" dir="2700000" algn="tl">
                    <a:srgbClr val="000000"/>
                  </a:outerShdw>
                </a:effectLst>
                <a:latin typeface="Arial Narrow" pitchFamily="34" charset="0"/>
              </a:rPr>
              <a:t>Kabupaten</a:t>
            </a:r>
          </a:p>
        </p:txBody>
      </p:sp>
      <p:sp>
        <p:nvSpPr>
          <p:cNvPr id="69656" name="Rectangle 24"/>
          <p:cNvSpPr>
            <a:spLocks noChangeArrowheads="1"/>
          </p:cNvSpPr>
          <p:nvPr/>
        </p:nvSpPr>
        <p:spPr bwMode="auto">
          <a:xfrm>
            <a:off x="5541963" y="5303839"/>
            <a:ext cx="1547812" cy="795337"/>
          </a:xfrm>
          <a:prstGeom prst="rect">
            <a:avLst/>
          </a:prstGeom>
          <a:solidFill>
            <a:srgbClr val="660066"/>
          </a:solidFill>
          <a:ln w="9525" algn="ctr">
            <a:noFill/>
            <a:miter lim="800000"/>
            <a:headEnd/>
            <a:tailEnd/>
          </a:ln>
          <a:effectLst/>
        </p:spPr>
        <p:txBody>
          <a:bodyPr wrap="none" anchor="ctr"/>
          <a:lstStyle/>
          <a:p>
            <a:pPr algn="ctr">
              <a:defRPr/>
            </a:pPr>
            <a:r>
              <a:rPr lang="en-US" sz="2000" b="1">
                <a:solidFill>
                  <a:srgbClr val="FFFF00"/>
                </a:solidFill>
                <a:effectLst>
                  <a:outerShdw blurRad="38100" dist="38100" dir="2700000" algn="tl">
                    <a:srgbClr val="000000"/>
                  </a:outerShdw>
                </a:effectLst>
                <a:latin typeface="Arial Narrow" pitchFamily="34" charset="0"/>
              </a:rPr>
              <a:t>Kota</a:t>
            </a:r>
          </a:p>
        </p:txBody>
      </p:sp>
      <p:sp>
        <p:nvSpPr>
          <p:cNvPr id="69657" name="Text Box 25"/>
          <p:cNvSpPr txBox="1">
            <a:spLocks noChangeArrowheads="1"/>
          </p:cNvSpPr>
          <p:nvPr/>
        </p:nvSpPr>
        <p:spPr bwMode="auto">
          <a:xfrm>
            <a:off x="7265989" y="2579689"/>
            <a:ext cx="1406525" cy="274637"/>
          </a:xfrm>
          <a:prstGeom prst="rect">
            <a:avLst/>
          </a:prstGeom>
          <a:noFill/>
          <a:ln w="9525" algn="ctr">
            <a:noFill/>
            <a:miter lim="800000"/>
            <a:headEnd/>
            <a:tailEnd/>
          </a:ln>
          <a:effectLst/>
        </p:spPr>
        <p:txBody>
          <a:bodyPr lIns="0" tIns="0" rIns="0" bIns="0">
            <a:spAutoFit/>
          </a:bodyPr>
          <a:lstStyle/>
          <a:p>
            <a:pPr algn="ctr">
              <a:spcBef>
                <a:spcPct val="50000"/>
              </a:spcBef>
              <a:defRPr/>
            </a:pPr>
            <a:r>
              <a:rPr lang="en-US" b="1">
                <a:effectLst>
                  <a:outerShdw blurRad="38100" dist="38100" dir="2700000" algn="tl">
                    <a:srgbClr val="000000"/>
                  </a:outerShdw>
                </a:effectLst>
                <a:latin typeface="Arial Narrow" pitchFamily="34" charset="0"/>
              </a:rPr>
              <a:t>Perkotaan </a:t>
            </a:r>
          </a:p>
        </p:txBody>
      </p:sp>
      <p:sp>
        <p:nvSpPr>
          <p:cNvPr id="69658" name="Text Box 26"/>
          <p:cNvSpPr txBox="1">
            <a:spLocks noChangeArrowheads="1"/>
          </p:cNvSpPr>
          <p:nvPr/>
        </p:nvSpPr>
        <p:spPr bwMode="auto">
          <a:xfrm>
            <a:off x="7254875" y="4489450"/>
            <a:ext cx="1422400" cy="274638"/>
          </a:xfrm>
          <a:prstGeom prst="rect">
            <a:avLst/>
          </a:prstGeom>
          <a:noFill/>
          <a:ln w="9525" algn="ctr">
            <a:noFill/>
            <a:miter lim="800000"/>
            <a:headEnd/>
            <a:tailEnd/>
          </a:ln>
          <a:effectLst/>
        </p:spPr>
        <p:txBody>
          <a:bodyPr lIns="0" tIns="0" rIns="0" bIns="0">
            <a:spAutoFit/>
          </a:bodyPr>
          <a:lstStyle/>
          <a:p>
            <a:pPr algn="ctr">
              <a:spcBef>
                <a:spcPct val="50000"/>
              </a:spcBef>
              <a:defRPr/>
            </a:pPr>
            <a:r>
              <a:rPr lang="en-US" b="1">
                <a:effectLst>
                  <a:outerShdw blurRad="38100" dist="38100" dir="2700000" algn="tl">
                    <a:srgbClr val="000000"/>
                  </a:outerShdw>
                </a:effectLst>
                <a:latin typeface="Arial Narrow" pitchFamily="34" charset="0"/>
              </a:rPr>
              <a:t>Perdesaan</a:t>
            </a:r>
          </a:p>
        </p:txBody>
      </p:sp>
      <p:sp>
        <p:nvSpPr>
          <p:cNvPr id="69659" name="Text Box 27"/>
          <p:cNvSpPr txBox="1">
            <a:spLocks noChangeArrowheads="1"/>
          </p:cNvSpPr>
          <p:nvPr/>
        </p:nvSpPr>
        <p:spPr bwMode="auto">
          <a:xfrm>
            <a:off x="7550150" y="2898776"/>
            <a:ext cx="858838" cy="1222375"/>
          </a:xfrm>
          <a:prstGeom prst="rect">
            <a:avLst/>
          </a:prstGeom>
          <a:noFill/>
          <a:ln w="9525" algn="ctr">
            <a:noFill/>
            <a:miter lim="800000"/>
            <a:headEnd/>
            <a:tailEnd/>
          </a:ln>
          <a:effectLst/>
        </p:spPr>
        <p:txBody>
          <a:bodyPr lIns="0" tIns="0" rIns="0" bIns="0">
            <a:spAutoFit/>
          </a:bodyPr>
          <a:lstStyle/>
          <a:p>
            <a:pPr>
              <a:buFontTx/>
              <a:buChar char="•"/>
              <a:defRPr/>
            </a:pPr>
            <a:r>
              <a:rPr lang="en-US" sz="1600" b="1">
                <a:effectLst>
                  <a:outerShdw blurRad="38100" dist="38100" dir="2700000" algn="tl">
                    <a:srgbClr val="000000"/>
                  </a:outerShdw>
                </a:effectLst>
                <a:latin typeface="Arial Narrow" pitchFamily="34" charset="0"/>
              </a:rPr>
              <a:t>  Kecil</a:t>
            </a:r>
          </a:p>
          <a:p>
            <a:pPr>
              <a:buFontTx/>
              <a:buChar char="•"/>
              <a:defRPr/>
            </a:pPr>
            <a:r>
              <a:rPr lang="en-US" sz="1600" b="1">
                <a:effectLst>
                  <a:outerShdw blurRad="38100" dist="38100" dir="2700000" algn="tl">
                    <a:srgbClr val="000000"/>
                  </a:outerShdw>
                </a:effectLst>
                <a:latin typeface="Arial Narrow" pitchFamily="34" charset="0"/>
              </a:rPr>
              <a:t>  Sedang</a:t>
            </a:r>
          </a:p>
          <a:p>
            <a:pPr>
              <a:buFontTx/>
              <a:buChar char="•"/>
              <a:defRPr/>
            </a:pPr>
            <a:r>
              <a:rPr lang="en-US" sz="1600" b="1">
                <a:effectLst>
                  <a:outerShdw blurRad="38100" dist="38100" dir="2700000" algn="tl">
                    <a:srgbClr val="000000"/>
                  </a:outerShdw>
                </a:effectLst>
                <a:latin typeface="Arial Narrow" pitchFamily="34" charset="0"/>
              </a:rPr>
              <a:t>  Besar</a:t>
            </a:r>
          </a:p>
          <a:p>
            <a:pPr>
              <a:buFontTx/>
              <a:buChar char="•"/>
              <a:defRPr/>
            </a:pPr>
            <a:r>
              <a:rPr lang="en-US" sz="1600" b="1">
                <a:effectLst>
                  <a:outerShdw blurRad="38100" dist="38100" dir="2700000" algn="tl">
                    <a:srgbClr val="000000"/>
                  </a:outerShdw>
                </a:effectLst>
                <a:latin typeface="Arial Narrow" pitchFamily="34" charset="0"/>
              </a:rPr>
              <a:t>  Metro</a:t>
            </a:r>
          </a:p>
          <a:p>
            <a:pPr>
              <a:buFontTx/>
              <a:buChar char="•"/>
              <a:defRPr/>
            </a:pPr>
            <a:r>
              <a:rPr lang="en-US" sz="1600" b="1">
                <a:effectLst>
                  <a:outerShdw blurRad="38100" dist="38100" dir="2700000" algn="tl">
                    <a:srgbClr val="000000"/>
                  </a:outerShdw>
                </a:effectLst>
                <a:latin typeface="Arial Narrow" pitchFamily="34" charset="0"/>
              </a:rPr>
              <a:t>  Mega </a:t>
            </a:r>
          </a:p>
        </p:txBody>
      </p:sp>
      <p:sp>
        <p:nvSpPr>
          <p:cNvPr id="69660" name="Text Box 28"/>
          <p:cNvSpPr txBox="1">
            <a:spLocks noChangeArrowheads="1"/>
          </p:cNvSpPr>
          <p:nvPr/>
        </p:nvSpPr>
        <p:spPr bwMode="auto">
          <a:xfrm>
            <a:off x="7297738" y="4854575"/>
            <a:ext cx="1327150" cy="274638"/>
          </a:xfrm>
          <a:prstGeom prst="rect">
            <a:avLst/>
          </a:prstGeom>
          <a:noFill/>
          <a:ln w="9525" algn="ctr">
            <a:noFill/>
            <a:miter lim="800000"/>
            <a:headEnd/>
            <a:tailEnd/>
          </a:ln>
          <a:effectLst/>
        </p:spPr>
        <p:txBody>
          <a:bodyPr lIns="0" tIns="0" rIns="0" bIns="0">
            <a:spAutoFit/>
          </a:bodyPr>
          <a:lstStyle/>
          <a:p>
            <a:pPr algn="ctr">
              <a:buFontTx/>
              <a:buChar char="•"/>
              <a:defRPr/>
            </a:pPr>
            <a:r>
              <a:rPr lang="en-US" b="1">
                <a:effectLst>
                  <a:outerShdw blurRad="38100" dist="38100" dir="2700000" algn="tl">
                    <a:srgbClr val="000000"/>
                  </a:outerShdw>
                </a:effectLst>
                <a:latin typeface="Arial Narrow" pitchFamily="34" charset="0"/>
              </a:rPr>
              <a:t>  Agropolitan</a:t>
            </a:r>
          </a:p>
        </p:txBody>
      </p:sp>
      <p:sp>
        <p:nvSpPr>
          <p:cNvPr id="65564" name="Text Box 12"/>
          <p:cNvSpPr txBox="1">
            <a:spLocks noChangeArrowheads="1"/>
          </p:cNvSpPr>
          <p:nvPr/>
        </p:nvSpPr>
        <p:spPr bwMode="auto">
          <a:xfrm>
            <a:off x="10144125" y="6461125"/>
            <a:ext cx="520700" cy="336550"/>
          </a:xfrm>
          <a:prstGeom prst="rect">
            <a:avLst/>
          </a:prstGeom>
          <a:noFill/>
          <a:ln w="9525" algn="ctr">
            <a:noFill/>
            <a:miter lim="800000"/>
            <a:headEnd/>
            <a:tailEnd/>
          </a:ln>
        </p:spPr>
        <p:txBody>
          <a:bodyPr>
            <a:spAutoFit/>
          </a:bodyPr>
          <a:lstStyle/>
          <a:p>
            <a:pPr algn="ctr" eaLnBrk="1" hangingPunct="1">
              <a:spcBef>
                <a:spcPct val="50000"/>
              </a:spcBef>
            </a:pPr>
            <a:r>
              <a:rPr lang="en-US" sz="1600" b="1">
                <a:solidFill>
                  <a:schemeClr val="bg1"/>
                </a:solidFill>
                <a:latin typeface="Arial Narrow" pitchFamily="34" charset="0"/>
              </a:rPr>
              <a:t>12</a:t>
            </a:r>
            <a:endParaRPr lang="en-GB" sz="1600" b="1">
              <a:solidFill>
                <a:schemeClr val="bg1"/>
              </a:solidFill>
              <a:latin typeface="Arial Narrow"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4381500" y="-38100"/>
            <a:ext cx="5638800" cy="70866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2050" name="Object 2"/>
          <p:cNvGraphicFramePr>
            <a:graphicFrameLocks noChangeAspect="1"/>
          </p:cNvGraphicFramePr>
          <p:nvPr>
            <p:extLst>
              <p:ext uri="{D42A27DB-BD31-4B8C-83A1-F6EECF244321}">
                <p14:modId xmlns:p14="http://schemas.microsoft.com/office/powerpoint/2010/main" val="3461680737"/>
              </p:ext>
            </p:extLst>
          </p:nvPr>
        </p:nvGraphicFramePr>
        <p:xfrm>
          <a:off x="2171700" y="114300"/>
          <a:ext cx="7848600" cy="6629400"/>
        </p:xfrm>
        <a:graphic>
          <a:graphicData uri="http://schemas.openxmlformats.org/presentationml/2006/ole">
            <mc:AlternateContent xmlns:mc="http://schemas.openxmlformats.org/markup-compatibility/2006">
              <mc:Choice xmlns:v="urn:schemas-microsoft-com:vml" Requires="v">
                <p:oleObj spid="_x0000_s2050" name="Visio" r:id="rId4" imgW="6113417" imgH="5671022" progId="">
                  <p:embed/>
                </p:oleObj>
              </mc:Choice>
              <mc:Fallback>
                <p:oleObj name="Visio" r:id="rId4" imgW="6113417" imgH="5671022" progId="">
                  <p:embed/>
                  <p:pic>
                    <p:nvPicPr>
                      <p:cNvPr id="20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1700" y="114300"/>
                        <a:ext cx="7848600" cy="6629400"/>
                      </a:xfrm>
                      <a:prstGeom prst="rect">
                        <a:avLst/>
                      </a:prstGeom>
                      <a:noFill/>
                      <a:ln>
                        <a:noFill/>
                      </a:ln>
                      <a:effectLst/>
                    </p:spPr>
                  </p:pic>
                </p:oleObj>
              </mc:Fallback>
            </mc:AlternateContent>
          </a:graphicData>
        </a:graphic>
      </p:graphicFrame>
      <p:sp>
        <p:nvSpPr>
          <p:cNvPr id="2052" name="Text Box 3"/>
          <p:cNvSpPr txBox="1">
            <a:spLocks noChangeArrowheads="1"/>
          </p:cNvSpPr>
          <p:nvPr/>
        </p:nvSpPr>
        <p:spPr bwMode="auto">
          <a:xfrm>
            <a:off x="1181100" y="266701"/>
            <a:ext cx="3124200" cy="1800225"/>
          </a:xfrm>
          <a:prstGeom prst="rect">
            <a:avLst/>
          </a:prstGeom>
          <a:noFill/>
          <a:ln w="9525">
            <a:noFill/>
            <a:miter lim="800000"/>
            <a:headEnd/>
            <a:tailEnd/>
          </a:ln>
        </p:spPr>
        <p:txBody>
          <a:bodyPr>
            <a:spAutoFit/>
          </a:bodyPr>
          <a:lstStyle/>
          <a:p>
            <a:pPr eaLnBrk="1" hangingPunct="1"/>
            <a:r>
              <a:rPr lang="en-US" sz="2800">
                <a:latin typeface="Impact" pitchFamily="34" charset="0"/>
                <a:ea typeface="Gungsuh" pitchFamily="18" charset="-127"/>
              </a:rPr>
              <a:t>Klasifikasi Penataan Ruang menurut UU 26/2007</a:t>
            </a:r>
          </a:p>
        </p:txBody>
      </p:sp>
    </p:spTree>
  </p:cSld>
  <p:clrMapOvr>
    <a:masterClrMapping/>
  </p:clrMapOvr>
  <p:transition spd="slow">
    <p:blind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752600" y="304800"/>
            <a:ext cx="8458200" cy="1143000"/>
          </a:xfrm>
        </p:spPr>
        <p:txBody>
          <a:bodyPr>
            <a:normAutofit fontScale="90000"/>
          </a:bodyPr>
          <a:lstStyle/>
          <a:p>
            <a:pPr eaLnBrk="1" hangingPunct="1">
              <a:defRPr/>
            </a:pPr>
            <a:r>
              <a:rPr lang="en-US" sz="4000"/>
              <a:t>Definisi menurut </a:t>
            </a:r>
            <a:r>
              <a:rPr lang="de-DE" sz="4000"/>
              <a:t>Undang-Undang No. 26/2007 tentang Penataan Ruang</a:t>
            </a:r>
            <a:endParaRPr lang="en-US" sz="4000"/>
          </a:p>
        </p:txBody>
      </p:sp>
      <p:sp>
        <p:nvSpPr>
          <p:cNvPr id="4099" name="Rectangle 3"/>
          <p:cNvSpPr>
            <a:spLocks noGrp="1" noChangeArrowheads="1"/>
          </p:cNvSpPr>
          <p:nvPr>
            <p:ph type="body" idx="1"/>
          </p:nvPr>
        </p:nvSpPr>
        <p:spPr/>
        <p:txBody>
          <a:bodyPr/>
          <a:lstStyle/>
          <a:p>
            <a:pPr eaLnBrk="1" hangingPunct="1">
              <a:defRPr/>
            </a:pPr>
            <a:r>
              <a:rPr lang="de-DE" b="1">
                <a:solidFill>
                  <a:schemeClr val="hlink"/>
                </a:solidFill>
              </a:rPr>
              <a:t>“Wilayah”:</a:t>
            </a:r>
            <a:r>
              <a:rPr lang="de-DE"/>
              <a:t> adalah ruang yang merupakan kesatuan geografis beserta segenap unsur terkait yang batas dan sistemnya ditentukan berdasarkan aspek administratif dan atau aspek fungsional. </a:t>
            </a:r>
          </a:p>
          <a:p>
            <a:pPr eaLnBrk="1" hangingPunct="1">
              <a:defRPr/>
            </a:pPr>
            <a:r>
              <a:rPr lang="de-DE" b="1">
                <a:solidFill>
                  <a:schemeClr val="hlink"/>
                </a:solidFill>
              </a:rPr>
              <a:t>“Kawasan”:</a:t>
            </a:r>
            <a:r>
              <a:rPr lang="de-DE"/>
              <a:t> adalah wilayah dengan fungsi utama lindung dan budidaya.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981200" y="304801"/>
            <a:ext cx="8229600" cy="5821363"/>
          </a:xfrm>
        </p:spPr>
        <p:txBody>
          <a:bodyPr/>
          <a:lstStyle/>
          <a:p>
            <a:pPr eaLnBrk="1" hangingPunct="1">
              <a:lnSpc>
                <a:spcPct val="90000"/>
              </a:lnSpc>
              <a:defRPr/>
            </a:pPr>
            <a:r>
              <a:rPr lang="de-DE" b="1">
                <a:solidFill>
                  <a:schemeClr val="hlink"/>
                </a:solidFill>
              </a:rPr>
              <a:t>Daerah</a:t>
            </a:r>
            <a:r>
              <a:rPr lang="de-DE"/>
              <a:t>: umumnya dipahami sebagai unit wilayah berdasarkan aspek administratif. (UU 32/2004; </a:t>
            </a:r>
            <a:r>
              <a:rPr lang="en-US"/>
              <a:t>Daerah (Daerah otonom): …kesatuan masyarakat hukum yang mempunyai batas-batas wilayah yang berwenang mengatur dan mengurus urusan pemerintahan dan kepentingan masyarakat setempat menurut prakarsa sendiri berdasarkan aspirasi masyarakat …..) </a:t>
            </a:r>
          </a:p>
          <a:p>
            <a:pPr eaLnBrk="1" hangingPunct="1">
              <a:lnSpc>
                <a:spcPct val="90000"/>
              </a:lnSpc>
              <a:defRPr/>
            </a:pPr>
            <a:r>
              <a:rPr lang="de-DE" b="1">
                <a:solidFill>
                  <a:schemeClr val="hlink"/>
                </a:solidFill>
              </a:rPr>
              <a:t>Kawasan</a:t>
            </a:r>
            <a:r>
              <a:rPr lang="de-DE"/>
              <a:t>: adanya penekanan </a:t>
            </a:r>
            <a:r>
              <a:rPr lang="de-DE" b="1"/>
              <a:t>fungsional</a:t>
            </a:r>
            <a:r>
              <a:rPr lang="de-DE"/>
              <a:t> suatu unit wilayah, yakni adanya karakteristik </a:t>
            </a:r>
            <a:r>
              <a:rPr lang="de-DE" b="1"/>
              <a:t>hubungan dari fungsi-fungsi dan komponen-komponen</a:t>
            </a:r>
            <a:r>
              <a:rPr lang="de-DE"/>
              <a:t> di dalam suatu unit wilayah, sehingga batas dan sistemnya ditentukan berdasarkan aspek fungsional.  </a:t>
            </a:r>
          </a:p>
          <a:p>
            <a:pPr eaLnBrk="1" hangingPunct="1">
              <a:lnSpc>
                <a:spcPct val="90000"/>
              </a:lnSpc>
              <a:buFont typeface="Wingdings" pitchFamily="2" charset="2"/>
              <a:buNone/>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1981200" y="99390"/>
            <a:ext cx="8229600" cy="914400"/>
          </a:xfrm>
        </p:spPr>
        <p:txBody>
          <a:bodyPr/>
          <a:lstStyle/>
          <a:p>
            <a:pPr eaLnBrk="1" hangingPunct="1">
              <a:defRPr/>
            </a:pPr>
            <a:r>
              <a:rPr lang="en-US" dirty="0" err="1"/>
              <a:t>Pengertian</a:t>
            </a:r>
            <a:r>
              <a:rPr lang="en-US" dirty="0"/>
              <a:t> </a:t>
            </a:r>
            <a:r>
              <a:rPr lang="en-US" dirty="0" err="1"/>
              <a:t>Teoritik</a:t>
            </a:r>
            <a:endParaRPr lang="en-US" dirty="0"/>
          </a:p>
        </p:txBody>
      </p:sp>
      <p:sp>
        <p:nvSpPr>
          <p:cNvPr id="6147" name="Rectangle 3"/>
          <p:cNvSpPr>
            <a:spLocks noGrp="1" noChangeArrowheads="1"/>
          </p:cNvSpPr>
          <p:nvPr>
            <p:ph type="body" idx="1"/>
          </p:nvPr>
        </p:nvSpPr>
        <p:spPr>
          <a:xfrm>
            <a:off x="1905000" y="1166190"/>
            <a:ext cx="8534400" cy="5562600"/>
          </a:xfrm>
        </p:spPr>
        <p:txBody>
          <a:bodyPr/>
          <a:lstStyle/>
          <a:p>
            <a:pPr eaLnBrk="1" hangingPunct="1">
              <a:defRPr/>
            </a:pPr>
            <a:r>
              <a:rPr lang="de-DE" dirty="0"/>
              <a:t>Secara teoritik tidak ada perbedaan nomenklatur antara istilah wilayah, kawasan dan daerah. </a:t>
            </a:r>
          </a:p>
          <a:p>
            <a:pPr eaLnBrk="1" hangingPunct="1">
              <a:defRPr/>
            </a:pPr>
            <a:r>
              <a:rPr lang="de-DE" dirty="0"/>
              <a:t>Semuanya secara umum dapat diistilahkan dengan istilah yang lebih umum, yaitu wilayah (</a:t>
            </a:r>
            <a:r>
              <a:rPr lang="de-DE" i="1" dirty="0"/>
              <a:t>region</a:t>
            </a:r>
            <a:r>
              <a:rPr lang="de-DE" dirty="0"/>
              <a:t>).  </a:t>
            </a:r>
          </a:p>
          <a:p>
            <a:pPr eaLnBrk="1" hangingPunct="1">
              <a:defRPr/>
            </a:pPr>
            <a:r>
              <a:rPr lang="de-DE" dirty="0"/>
              <a:t>Setiap kawasan atau sub kawasan memiliki fungsi-fungsi khusus yang tentunya memerlukan pendekatan program tertentu sesuai dengan fungsi yang dikembangkan tersebut.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2639</Words>
  <Application>Microsoft Office PowerPoint</Application>
  <PresentationFormat>Widescreen</PresentationFormat>
  <Paragraphs>410</Paragraphs>
  <Slides>61</Slides>
  <Notes>61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4" baseType="lpstr">
      <vt:lpstr>Arial</vt:lpstr>
      <vt:lpstr>Arial Narrow</vt:lpstr>
      <vt:lpstr>Calibri</vt:lpstr>
      <vt:lpstr>Calibri Light</vt:lpstr>
      <vt:lpstr>Garamond</vt:lpstr>
      <vt:lpstr>Impact</vt:lpstr>
      <vt:lpstr>Lucida Sans Unicode</vt:lpstr>
      <vt:lpstr>Tahoma</vt:lpstr>
      <vt:lpstr>Times New Roman</vt:lpstr>
      <vt:lpstr>Wingdings</vt:lpstr>
      <vt:lpstr>Wingdings 2</vt:lpstr>
      <vt:lpstr>Office Theme</vt:lpstr>
      <vt:lpstr>Visio</vt:lpstr>
      <vt:lpstr>Ruang</vt:lpstr>
      <vt:lpstr>Ruang = Tempat Kehidupan </vt:lpstr>
      <vt:lpstr>Ruang</vt:lpstr>
      <vt:lpstr>Ruang sebagai Sumberdaya</vt:lpstr>
      <vt:lpstr>Ruang</vt:lpstr>
      <vt:lpstr>Konsep Wilayah</vt:lpstr>
      <vt:lpstr>Definisi menurut Undang-Undang No. 26/2007 tentang Penataan Ruang</vt:lpstr>
      <vt:lpstr>PowerPoint Presentation</vt:lpstr>
      <vt:lpstr>Pengertian Teoritik</vt:lpstr>
      <vt:lpstr>PowerPoint Presentation</vt:lpstr>
      <vt:lpstr>PowerPoint Presentation</vt:lpstr>
      <vt:lpstr>Definisi Wilayah</vt:lpstr>
      <vt:lpstr>Konsep-konsep wilayah</vt:lpstr>
      <vt:lpstr>Pewilayahan →Klasifikasi Spasial</vt:lpstr>
      <vt:lpstr>Beberapa Konsep Wilayah</vt:lpstr>
      <vt:lpstr>PowerPoint Presentation</vt:lpstr>
      <vt:lpstr>Wilayah Homogen</vt:lpstr>
      <vt:lpstr>Laut, Tambak, Industri dan Permukiman di Pesisir Tangerang</vt:lpstr>
      <vt:lpstr>Dominasi Tambak di Pesisir. Muara Gembong, Bekasi</vt:lpstr>
      <vt:lpstr>Results</vt:lpstr>
      <vt:lpstr>PowerPoint Presentation</vt:lpstr>
      <vt:lpstr>PowerPoint Presentation</vt:lpstr>
      <vt:lpstr>PowerPoint Presentation</vt:lpstr>
      <vt:lpstr>PowerPoint Presentation</vt:lpstr>
      <vt:lpstr>Prinsip-prinsip Konsep  Pewilayahan Homogen </vt:lpstr>
      <vt:lpstr>Wilayah sebagai Sistem</vt:lpstr>
      <vt:lpstr>Wilayah Nodal (1)</vt:lpstr>
      <vt:lpstr>Fungsi Pusat wilayah:</vt:lpstr>
      <vt:lpstr>Fungsi hinterland</vt:lpstr>
      <vt:lpstr>Hirarki wilayah di dalam sistem wilayah nodal</vt:lpstr>
      <vt:lpstr>Wilayah  sebagai Sistem Lindung-Budidya</vt:lpstr>
      <vt:lpstr>Wilayah sebagai Sistem Keterkaitan Desa – Kota (1)</vt:lpstr>
      <vt:lpstr>PowerPoint Presentation</vt:lpstr>
      <vt:lpstr>PowerPoint Presentation</vt:lpstr>
      <vt:lpstr>Contoh Konsep  Wilayah Sistem Ekologi (Ekosistem)</vt:lpstr>
      <vt:lpstr>PowerPoint Presentation</vt:lpstr>
      <vt:lpstr>PowerPoint Presentation</vt:lpstr>
      <vt:lpstr>PowerPoint Presentation</vt:lpstr>
      <vt:lpstr>PowerPoint Presentation</vt:lpstr>
      <vt:lpstr>PowerPoint Presentation</vt:lpstr>
      <vt:lpstr>Wilayah Sistem/Fungsional Kompleks Megapolitan (1)</vt:lpstr>
      <vt:lpstr>Wilayah Sistem/Fungsional Kompleks Megapolitan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Wilayah Perencanaan/Pengelolaan (1)</vt:lpstr>
      <vt:lpstr>Wilayah Perencanaan/Pengelolaan (2) Wilayah Administrasi</vt:lpstr>
      <vt:lpstr>Tabel . Hubungan antara berbagai konsep ruang/wilayah dengan tujuan/manfaat penggunaannya</vt:lpstr>
      <vt:lpstr>PowerPoint Presentation</vt:lpstr>
      <vt:lpstr>Penutup</vt:lpstr>
      <vt:lpstr>Contoh Berbagai Konsep Kawasan Pesisir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Ruang</dc:title>
  <dc:creator>Ghufran Ghozali</dc:creator>
  <cp:lastModifiedBy>Ghufran Ghozali</cp:lastModifiedBy>
  <cp:revision>1</cp:revision>
  <dcterms:created xsi:type="dcterms:W3CDTF">2020-08-23T13:34:51Z</dcterms:created>
  <dcterms:modified xsi:type="dcterms:W3CDTF">2020-08-23T13:35:34Z</dcterms:modified>
</cp:coreProperties>
</file>