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74" r:id="rId13"/>
    <p:sldId id="267" r:id="rId14"/>
    <p:sldId id="268" r:id="rId15"/>
    <p:sldId id="270" r:id="rId16"/>
    <p:sldId id="288" r:id="rId17"/>
    <p:sldId id="289" r:id="rId18"/>
    <p:sldId id="286" r:id="rId19"/>
    <p:sldId id="271" r:id="rId20"/>
    <p:sldId id="272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5" r:id="rId30"/>
    <p:sldId id="283" r:id="rId31"/>
    <p:sldId id="284" r:id="rId32"/>
    <p:sldId id="28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>
        <p:scale>
          <a:sx n="33" d="100"/>
          <a:sy n="33" d="100"/>
        </p:scale>
        <p:origin x="642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69808-3750-4064-854E-19EF901EB73D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F124D-AD00-47E0-91A6-AE624905EE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7138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F2611943-2502-435C-B850-4B91FE645F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FC9692A-0692-4001-9273-51FCEBA19172}" type="slidenum">
              <a:rPr lang="en-US" altLang="en-US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DE3A8C0-9379-4FCB-970E-3E131EA0C3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F150C78-4CF6-4BA4-9C89-8436FCEEC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B3E34C94-8FA8-48F6-BBB4-1D348F00EE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7F17986-176E-43CA-8C41-2A822B14C228}" type="slidenum">
              <a:rPr lang="en-US" altLang="en-US">
                <a:latin typeface="Arial" panose="020B0604020202020204" pitchFamily="34" charset="0"/>
              </a:rPr>
              <a:pPr/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67483493-B888-4BC1-880C-CBF77294B9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91229E46-4DA1-4927-A465-1688813D0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1734E64C-8358-4EE1-9171-DC4AFD899C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77C922C-3FCA-480F-A6FB-454D5761C36F}" type="slidenum">
              <a:rPr lang="en-US" altLang="en-US">
                <a:latin typeface="Arial" panose="020B0604020202020204" pitchFamily="34" charset="0"/>
              </a:rPr>
              <a:pPr/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C2C07B47-9B00-4FF1-ABFD-4FB8EB8FD1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E849CBF-DBF5-4D1C-8402-4D7632A87E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5152D5F0-4DEF-4810-8B60-AF0AE85FE0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D63EF3E-4D5F-465C-BAEF-4190BE29B864}" type="slidenum">
              <a:rPr lang="en-US" altLang="en-US">
                <a:latin typeface="Arial" panose="020B0604020202020204" pitchFamily="34" charset="0"/>
              </a:rPr>
              <a:pPr/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D0BBBF3-4675-4E66-A6A1-C9921AE046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4A1140EC-C59E-483A-9572-808865AD3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5889C108-45E9-4244-9FFF-0FB6BF7DF3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D923018-F955-426C-A7EE-81AC5C3BE25E}" type="slidenum">
              <a:rPr lang="en-US" altLang="en-US">
                <a:latin typeface="Arial" panose="020B0604020202020204" pitchFamily="34" charset="0"/>
              </a:rPr>
              <a:pPr/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FFD8D1CB-391D-4270-9199-6E6E695C6F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940290D-24AD-4CF7-981F-9324A5F211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81DB4E98-7CC2-4911-A93D-2BB6D3C9DB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94DFCEA-2FA3-4A7D-8920-313DAD650CC7}" type="slidenum">
              <a:rPr lang="en-US" altLang="en-US">
                <a:latin typeface="Arial" panose="020B0604020202020204" pitchFamily="34" charset="0"/>
              </a:rPr>
              <a:pPr/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37FC6CF5-5C4A-4188-B791-AD627BA186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0A3337CF-6787-478C-8442-586252AC6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7FECE0E-FEED-41CF-88C9-1BA68A4A34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E8B4068-6A9A-4CAD-83FB-F16C46B0F7D6}" type="slidenum">
              <a:rPr lang="en-US" altLang="en-US">
                <a:latin typeface="Arial" panose="020B0604020202020204" pitchFamily="34" charset="0"/>
              </a:rPr>
              <a:pPr/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B9EEE8B3-F0AF-4A6A-A555-051D11FD7F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0E81EF68-8EAD-4FA3-B1EB-4498D8BEF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AAE4460D-46DA-4544-89D8-4194A358A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17979CC-2290-478C-BA2E-32688E67C7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71F78337-0A79-4DA9-BAA5-87EEB5AC26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A05ACED-D945-409B-B6BC-C5165C79F2C3}" type="slidenum">
              <a:rPr lang="en-US" altLang="en-US">
                <a:latin typeface="Arial" panose="020B0604020202020204" pitchFamily="34" charset="0"/>
              </a:rPr>
              <a:pPr/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4811ADE4-A8DE-4C3B-9689-7DFEEED4B8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739CDF4D-F67F-4681-833C-DB5C963EF1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4669D471-F932-4916-B6D9-9F1713EFDA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4D0D993-C92A-4025-9562-E5FC8854302E}" type="slidenum">
              <a:rPr lang="en-US" altLang="en-US">
                <a:latin typeface="Arial" panose="020B0604020202020204" pitchFamily="34" charset="0"/>
              </a:rPr>
              <a:pPr/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EE46497E-BA75-4C2A-8C27-88FEDF0CB3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7AE355E2-0C3D-497A-AE9F-5EC001B22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AD0D8516-C8C2-4B4A-B18F-798224B8B3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CC6441F-4587-46A6-8281-47D41ABFCC81}" type="slidenum">
              <a:rPr lang="en-US" altLang="en-US">
                <a:latin typeface="Arial" panose="020B0604020202020204" pitchFamily="34" charset="0"/>
              </a:rPr>
              <a:pPr/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E90430C0-27D3-4436-8DAC-ADA76D6FC6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CF7D7E94-4A6D-41AB-AEB3-207ED6F4C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704359B-9307-49C7-855F-2E4E858B71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E4A59BF-86F5-41E7-BAFF-7E6940FC5626}" type="slidenum">
              <a:rPr lang="en-US" altLang="en-US">
                <a:latin typeface="Arial" panose="020B0604020202020204" pitchFamily="34" charset="0"/>
              </a:rPr>
              <a:pPr/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0938A12E-6582-4576-B8BC-4156F844C2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088AAE2-995E-4AE6-92B8-8DCD41C70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0BCA21F1-F02B-4704-B0B6-81B7E62739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E8441CF-6206-4E7C-BBAD-B32E3C33F47E}" type="slidenum">
              <a:rPr lang="en-US" altLang="en-US">
                <a:latin typeface="Arial" panose="020B0604020202020204" pitchFamily="34" charset="0"/>
              </a:rPr>
              <a:pPr/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884C485A-A587-494D-9A0A-9BC8F48B71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CA4AB5D0-BF8D-4F13-BA4D-D198FDF84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309B2ED9-F944-4211-9347-47157FE013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A4235B9-1B06-4428-A040-41A9A091A445}" type="slidenum">
              <a:rPr lang="en-US" altLang="en-US">
                <a:latin typeface="Arial" panose="020B0604020202020204" pitchFamily="34" charset="0"/>
              </a:rPr>
              <a:pPr/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85C84C8B-0322-4F42-9397-CC8C8689A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93B38222-8CA7-4DB2-AB13-8E9B4C3BEF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B0030C6E-4A0C-4C69-857F-1A82BADB2C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784AF72-51BD-49CB-B59E-9E1D4360404F}" type="slidenum">
              <a:rPr lang="en-US" altLang="en-US">
                <a:latin typeface="Arial" panose="020B0604020202020204" pitchFamily="34" charset="0"/>
              </a:rPr>
              <a:pPr/>
              <a:t>24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5C26D2D-20BC-4145-B701-5F6513266F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3B14FD13-5E8C-44DC-98D4-293BFE199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3601D133-DA29-4D21-A446-C7920830DC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AD29F05-30CC-41E3-8385-DBE18762B248}" type="slidenum">
              <a:rPr lang="en-US" altLang="en-US">
                <a:latin typeface="Arial" panose="020B0604020202020204" pitchFamily="34" charset="0"/>
              </a:rPr>
              <a:pPr/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E18447F0-0AB8-48F8-B147-4634BAAAC9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11677DDE-4B03-452C-8999-5A81C90F75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A3EA45F9-8288-45BB-ADFE-B75543EF4E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12DE7C4-23FD-490F-B2E6-BE13D68F67D9}" type="slidenum">
              <a:rPr lang="en-US" altLang="en-US">
                <a:latin typeface="Arial" panose="020B0604020202020204" pitchFamily="34" charset="0"/>
              </a:rPr>
              <a:pPr/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9F6C8266-96B2-4306-8518-C79C1EEAF2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38D23C75-9E85-4492-95FE-539E13C32B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069AF085-D8B6-4E76-A8FC-B736939C03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55BEFC8-5B73-44F7-B38B-DC4D32AA506C}" type="slidenum">
              <a:rPr lang="en-US" altLang="en-US">
                <a:latin typeface="Arial" panose="020B0604020202020204" pitchFamily="34" charset="0"/>
              </a:rPr>
              <a:pPr/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F98F5082-8560-4958-B25D-927C24F775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2BC2BF4-AC06-44C3-BFC8-A35B7F364B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D0927C02-B685-4BF4-8B08-CCC5C5556F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A0A62A5-2069-44F4-80AC-AE601B038C8F}" type="slidenum">
              <a:rPr lang="en-US" altLang="en-US">
                <a:latin typeface="Arial" panose="020B0604020202020204" pitchFamily="34" charset="0"/>
              </a:rPr>
              <a:pPr/>
              <a:t>28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A5EF8887-F2AB-4FF6-98E4-5A4EE791AD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F854572B-7EFF-4FE9-B8F6-ACB9C0FCD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5B3EA73D-066C-4B03-9522-AE3D7DEBBF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BDF943D2-B0EE-4129-8CC2-C469386DAD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5B608957-401B-4FAF-9EEF-B61083A428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D56CE8F-284B-443C-AE8E-458C04C7F157}" type="slidenum">
              <a:rPr lang="en-US" altLang="en-US">
                <a:latin typeface="Arial" panose="020B0604020202020204" pitchFamily="34" charset="0"/>
              </a:rPr>
              <a:pPr/>
              <a:t>30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1318E2CC-BAE9-4B1B-BCED-E0A734246A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03485104-53E1-4140-AD73-166B4E60E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D5C4942F-E652-43C7-966B-8E18D73626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23BEC63-E4A2-49E6-BE11-23D49144E938}" type="slidenum">
              <a:rPr lang="en-US" altLang="en-US">
                <a:latin typeface="Arial" panose="020B0604020202020204" pitchFamily="34" charset="0"/>
              </a:rPr>
              <a:pPr/>
              <a:t>31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A893326F-88E4-4B54-8CBD-298F70CF4D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5012926B-02CF-49A8-8608-640CC04400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1F4BB3A2-CBB5-4AA7-9E43-5846FFE3AF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10DCED-AFBD-44DC-BC29-60F45FD5EC3F}" type="slidenum">
              <a:rPr lang="en-US" altLang="en-US">
                <a:latin typeface="Arial" panose="020B0604020202020204" pitchFamily="34" charset="0"/>
              </a:rPr>
              <a:pPr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545DD61-3E0B-454A-B831-F5FEBD0B43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A50AF8AA-52EF-49C8-83D6-528A4829C0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BD5226A4-3560-49BD-8D5F-9CA2AD4297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7E717FD4-C553-41A7-90B5-F632100968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B8D1C62-55C0-45A9-A1CD-205D8F9D33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39A3E54-8BB7-43A0-ADAC-FA174EF97585}" type="slidenum">
              <a:rPr lang="en-US" altLang="en-US">
                <a:latin typeface="Arial" panose="020B0604020202020204" pitchFamily="34" charset="0"/>
              </a:rPr>
              <a:pPr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BFD098BB-380E-42D1-9524-B6B3B27E97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92AE4A4C-DFEA-403B-B3B4-FC32053329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FD5273EF-844D-4E3C-A19A-DD02CC0211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1F28409-BAD6-4FDD-B3E7-06E7FF9D7365}" type="slidenum">
              <a:rPr lang="en-US" altLang="en-US">
                <a:latin typeface="Arial" panose="020B0604020202020204" pitchFamily="34" charset="0"/>
              </a:rPr>
              <a:pPr/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406F4C87-CD48-420C-92C6-C695474DCA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EFB32A2-CBA7-4EEC-A3B4-35E99C801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AB85FBBB-D0B9-45BF-BE4D-5E2D61A7FD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1897550-566C-49D2-86E2-76BE8EC8BF7C}" type="slidenum">
              <a:rPr lang="en-US" altLang="en-US">
                <a:latin typeface="Arial" panose="020B0604020202020204" pitchFamily="34" charset="0"/>
              </a:rPr>
              <a:pPr/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04EFECB-E5A7-4532-9B1C-5F1472C4B7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01ABE14-8C97-4C4E-8B18-362AB7209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4AC7192-081D-4310-A679-251AB2AF5B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A3D1E0C-AAE5-4BDF-B8F1-651BA32973B9}" type="slidenum">
              <a:rPr lang="en-US" altLang="en-US">
                <a:latin typeface="Arial" panose="020B0604020202020204" pitchFamily="34" charset="0"/>
              </a:rPr>
              <a:pPr/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4196147-7ACC-4A0A-B427-38F2979F96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3A2F211-F2B4-4E2E-8668-283F369281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EC442A99-C86C-4BF4-A6E4-BE800CF210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A839B23-D4E7-4B5F-9F2E-A9E39F127981}" type="slidenum">
              <a:rPr lang="en-US" altLang="en-US">
                <a:latin typeface="Arial" panose="020B0604020202020204" pitchFamily="34" charset="0"/>
              </a:rPr>
              <a:pPr/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2A004B8-A912-4430-96F2-FA2C7F222F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028D1C5-CDD4-4C49-BEC5-2D0F01C36E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E0A7B2EE-A4BA-4927-9D11-C3FB1787D6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8C9BA6C-1533-49DA-A405-E44EE2E3ADC8}" type="slidenum">
              <a:rPr lang="en-US" altLang="en-US">
                <a:latin typeface="Arial" panose="020B0604020202020204" pitchFamily="34" charset="0"/>
              </a:rPr>
              <a:pPr/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29C0E35-4D4E-48DD-A91B-E6EEF3E9F9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69EF85F1-B7BF-4026-8AA0-51950B362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60B23-0612-4D81-877A-75AD503ED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778F27-C183-480D-B814-95CED5CF1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3B6D6-7460-4670-AD5E-103DF7FA0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1A95D-D731-4019-BBAD-CAC4CB878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033E1-CE4C-48A7-AD42-A7550DAE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3136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C2701-B98F-4C0B-994F-40E52B47C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EB9714-B109-4E30-9FB9-E3F15DB6D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81047-57B0-49C3-A0C9-EF06941E1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18DE-C3ED-43C0-80DD-55512F80A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72085-2048-4B1E-A9AF-D89D83D9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5800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63090F-98F6-4508-8A8F-25C556A60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333E3F-7980-4FAB-B0AB-F9D02DEFE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7AB7D-949D-40AF-BBC7-7C95A35D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5A147-E326-4988-927C-1ECB48795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EDC45-4984-4B0D-8AEC-9336A008B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650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D992C-4E13-4C1B-8DDC-5CB4687D7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A6ED8-1D01-4BF6-A3CD-5B6723F00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E7BBE-2DE1-4F62-8C82-44986EDE6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578FB-B3F0-4D24-B9FF-B009D0B5A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91AA0-00B5-4793-A2A1-9DC676763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9403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BA131-2C66-4823-8BDA-4B20D0F1D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9A93E-A115-40AD-B9EC-3723B12E9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4982F-3EB3-478D-A939-10689FDC0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A1E86-F4B5-45F1-84EC-A2BC499B5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93F6E-9EDC-4BFD-A18A-51D891D3B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547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B9C0F-316B-4C8A-B379-051FF8E05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B44F5-5A81-47B5-9412-7FF53D8992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28F196-A53D-4E9E-9B13-B057EA6BF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14059-07CD-424F-888C-68504182E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C04D9-C830-4527-864F-679E73D3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B0BA4-74B9-4AC4-9274-C682D492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9586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12A75-3024-452E-96CB-5DAB24710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F5067-55F2-42E9-9D7B-7F154553A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774B37-BEA0-46DB-BF69-5D80EA7D7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2D8AA7-9176-4E4C-8069-4126B441C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AA26AB-240C-4A24-8549-5CC16213BA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2D8604-21BF-4453-9E9A-03E431DB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75639-BE9E-487A-981F-5A34E0A42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EA9573-4F6F-4A99-8E57-3BA563EB4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7971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BC3DB-442D-4A0D-A1F1-A2BEB8E39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7390E9-33B2-4316-8E91-6B27564E9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ED7B51-A1E3-4626-94EB-30A156219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7B58F0-455C-4C9C-ACCF-2E1635B5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7985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C6A84-7885-43C0-94E2-B35310DB4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693643-E0A9-40A0-A39F-70FCA9BDC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F2C90-A653-4A34-989D-C1A60021F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1623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C0E57-3019-4905-9B29-3727FC6BB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10342-61E0-4601-934F-DE98AAEBF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6202B-FD56-479C-A1F8-93FF6B87C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09681-E328-4DEF-AE57-2B0E43EBF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C92A59-2B2D-4A5E-8910-6A8321695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183558-3885-4D7B-B3A5-8F9D90956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65035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EF645-517D-43F1-8861-0CF8519F6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3E5965-BEF0-49C2-A789-CB9793F758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DCD56D-5E4D-4B02-A7E6-911F441CF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112F9-D5DE-4CCC-BBAF-3EE03C48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600FA-8726-4733-A913-ABE43E7E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FEBDF-9736-4951-B7A2-BDE55BA22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676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44201F-C49A-44E1-81C7-095BB41C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515B5-FF2F-4FDD-98DF-D97040A8D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79533-4335-49EC-98EE-8EAE75607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90A8F-A6C4-491E-8AF8-959B086AD6C7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A5001-5442-487E-9FF1-51DBD7CD6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230F3-0F52-45E6-BF2C-EFE01BB688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A0B71-9447-4CB6-A341-7CF1A6A179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8376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B12AEBA-97A1-46B7-AE7B-B0B3C009AE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54087" y="1129749"/>
            <a:ext cx="7772400" cy="14700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altLang="en-US" b="1">
                <a:solidFill>
                  <a:srgbClr val="036873"/>
                </a:solidFill>
                <a:latin typeface="Times New Roman" panose="02020603050405020304" pitchFamily="18" charset="0"/>
              </a:rPr>
              <a:t>KONSEP WILAYAH DAN PUSAT PERTUMBUHAN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A6CBD24-8DF7-4987-B1A9-7E2C4689D4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2687" y="2653748"/>
            <a:ext cx="6400800" cy="3429000"/>
          </a:xfrm>
        </p:spPr>
        <p:txBody>
          <a:bodyPr/>
          <a:lstStyle/>
          <a:p>
            <a:pPr marL="398463" indent="-398463" algn="l">
              <a:buFontTx/>
              <a:buAutoNum type="romanUcPeriod"/>
            </a:pPr>
            <a:r>
              <a:rPr lang="en-US" altLang="en-US" b="1" dirty="0">
                <a:latin typeface="Times New Roman" panose="02020603050405020304" pitchFamily="18" charset="0"/>
              </a:rPr>
              <a:t>KONSEP WILAYAH</a:t>
            </a:r>
          </a:p>
          <a:p>
            <a:pPr marL="398463" indent="-398463" algn="l"/>
            <a:r>
              <a:rPr lang="en-US" altLang="en-US" dirty="0"/>
              <a:t>	</a:t>
            </a:r>
            <a:r>
              <a:rPr lang="en-US" altLang="en-US" sz="2800" dirty="0" err="1"/>
              <a:t>bagian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permukaan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bumi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   </a:t>
            </a:r>
            <a:r>
              <a:rPr lang="en-US" altLang="en-US" sz="2800" dirty="0" err="1"/>
              <a:t>persyaratan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tertentu</a:t>
            </a:r>
            <a:r>
              <a:rPr lang="en-US" altLang="en-US" sz="2800" dirty="0"/>
              <a:t>. al </a:t>
            </a:r>
            <a:r>
              <a:rPr lang="en-US" altLang="en-US" sz="2800" dirty="0" err="1"/>
              <a:t>gejala</a:t>
            </a:r>
            <a:r>
              <a:rPr lang="en-US" altLang="en-US" sz="2800" dirty="0"/>
              <a:t>:</a:t>
            </a:r>
          </a:p>
          <a:p>
            <a:pPr marL="398463" indent="-398463" algn="l"/>
            <a:r>
              <a:rPr lang="en-US" altLang="en-US" sz="2800" dirty="0"/>
              <a:t>	- </a:t>
            </a:r>
            <a:r>
              <a:rPr lang="en-US" altLang="en-US" sz="2800" dirty="0" err="1"/>
              <a:t>kemanusiaan</a:t>
            </a:r>
            <a:r>
              <a:rPr lang="en-US" altLang="en-US" sz="2800" dirty="0"/>
              <a:t> (human phenomena)</a:t>
            </a:r>
          </a:p>
          <a:p>
            <a:pPr marL="398463" indent="-398463" algn="l"/>
            <a:r>
              <a:rPr lang="en-US" altLang="en-US" dirty="0"/>
              <a:t>	- </a:t>
            </a:r>
            <a:r>
              <a:rPr lang="en-US" altLang="en-US" sz="2800" dirty="0" err="1"/>
              <a:t>alamiah</a:t>
            </a:r>
            <a:r>
              <a:rPr lang="en-US" altLang="en-US" sz="2800" dirty="0"/>
              <a:t>  (natural phenomena)</a:t>
            </a:r>
          </a:p>
          <a:p>
            <a:pPr marL="398463" indent="-398463" algn="l"/>
            <a:r>
              <a:rPr lang="en-US" altLang="en-US" dirty="0"/>
              <a:t>	- </a:t>
            </a:r>
            <a:r>
              <a:rPr lang="en-US" altLang="en-US" sz="2800" dirty="0" err="1"/>
              <a:t>geografi</a:t>
            </a:r>
            <a:r>
              <a:rPr lang="en-US" altLang="en-US" sz="2800" dirty="0"/>
              <a:t> (</a:t>
            </a:r>
            <a:r>
              <a:rPr lang="en-US" altLang="en-US" sz="2800" dirty="0" err="1"/>
              <a:t>geografi</a:t>
            </a:r>
            <a:r>
              <a:rPr lang="en-US" altLang="en-US" sz="2800" dirty="0"/>
              <a:t> phenomena)</a:t>
            </a:r>
          </a:p>
          <a:p>
            <a:pPr marL="398463" indent="-398463" algn="l"/>
            <a:endParaRPr lang="en-US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8DBA2A1-C0F5-459D-95D7-A430BA3566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7620000" cy="1752600"/>
          </a:xfrm>
        </p:spPr>
        <p:txBody>
          <a:bodyPr/>
          <a:lstStyle/>
          <a:p>
            <a:r>
              <a:rPr lang="en-US" altLang="en-US" sz="2800" b="1"/>
              <a:t>MEMBUAT PERWILAYAHAN BERDASARKAN FENOMENA GEOGRAFIS DI LINGKUNGAN SETEMPAT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67BBA01-B785-49C0-99A5-DF11A2E41A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1752600"/>
            <a:ext cx="7386638" cy="4343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Aspek alam dan aspek kemanusiaan</a:t>
            </a:r>
          </a:p>
        </p:txBody>
      </p:sp>
      <p:sp>
        <p:nvSpPr>
          <p:cNvPr id="21508" name="AutoShape 4">
            <a:extLst>
              <a:ext uri="{FF2B5EF4-FFF2-40B4-BE49-F238E27FC236}">
                <a16:creationId xmlns:a16="http://schemas.microsoft.com/office/drawing/2014/main" id="{E5413FC6-0406-4C2B-9F4F-222B124C1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5908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en-US" sz="1800">
              <a:latin typeface="Arial" panose="020B0604020202020204" pitchFamily="34" charset="0"/>
            </a:endParaRP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FC098C6E-9D13-4BDC-BB07-4D9838330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9718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Fenomena geografi</a:t>
            </a:r>
          </a:p>
        </p:txBody>
      </p:sp>
      <p:sp>
        <p:nvSpPr>
          <p:cNvPr id="21510" name="AutoShape 6">
            <a:extLst>
              <a:ext uri="{FF2B5EF4-FFF2-40B4-BE49-F238E27FC236}">
                <a16:creationId xmlns:a16="http://schemas.microsoft.com/office/drawing/2014/main" id="{B6B57266-6EC4-4E86-8D3D-F858ADAC4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5052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en-US" sz="1800">
              <a:latin typeface="Arial" panose="020B0604020202020204" pitchFamily="34" charset="0"/>
            </a:endParaRPr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41AC258E-34A7-49FA-83A0-DDB8ACB95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343401"/>
            <a:ext cx="54102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Arial" panose="020B0604020202020204" pitchFamily="34" charset="0"/>
              </a:rPr>
              <a:t>3 </a:t>
            </a:r>
            <a:r>
              <a:rPr lang="en-US" altLang="en-US" sz="2000" b="1" dirty="0" err="1">
                <a:latin typeface="Arial" panose="020B0604020202020204" pitchFamily="34" charset="0"/>
              </a:rPr>
              <a:t>aspek</a:t>
            </a:r>
            <a:r>
              <a:rPr lang="en-US" altLang="en-US" sz="2000" b="1" dirty="0">
                <a:latin typeface="Arial" panose="020B0604020202020204" pitchFamily="34" charset="0"/>
              </a:rPr>
              <a:t> 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latin typeface="Arial" panose="020B0604020202020204" pitchFamily="34" charset="0"/>
              </a:rPr>
              <a:t>Aspek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fisik</a:t>
            </a:r>
            <a:r>
              <a:rPr lang="en-US" altLang="en-US" sz="2000" b="1" dirty="0">
                <a:latin typeface="Arial" panose="020B0604020202020204" pitchFamily="34" charset="0"/>
              </a:rPr>
              <a:t>(</a:t>
            </a:r>
            <a:r>
              <a:rPr lang="en-US" altLang="en-US" sz="2000" b="1" dirty="0" err="1">
                <a:latin typeface="Arial" panose="020B0604020202020204" pitchFamily="34" charset="0"/>
              </a:rPr>
              <a:t>daratan,perairan,iklim,dsb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latin typeface="Arial" panose="020B0604020202020204" pitchFamily="34" charset="0"/>
              </a:rPr>
              <a:t>Aspek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ekonomi</a:t>
            </a:r>
            <a:r>
              <a:rPr lang="en-US" altLang="en-US" sz="2000" b="1" dirty="0">
                <a:latin typeface="Arial" panose="020B0604020202020204" pitchFamily="34" charset="0"/>
              </a:rPr>
              <a:t>(SDA, </a:t>
            </a:r>
            <a:r>
              <a:rPr lang="en-US" altLang="en-US" sz="2000" b="1" dirty="0" err="1">
                <a:latin typeface="Arial" panose="020B0604020202020204" pitchFamily="34" charset="0"/>
              </a:rPr>
              <a:t>daya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dukung</a:t>
            </a:r>
            <a:r>
              <a:rPr lang="en-US" altLang="en-US" sz="2000" b="1" dirty="0">
                <a:latin typeface="Arial" panose="020B0604020202020204" pitchFamily="34" charset="0"/>
              </a:rPr>
              <a:t>, </a:t>
            </a:r>
            <a:r>
              <a:rPr lang="en-US" altLang="en-US" sz="2000" b="1" dirty="0" err="1">
                <a:latin typeface="Arial" panose="020B0604020202020204" pitchFamily="34" charset="0"/>
              </a:rPr>
              <a:t>dll</a:t>
            </a:r>
            <a:r>
              <a:rPr lang="en-US" altLang="en-US" sz="2000" b="1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latin typeface="Arial" panose="020B0604020202020204" pitchFamily="34" charset="0"/>
              </a:rPr>
              <a:t>Aspek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sosial</a:t>
            </a:r>
            <a:r>
              <a:rPr lang="en-US" altLang="en-US" sz="2000" b="1" dirty="0">
                <a:latin typeface="Arial" panose="020B0604020202020204" pitchFamily="34" charset="0"/>
              </a:rPr>
              <a:t> (</a:t>
            </a:r>
            <a:r>
              <a:rPr lang="en-US" altLang="en-US" sz="2000" b="1" dirty="0" err="1">
                <a:latin typeface="Arial" panose="020B0604020202020204" pitchFamily="34" charset="0"/>
              </a:rPr>
              <a:t>penyebaran</a:t>
            </a:r>
            <a:r>
              <a:rPr lang="en-US" altLang="en-US" sz="2000" b="1" dirty="0">
                <a:latin typeface="Arial" panose="020B0604020202020204" pitchFamily="34" charset="0"/>
              </a:rPr>
              <a:t>, </a:t>
            </a:r>
            <a:r>
              <a:rPr lang="en-US" altLang="en-US" sz="2000" b="1" dirty="0" err="1">
                <a:latin typeface="Arial" panose="020B0604020202020204" pitchFamily="34" charset="0"/>
              </a:rPr>
              <a:t>kualitas</a:t>
            </a:r>
            <a:r>
              <a:rPr lang="en-US" altLang="en-US" sz="2000" b="1" dirty="0">
                <a:latin typeface="Arial" panose="020B0604020202020204" pitchFamily="34" charset="0"/>
              </a:rPr>
              <a:t> ,</a:t>
            </a:r>
            <a:r>
              <a:rPr lang="en-US" altLang="en-US" sz="2000" b="1" dirty="0" err="1">
                <a:latin typeface="Arial" panose="020B0604020202020204" pitchFamily="34" charset="0"/>
              </a:rPr>
              <a:t>dsb</a:t>
            </a:r>
            <a:r>
              <a:rPr lang="en-US" altLang="en-US" sz="2000" b="1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2340A1A6-6FD8-4B50-B7F4-5DAA72304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810001"/>
            <a:ext cx="289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en-US" sz="1800">
              <a:latin typeface="Arial" panose="020B0604020202020204" pitchFamily="34" charset="0"/>
            </a:endParaRPr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0142D24A-6240-4A63-9024-AC2D59B33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1" y="3886200"/>
            <a:ext cx="213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latin typeface="Arial" panose="020B0604020202020204" pitchFamily="34" charset="0"/>
              </a:rPr>
              <a:t>Perwilayahan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2F695B98-DCF4-40A8-8D60-1458C68ECB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914400"/>
            <a:ext cx="7386638" cy="4497388"/>
          </a:xfrm>
        </p:spPr>
        <p:txBody>
          <a:bodyPr/>
          <a:lstStyle/>
          <a:p>
            <a:r>
              <a:rPr lang="en-US" altLang="en-US" u="sng"/>
              <a:t>Perwilayahan</a:t>
            </a:r>
            <a:r>
              <a:rPr lang="en-US" altLang="en-US"/>
              <a:t> : usaha untuk membagi permukaan bumi tertentu untuk tujuan tertentu</a:t>
            </a:r>
            <a:endParaRPr lang="id-ID" altLang="en-US"/>
          </a:p>
          <a:p>
            <a:pPr>
              <a:buFontTx/>
              <a:buNone/>
            </a:pPr>
            <a:endParaRPr lang="id-ID" altLang="en-US"/>
          </a:p>
          <a:p>
            <a:r>
              <a:rPr lang="id-ID" altLang="en-US" u="sng"/>
              <a:t>Tujuan </a:t>
            </a:r>
            <a:r>
              <a:rPr lang="id-ID" altLang="en-US"/>
              <a:t>: mempermudah penganalisaan serta memberikan jawaban terhadap persoalan-persoalan yang ada pada kelompok-kelompok wilayah tertentu</a:t>
            </a:r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0FE7AEF5-32A1-4E96-9E92-754390B603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609600"/>
            <a:ext cx="7386638" cy="54864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/>
              <a:t>Metode perwilayahan berdasarkan fenomena</a:t>
            </a:r>
          </a:p>
          <a:p>
            <a:pPr marL="609600" indent="-609600">
              <a:buNone/>
            </a:pPr>
            <a:r>
              <a:rPr lang="en-US" altLang="en-US"/>
              <a:t>geo:</a:t>
            </a:r>
          </a:p>
          <a:p>
            <a:pPr marL="609600" indent="-609600">
              <a:buNone/>
            </a:pPr>
            <a:r>
              <a:rPr lang="en-US" altLang="en-US" u="sng"/>
              <a:t>1.	Generalisasi wilayah (region generalization)</a:t>
            </a:r>
            <a:br>
              <a:rPr lang="en-US" altLang="en-US"/>
            </a:br>
            <a:r>
              <a:rPr lang="en-US" altLang="en-US"/>
              <a:t>:usaha membagi permukaan bumi menjadi beberapa bagian dengan mengubah/menghilangkan faktor-faktor tertentu yang kurang penting.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Delimitasi</a:t>
            </a:r>
            <a:br>
              <a:rPr lang="en-US" altLang="en-US"/>
            </a:br>
            <a:r>
              <a:rPr lang="en-US" altLang="en-US"/>
              <a:t>:cara-cara penentuan batas terluar suatu wilayah untuk tujuan tertentu.</a:t>
            </a:r>
          </a:p>
          <a:p>
            <a:pPr marL="609600" indent="-609600"/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D7EED6EE-19BF-44BA-A5F0-CA691AA13F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457200"/>
            <a:ext cx="7386638" cy="6019800"/>
          </a:xfrm>
        </p:spPr>
        <p:txBody>
          <a:bodyPr/>
          <a:lstStyle/>
          <a:p>
            <a:pPr marL="609600" indent="-609600">
              <a:buFontTx/>
              <a:buAutoNum type="alphaLcPeriod"/>
            </a:pPr>
            <a:r>
              <a:rPr lang="en-US" altLang="en-US"/>
              <a:t>Delimitasi wil. Secara kualitatif.</a:t>
            </a:r>
            <a:br>
              <a:rPr lang="en-US" altLang="en-US"/>
            </a:br>
            <a:r>
              <a:rPr lang="en-US" altLang="en-US"/>
              <a:t>:batas wilayah dengan interpretasi foto udara, citra satelit.</a:t>
            </a:r>
            <a:br>
              <a:rPr lang="en-US" altLang="en-US"/>
            </a:br>
            <a:r>
              <a:rPr lang="en-US" altLang="en-US"/>
              <a:t>Mis : wil. Padat, wil. Tidak padat.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>
              <a:buFontTx/>
              <a:buAutoNum type="alphaLcPeriod"/>
            </a:pPr>
            <a:r>
              <a:rPr lang="en-US" altLang="en-US"/>
              <a:t>Delimitasi wil. Secara kuantitatif</a:t>
            </a:r>
            <a:br>
              <a:rPr lang="en-US" altLang="en-US"/>
            </a:br>
            <a:r>
              <a:rPr lang="en-US" altLang="en-US"/>
              <a:t>:data-data yang terkumpul dituangkan di peta, sehingga diketahui penyebaran data di wilayah ybs.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(rumus : teori titik henti)</a:t>
            </a:r>
          </a:p>
          <a:p>
            <a:pPr marL="609600" indent="-609600"/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>
            <a:extLst>
              <a:ext uri="{FF2B5EF4-FFF2-40B4-BE49-F238E27FC236}">
                <a16:creationId xmlns:a16="http://schemas.microsoft.com/office/drawing/2014/main" id="{89533EA3-8EA1-462E-A624-780E7B96B7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533400"/>
            <a:ext cx="7386638" cy="5562600"/>
          </a:xfrm>
          <a:solidFill>
            <a:schemeClr val="accent1">
              <a:alpha val="0"/>
            </a:schemeClr>
          </a:solidFill>
          <a:ln>
            <a:noFill/>
            <a:miter lim="800000"/>
            <a:headEnd/>
            <a:tailEnd/>
          </a:ln>
        </p:spPr>
        <p:txBody>
          <a:bodyPr rtlCol="0">
            <a:normAutofit lnSpcReduction="10000"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en-US" altLang="en-US"/>
              <a:t>2. Klasifikasi wilayah ( Region Classification )</a:t>
            </a:r>
            <a:br>
              <a:rPr lang="en-US" altLang="en-US"/>
            </a:br>
            <a:r>
              <a:rPr lang="en-US" altLang="en-US"/>
              <a:t>:usaha untuk pengadakan penggolongan secara sistematis ke dalam bagian-bagian tertentu berdasarkan kriteria tertentu.</a:t>
            </a:r>
            <a:br>
              <a:rPr lang="en-US" altLang="en-US"/>
            </a:br>
            <a:br>
              <a:rPr lang="en-US" altLang="en-US"/>
            </a:br>
            <a:r>
              <a:rPr lang="en-US" altLang="en-US" u="sng"/>
              <a:t>Tujuan</a:t>
            </a:r>
            <a:r>
              <a:rPr lang="en-US" altLang="en-US"/>
              <a:t>: Mencari perbedaan dari setiap bagian wilayah.</a:t>
            </a:r>
          </a:p>
          <a:p>
            <a:pPr>
              <a:lnSpc>
                <a:spcPct val="80000"/>
              </a:lnSpc>
              <a:buNone/>
              <a:defRPr/>
            </a:pPr>
            <a:br>
              <a:rPr lang="en-US" altLang="en-US"/>
            </a:br>
            <a:r>
              <a:rPr lang="en-US" altLang="en-US"/>
              <a:t>Co : - Klasifikasi wil berdasar jenis 	 	    (penggunan lahan)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/>
              <a:t>		  - klasifikasi wila berdasar tingkatan 	    (kepadatan penduduk)</a:t>
            </a:r>
          </a:p>
          <a:p>
            <a:pPr>
              <a:lnSpc>
                <a:spcPct val="80000"/>
              </a:lnSpc>
              <a:buNone/>
              <a:defRPr/>
            </a:pPr>
            <a:br>
              <a:rPr lang="en-US" altLang="en-US"/>
            </a:br>
            <a:r>
              <a:rPr lang="en-US" altLang="en-US"/>
              <a:t>Perbedaan &amp; persamaan generalisasi wil &amp; klasifikasi Wil</a:t>
            </a:r>
          </a:p>
          <a:p>
            <a:pPr>
              <a:lnSpc>
                <a:spcPct val="80000"/>
              </a:lnSpc>
              <a:buNone/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60F92226-0A99-41D8-B7EB-A42F204BFE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609600"/>
            <a:ext cx="7386638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dirty="0"/>
              <a:t>MENENTUKAN BATAS WILAYAH PERTUMBUHAN</a:t>
            </a:r>
          </a:p>
          <a:p>
            <a:pPr>
              <a:buFontTx/>
              <a:buNone/>
            </a:pPr>
            <a:br>
              <a:rPr lang="en-US" altLang="en-US" sz="2400" dirty="0"/>
            </a:br>
            <a:r>
              <a:rPr lang="en-US" altLang="en-US" sz="2400" dirty="0" err="1"/>
              <a:t>Pertumbuhan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identik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Perkembangan</a:t>
            </a:r>
            <a:br>
              <a:rPr lang="en-US" altLang="en-US" sz="2400" dirty="0"/>
            </a:br>
            <a:r>
              <a:rPr lang="en-US" altLang="en-US" sz="2400" dirty="0" err="1"/>
              <a:t>Perkembangan</a:t>
            </a:r>
            <a:r>
              <a:rPr lang="en-US" altLang="en-US" sz="2400" dirty="0"/>
              <a:t> wilaya </a:t>
            </a:r>
            <a:r>
              <a:rPr lang="en-US" altLang="en-US" sz="2400" dirty="0" err="1"/>
              <a:t>dipengaruhi</a:t>
            </a:r>
            <a:r>
              <a:rPr lang="en-US" altLang="en-US" sz="2400" dirty="0"/>
              <a:t>:</a:t>
            </a:r>
            <a:br>
              <a:rPr lang="en-US" altLang="en-US" sz="2400" dirty="0"/>
            </a:br>
            <a:r>
              <a:rPr lang="en-US" altLang="en-US" sz="2400" dirty="0"/>
              <a:t>       </a:t>
            </a:r>
            <a:r>
              <a:rPr lang="en-US" altLang="en-US" sz="2400" dirty="0" err="1"/>
              <a:t>Sumber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Alam</a:t>
            </a:r>
            <a:r>
              <a:rPr lang="en-US" altLang="en-US" sz="2400" dirty="0"/>
              <a:t> &amp; </a:t>
            </a:r>
            <a:r>
              <a:rPr lang="en-US" altLang="en-US" sz="2400" dirty="0" err="1"/>
              <a:t>Sumber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Manusia</a:t>
            </a:r>
            <a:br>
              <a:rPr lang="en-US" altLang="en-US" sz="2400" dirty="0"/>
            </a:br>
            <a:br>
              <a:rPr lang="en-US" altLang="en-US" sz="2400" dirty="0"/>
            </a:br>
            <a:r>
              <a:rPr lang="en-US" altLang="en-US" sz="2400" dirty="0"/>
              <a:t>SDA &gt;, SDM &lt;   :   </a:t>
            </a:r>
            <a:r>
              <a:rPr lang="en-US" altLang="en-US" sz="2400" dirty="0" err="1"/>
              <a:t>Perkembangan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lambat</a:t>
            </a:r>
            <a:br>
              <a:rPr lang="en-US" altLang="en-US" sz="2400" dirty="0"/>
            </a:br>
            <a:r>
              <a:rPr lang="en-US" altLang="en-US" sz="2400" dirty="0"/>
              <a:t>SDA &lt;, SDM &gt;   :    </a:t>
            </a:r>
            <a:r>
              <a:rPr lang="en-US" altLang="en-US" sz="2400" dirty="0" err="1"/>
              <a:t>Perkembangan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cepat</a:t>
            </a:r>
            <a:br>
              <a:rPr lang="en-US" altLang="en-US" sz="2400" dirty="0"/>
            </a:b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 err="1"/>
              <a:t>Kes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Pemanfaatan</a:t>
            </a:r>
            <a:r>
              <a:rPr lang="en-US" altLang="en-US" sz="2400" dirty="0"/>
              <a:t> SDA </a:t>
            </a:r>
            <a:r>
              <a:rPr lang="en-US" altLang="en-US" sz="2400" dirty="0" err="1"/>
              <a:t>didukung</a:t>
            </a:r>
            <a:r>
              <a:rPr lang="en-US" altLang="en-US" sz="2400" dirty="0"/>
              <a:t> SDM </a:t>
            </a:r>
            <a:r>
              <a:rPr lang="en-US" altLang="en-US" sz="2400" dirty="0" err="1"/>
              <a:t>berkualitas</a:t>
            </a:r>
            <a:br>
              <a:rPr lang="en-US" altLang="en-US" sz="2400" dirty="0"/>
            </a:br>
            <a:br>
              <a:rPr lang="en-US" altLang="en-US" sz="2400" dirty="0"/>
            </a:br>
            <a:r>
              <a:rPr lang="en-US" altLang="en-US" sz="2400" dirty="0"/>
              <a:t>               </a:t>
            </a:r>
            <a:r>
              <a:rPr lang="en-US" altLang="en-US" sz="2400" dirty="0" err="1"/>
              <a:t>Perkembangan</a:t>
            </a:r>
            <a:r>
              <a:rPr lang="en-US" altLang="en-US" sz="2400" dirty="0"/>
              <a:t> wilaya</a:t>
            </a:r>
            <a:r>
              <a:rPr lang="id-ID" altLang="en-US" sz="2400" dirty="0"/>
              <a:t>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cepat</a:t>
            </a:r>
            <a:br>
              <a:rPr lang="en-US" altLang="en-US" sz="2400" dirty="0"/>
            </a:br>
            <a:br>
              <a:rPr lang="en-US" altLang="en-US" sz="2400" dirty="0"/>
            </a:br>
            <a:r>
              <a:rPr lang="en-US" altLang="en-US" sz="2400" dirty="0"/>
              <a:t>                     </a:t>
            </a:r>
            <a:endParaRPr lang="id-ID" altLang="en-US" sz="2400" dirty="0"/>
          </a:p>
          <a:p>
            <a:pPr>
              <a:buFontTx/>
              <a:buNone/>
            </a:pPr>
            <a:r>
              <a:rPr lang="id-ID" altLang="en-US" sz="2400" dirty="0"/>
              <a:t>			</a:t>
            </a:r>
            <a:r>
              <a:rPr lang="en-US" altLang="en-US" sz="2400" dirty="0"/>
              <a:t>Pusat </a:t>
            </a:r>
            <a:r>
              <a:rPr lang="en-US" altLang="en-US" sz="2400" dirty="0" err="1"/>
              <a:t>pertumbuhan</a:t>
            </a: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31747" name="AutoShape 6">
            <a:extLst>
              <a:ext uri="{FF2B5EF4-FFF2-40B4-BE49-F238E27FC236}">
                <a16:creationId xmlns:a16="http://schemas.microsoft.com/office/drawing/2014/main" id="{ACAFCD2C-5E4A-4BB1-BE52-E698EEE37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1" y="4953000"/>
            <a:ext cx="485775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en-US" sz="1800">
              <a:latin typeface="Arial" panose="020B0604020202020204" pitchFamily="34" charset="0"/>
            </a:endParaRPr>
          </a:p>
        </p:txBody>
      </p:sp>
      <p:sp>
        <p:nvSpPr>
          <p:cNvPr id="31748" name="AutoShape 7">
            <a:extLst>
              <a:ext uri="{FF2B5EF4-FFF2-40B4-BE49-F238E27FC236}">
                <a16:creationId xmlns:a16="http://schemas.microsoft.com/office/drawing/2014/main" id="{1B59B500-AA13-4E6B-B843-7CD70221D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191000"/>
            <a:ext cx="228600" cy="304800"/>
          </a:xfrm>
          <a:prstGeom prst="downArrow">
            <a:avLst>
              <a:gd name="adj1" fmla="val 50000"/>
              <a:gd name="adj2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d-ID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F93D6F2-FD43-4CC5-8381-34449A07B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b="1"/>
              <a:t>CONTOH PERWILAYAHAN SECARA FORMAL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894E82D-1AEA-4FE8-86DA-5FE5EA5B3F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1143000"/>
            <a:ext cx="7386638" cy="5257800"/>
          </a:xfrm>
        </p:spPr>
        <p:txBody>
          <a:bodyPr/>
          <a:lstStyle/>
          <a:p>
            <a:r>
              <a:rPr lang="en-US" altLang="en-US" sz="2400" b="1" u="sng"/>
              <a:t>Perwilayahan secara formal</a:t>
            </a:r>
            <a:r>
              <a:rPr lang="en-US" altLang="en-US" b="1"/>
              <a:t>:</a:t>
            </a:r>
          </a:p>
          <a:p>
            <a:pPr>
              <a:buFontTx/>
              <a:buNone/>
            </a:pPr>
            <a:r>
              <a:rPr lang="en-US" altLang="en-US"/>
              <a:t>	: pengelompokan unit-unit luar lainnya     yang memiliki ciri-ciri serupa menurut kriteria tertentu yang dapat dibedakan secara nyata dari unit-unit terluar lainnya. </a:t>
            </a:r>
          </a:p>
          <a:p>
            <a:pPr>
              <a:buFontTx/>
              <a:buNone/>
            </a:pPr>
            <a:r>
              <a:rPr lang="en-US" altLang="en-US"/>
              <a:t>   Cara:  indeks tertimbang</a:t>
            </a:r>
          </a:p>
          <a:p>
            <a:pPr>
              <a:buFontTx/>
              <a:buNone/>
            </a:pPr>
            <a:r>
              <a:rPr lang="en-US" altLang="en-US"/>
              <a:t>		    ( pertimbangan-pertimbangan 	    di 	    wilayah tersebut)</a:t>
            </a:r>
          </a:p>
          <a:p>
            <a:pPr>
              <a:buFontTx/>
              <a:buNone/>
            </a:pPr>
            <a:r>
              <a:rPr lang="en-US" altLang="en-US"/>
              <a:t>	misal: Tingkat perekonomian rendah</a:t>
            </a:r>
          </a:p>
          <a:p>
            <a:pPr>
              <a:buFontTx/>
              <a:buNone/>
            </a:pPr>
            <a:r>
              <a:rPr lang="en-US" altLang="en-US"/>
              <a:t>		     ( jumlah pengengguran, pendapatan 	  	     perkapita)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CECE1BCA-C8C9-4C3E-8E6D-3024183E83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609600"/>
            <a:ext cx="7386638" cy="5486400"/>
          </a:xfrm>
        </p:spPr>
        <p:txBody>
          <a:bodyPr/>
          <a:lstStyle/>
          <a:p>
            <a:pPr marL="609600" indent="-609600"/>
            <a:r>
              <a:rPr lang="en-US" altLang="en-US" b="1" u="sng"/>
              <a:t>Perwilayahan secara fungsional</a:t>
            </a:r>
          </a:p>
          <a:p>
            <a:pPr marL="609600" indent="-609600">
              <a:buNone/>
            </a:pPr>
            <a:r>
              <a:rPr lang="en-US" altLang="en-US"/>
              <a:t>	: Pengelompokan unit-unit lokal yang           memperhatikan tingkat interdependensi yang cukup besar.</a:t>
            </a:r>
          </a:p>
          <a:p>
            <a:pPr marL="609600" indent="-609600">
              <a:buNone/>
            </a:pPr>
            <a:r>
              <a:rPr lang="en-US" altLang="en-US"/>
              <a:t>2 pendekatan :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Analisis arus:</a:t>
            </a:r>
          </a:p>
          <a:p>
            <a:pPr marL="609600" indent="-609600">
              <a:buNone/>
            </a:pPr>
            <a:r>
              <a:rPr lang="en-US" altLang="en-US"/>
              <a:t>	: arah dan intensitas arus. ( rms indeks konektivitas)</a:t>
            </a:r>
          </a:p>
          <a:p>
            <a:pPr marL="609600" indent="-609600">
              <a:buNone/>
            </a:pPr>
            <a:r>
              <a:rPr lang="en-US" altLang="en-US"/>
              <a:t>2.  Analisis gravitasional</a:t>
            </a:r>
          </a:p>
          <a:p>
            <a:pPr marL="609600" indent="-609600">
              <a:buNone/>
            </a:pPr>
            <a:r>
              <a:rPr lang="en-US" altLang="en-US"/>
              <a:t>	: interaksi dua wilayah yang memiliki hubungan (rms gravitasional)</a:t>
            </a:r>
          </a:p>
          <a:p>
            <a:pPr marL="609600" indent="-609600"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831B43E7-66EA-4DDC-9CF0-37431282A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PUSAT  PERTUMBUHAN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A46A979-87D5-448C-83BE-087121CB7A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Suatu kawasan yang perkembangannya sangat pesat sehingga dapat dijadikan pusat pembangunan wilayah yang dapat mempengaruhi daerah sekitar</a:t>
            </a:r>
          </a:p>
          <a:p>
            <a:r>
              <a:rPr lang="en-US" altLang="en-US"/>
              <a:t>Faktor –Faktor:</a:t>
            </a:r>
          </a:p>
          <a:p>
            <a:pPr>
              <a:buFontTx/>
              <a:buNone/>
            </a:pPr>
            <a:r>
              <a:rPr lang="en-US" altLang="en-US"/>
              <a:t>	 - Lokasi</a:t>
            </a:r>
          </a:p>
          <a:p>
            <a:pPr>
              <a:buFontTx/>
              <a:buNone/>
            </a:pPr>
            <a:r>
              <a:rPr lang="en-US" altLang="en-US"/>
              <a:t>	 - SDA</a:t>
            </a:r>
          </a:p>
          <a:p>
            <a:pPr>
              <a:buFontTx/>
              <a:buNone/>
            </a:pPr>
            <a:r>
              <a:rPr lang="en-US" altLang="en-US"/>
              <a:t>	 - SDM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>
            <a:extLst>
              <a:ext uri="{FF2B5EF4-FFF2-40B4-BE49-F238E27FC236}">
                <a16:creationId xmlns:a16="http://schemas.microsoft.com/office/drawing/2014/main" id="{83D4C4D8-3F02-4D74-A22F-DA08CD165F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457200"/>
            <a:ext cx="7386638" cy="53340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/>
              <a:t>	2 Mekanisme penyebaran pusat perkembangan ke Wilayah lain :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Spread effect</a:t>
            </a:r>
            <a:br>
              <a:rPr lang="en-US" altLang="en-US"/>
            </a:br>
            <a:r>
              <a:rPr lang="en-US" altLang="en-US"/>
              <a:t>:Pertumbuhan kota mendorong pert. Kegiatan pertanian di pedesaan</a:t>
            </a:r>
          </a:p>
          <a:p>
            <a:pPr marL="609600" indent="-609600">
              <a:buNone/>
            </a:pPr>
            <a:r>
              <a:rPr lang="en-US" altLang="en-US"/>
              <a:t>	co : Pembangunan kota mendorong   		    perkembangan pedesaan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Backwash effect</a:t>
            </a:r>
            <a:br>
              <a:rPr lang="en-US" altLang="en-US"/>
            </a:br>
            <a:r>
              <a:rPr lang="en-US" altLang="en-US"/>
              <a:t>:Pertumbuhan kota yang mengakibatkan perpindahan modal dan sumber lain.</a:t>
            </a:r>
            <a:br>
              <a:rPr lang="en-US" altLang="en-US"/>
            </a:br>
            <a:r>
              <a:rPr lang="en-US" altLang="en-US"/>
              <a:t>Co : pemindahan tenaga ahli, listrik,dsb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B78632B-22EA-43A5-AC2F-F18A44E56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Klasifikasi wilayah berdasar tipe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AAE73BD-A99F-4B31-B5A1-4876E28697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Wilayah formal :</a:t>
            </a:r>
          </a:p>
          <a:p>
            <a:pPr>
              <a:buFontTx/>
              <a:buNone/>
            </a:pPr>
            <a:r>
              <a:rPr lang="en-US" altLang="en-US" dirty="0"/>
              <a:t>	: wilayah </a:t>
            </a:r>
            <a:r>
              <a:rPr lang="en-US" altLang="en-US" dirty="0" err="1"/>
              <a:t>geografi</a:t>
            </a:r>
            <a:r>
              <a:rPr lang="en-US" altLang="en-US" dirty="0"/>
              <a:t> yang </a:t>
            </a:r>
            <a:r>
              <a:rPr lang="en-US" altLang="en-US" dirty="0" err="1"/>
              <a:t>seragam</a:t>
            </a:r>
            <a:r>
              <a:rPr lang="en-US" altLang="en-US" dirty="0"/>
              <a:t>/</a:t>
            </a:r>
            <a:r>
              <a:rPr lang="en-US" altLang="en-US" dirty="0" err="1"/>
              <a:t>homogen</a:t>
            </a:r>
            <a:r>
              <a:rPr lang="en-US" altLang="en-US" dirty="0"/>
              <a:t> </a:t>
            </a:r>
            <a:r>
              <a:rPr lang="en-US" altLang="en-US" dirty="0" err="1"/>
              <a:t>menurut</a:t>
            </a:r>
            <a:r>
              <a:rPr lang="en-US" altLang="en-US" dirty="0"/>
              <a:t> </a:t>
            </a:r>
            <a:r>
              <a:rPr lang="en-US" altLang="en-US" u="sng" dirty="0" err="1"/>
              <a:t>kriteria</a:t>
            </a:r>
            <a:r>
              <a:rPr lang="en-US" altLang="en-US" u="sng" dirty="0"/>
              <a:t> </a:t>
            </a:r>
            <a:r>
              <a:rPr lang="en-US" altLang="en-US" u="sng" dirty="0" err="1"/>
              <a:t>tertentu</a:t>
            </a:r>
            <a:r>
              <a:rPr lang="en-US" altLang="en-US" u="sng" dirty="0"/>
              <a:t> </a:t>
            </a:r>
          </a:p>
          <a:p>
            <a:pPr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kriteria</a:t>
            </a:r>
            <a:r>
              <a:rPr lang="en-US" altLang="en-US" dirty="0"/>
              <a:t> </a:t>
            </a:r>
            <a:r>
              <a:rPr lang="en-US" altLang="en-US" dirty="0" err="1"/>
              <a:t>fisik</a:t>
            </a:r>
            <a:r>
              <a:rPr lang="en-US" altLang="en-US" dirty="0"/>
              <a:t> : </a:t>
            </a:r>
            <a:r>
              <a:rPr lang="en-US" altLang="en-US" dirty="0" err="1"/>
              <a:t>topografi</a:t>
            </a:r>
            <a:r>
              <a:rPr lang="en-US" altLang="en-US" dirty="0"/>
              <a:t>, </a:t>
            </a:r>
            <a:r>
              <a:rPr lang="en-US" altLang="en-US" dirty="0" err="1"/>
              <a:t>iklim</a:t>
            </a:r>
            <a:r>
              <a:rPr lang="en-US" altLang="en-US" dirty="0"/>
              <a:t>, </a:t>
            </a:r>
            <a:r>
              <a:rPr lang="en-US" altLang="en-US" dirty="0" err="1"/>
              <a:t>vegetasi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            </a:t>
            </a:r>
            <a:r>
              <a:rPr lang="en-US" altLang="en-US" dirty="0" err="1"/>
              <a:t>misal</a:t>
            </a:r>
            <a:r>
              <a:rPr lang="en-US" altLang="en-US" dirty="0"/>
              <a:t> : wilayah </a:t>
            </a:r>
            <a:r>
              <a:rPr lang="en-US" altLang="en-US" dirty="0" err="1"/>
              <a:t>geologi</a:t>
            </a:r>
            <a:r>
              <a:rPr lang="en-US" altLang="en-US" dirty="0"/>
              <a:t> Madura</a:t>
            </a:r>
          </a:p>
          <a:p>
            <a:pPr>
              <a:buFontTx/>
              <a:buNone/>
            </a:pPr>
            <a:r>
              <a:rPr lang="en-US" altLang="en-US" dirty="0"/>
              <a:t>	- </a:t>
            </a:r>
            <a:r>
              <a:rPr lang="en-US" altLang="en-US" dirty="0" err="1"/>
              <a:t>kriteria</a:t>
            </a:r>
            <a:r>
              <a:rPr lang="en-US" altLang="en-US" dirty="0"/>
              <a:t> </a:t>
            </a:r>
            <a:r>
              <a:rPr lang="en-US" altLang="en-US" dirty="0" err="1"/>
              <a:t>sosial</a:t>
            </a:r>
            <a:r>
              <a:rPr lang="en-US" altLang="en-US" dirty="0"/>
              <a:t>: </a:t>
            </a:r>
            <a:r>
              <a:rPr lang="en-US" altLang="en-US" dirty="0" err="1"/>
              <a:t>partai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, </a:t>
            </a:r>
            <a:r>
              <a:rPr lang="en-US" altLang="en-US" dirty="0" err="1"/>
              <a:t>tipe</a:t>
            </a:r>
            <a:r>
              <a:rPr lang="id-ID" altLang="en-US" dirty="0"/>
              <a:t> </a:t>
            </a:r>
            <a:r>
              <a:rPr lang="en-US" altLang="en-US" dirty="0" err="1"/>
              <a:t>industri</a:t>
            </a:r>
            <a:r>
              <a:rPr lang="en-US" altLang="en-US" dirty="0"/>
              <a:t>, </a:t>
            </a:r>
            <a:r>
              <a:rPr lang="en-US" altLang="en-US" dirty="0" err="1"/>
              <a:t>pengangguran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      </a:t>
            </a:r>
            <a:r>
              <a:rPr lang="en-US" altLang="en-US" dirty="0" err="1"/>
              <a:t>misal</a:t>
            </a:r>
            <a:r>
              <a:rPr lang="en-US" altLang="en-US" dirty="0"/>
              <a:t>   : </a:t>
            </a:r>
            <a:r>
              <a:rPr lang="en-US" altLang="en-US" dirty="0" err="1"/>
              <a:t>wil</a:t>
            </a:r>
            <a:r>
              <a:rPr lang="en-US" altLang="en-US" dirty="0"/>
              <a:t>. </a:t>
            </a:r>
            <a:r>
              <a:rPr lang="en-US" altLang="en-US" dirty="0" err="1"/>
              <a:t>Pantura</a:t>
            </a:r>
            <a:r>
              <a:rPr lang="en-US" altLang="en-US" dirty="0"/>
              <a:t>,</a:t>
            </a:r>
            <a:r>
              <a:rPr lang="id-ID" altLang="en-US" dirty="0"/>
              <a:t> </a:t>
            </a:r>
            <a:r>
              <a:rPr lang="en-US" altLang="en-US" dirty="0" err="1"/>
              <a:t>wil.kesultanan</a:t>
            </a:r>
            <a:r>
              <a:rPr lang="en-US" altLang="en-US" dirty="0"/>
              <a:t>, </a:t>
            </a:r>
            <a:r>
              <a:rPr lang="en-US" altLang="en-US" dirty="0" err="1"/>
              <a:t>wil</a:t>
            </a:r>
            <a:r>
              <a:rPr lang="id-ID" altLang="en-US" dirty="0"/>
              <a:t>.</a:t>
            </a:r>
            <a:r>
              <a:rPr lang="en-US" altLang="en-US" dirty="0" err="1"/>
              <a:t>kepadatan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BFEB88FB-C4A4-4999-B121-EE4AB4BB87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381000"/>
            <a:ext cx="7386638" cy="5943600"/>
          </a:xfrm>
        </p:spPr>
        <p:txBody>
          <a:bodyPr rtlCol="0">
            <a:normAutofit lnSpcReduction="10000"/>
          </a:bodyPr>
          <a:lstStyle/>
          <a:p>
            <a:pPr marL="609600" indent="-609600">
              <a:lnSpc>
                <a:spcPct val="80000"/>
              </a:lnSpc>
              <a:buNone/>
              <a:defRPr/>
            </a:pPr>
            <a:r>
              <a:rPr lang="en-US" altLang="en-US"/>
              <a:t>Fase-fase Menentukan batas Wilayah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en-US" altLang="en-US"/>
              <a:t>pertumbuhan: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en-US" altLang="en-US"/>
              <a:t>Fase Pra Industri</a:t>
            </a:r>
            <a:br>
              <a:rPr lang="en-US" altLang="en-US"/>
            </a:br>
            <a:r>
              <a:rPr lang="en-US" altLang="en-US"/>
              <a:t>-wil. Belum berkembang</a:t>
            </a:r>
            <a:br>
              <a:rPr lang="en-US" altLang="en-US"/>
            </a:br>
            <a:r>
              <a:rPr lang="en-US" altLang="en-US"/>
              <a:t>-kondisi ekonomi stagnasi</a:t>
            </a:r>
            <a:br>
              <a:rPr lang="en-US" altLang="en-US"/>
            </a:br>
            <a:r>
              <a:rPr lang="en-US" altLang="en-US"/>
              <a:t>-tiap kota hanya melayani wil. Sendiri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en-US" altLang="en-US"/>
              <a:t>Fase Transisi</a:t>
            </a:r>
            <a:br>
              <a:rPr lang="en-US" altLang="en-US"/>
            </a:br>
            <a:r>
              <a:rPr lang="en-US" altLang="en-US"/>
              <a:t>-Mulai berkembang pusat pertumbuhan.</a:t>
            </a:r>
            <a:br>
              <a:rPr lang="en-US" altLang="en-US"/>
            </a:br>
            <a:r>
              <a:rPr lang="en-US" altLang="en-US"/>
              <a:t>-Modal, tenaga trampil, modal mengalir ke pusat pertumbuhan.</a:t>
            </a:r>
            <a:br>
              <a:rPr lang="en-US" altLang="en-US"/>
            </a:br>
            <a:r>
              <a:rPr lang="en-US" altLang="en-US"/>
              <a:t>-Masih terdapat Wil terbelakang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en-US" altLang="en-US"/>
              <a:t>Fase Intregasi Sosial</a:t>
            </a:r>
            <a:br>
              <a:rPr lang="en-US" altLang="en-US"/>
            </a:br>
            <a:r>
              <a:rPr lang="en-US" altLang="en-US"/>
              <a:t>-Terbentuk pusat pertumbuhan</a:t>
            </a:r>
            <a:br>
              <a:rPr lang="en-US" altLang="en-US"/>
            </a:br>
            <a:r>
              <a:rPr lang="en-US" altLang="en-US"/>
              <a:t>-tiap wil.terintregrasi sec. menyeluruh</a:t>
            </a:r>
            <a:br>
              <a:rPr lang="en-US" altLang="en-US"/>
            </a:br>
            <a:r>
              <a:rPr lang="en-US" altLang="en-US"/>
              <a:t>-tidak ditemukan wilayah-wilayah yang terbelakang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634B2F0-1C0C-4974-919C-0EEB772633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4 Wilayah pembangunan utama di Indonesia :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14A5F2E4-2C33-4067-8452-6690CAA622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Wilayah A : wilayah 1 &amp; 2 = Medan</a:t>
            </a:r>
          </a:p>
          <a:p>
            <a:r>
              <a:rPr lang="en-US" altLang="en-US"/>
              <a:t>Wilayah B : wilayah 3, 4, 5  = Jakarta</a:t>
            </a:r>
          </a:p>
          <a:p>
            <a:r>
              <a:rPr lang="en-US" altLang="en-US"/>
              <a:t>Wilayah C : wilayah 6, 7 = Surabaya</a:t>
            </a:r>
          </a:p>
          <a:p>
            <a:r>
              <a:rPr lang="en-US" altLang="en-US"/>
              <a:t>Wilayah D : wilayah 8 &amp; 9,10 = Ujung Pandang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FEAE089-F523-4C63-9B30-AA66110B4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10 Wilayah pembangunan Indonesia: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37C15CB-6C34-445F-B64D-77E0C2C782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1219200"/>
            <a:ext cx="7386638" cy="4876800"/>
          </a:xfrm>
        </p:spPr>
        <p:txBody>
          <a:bodyPr rtlCol="0">
            <a:normAutofit lnSpcReduction="10000"/>
          </a:bodyPr>
          <a:lstStyle/>
          <a:p>
            <a:pPr marL="609600" indent="-609600">
              <a:buFontTx/>
              <a:buAutoNum type="alphaLcPeriod"/>
              <a:defRPr/>
            </a:pPr>
            <a:r>
              <a:rPr lang="en-US" altLang="en-US"/>
              <a:t>Wilayah Pembangunan 1, meliputi :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Aceh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Sumatera Utara</a:t>
            </a:r>
          </a:p>
          <a:p>
            <a:pPr marL="609600" indent="-609600">
              <a:buFontTx/>
              <a:buAutoNum type="alphaLcPeriod" startAt="2"/>
              <a:defRPr/>
            </a:pPr>
            <a:r>
              <a:rPr lang="en-US" altLang="en-US"/>
              <a:t>Wilayah pembangunan 2 :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Sumatera Barat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Riau</a:t>
            </a:r>
          </a:p>
          <a:p>
            <a:pPr marL="609600" indent="-609600">
              <a:buFontTx/>
              <a:buAutoNum type="alphaLcPeriod" startAt="3"/>
              <a:defRPr/>
            </a:pPr>
            <a:r>
              <a:rPr lang="en-US" altLang="en-US"/>
              <a:t>Wilayah pembangunan 3 :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Jambi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Sumatera Selatan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Bengkulu</a:t>
            </a:r>
          </a:p>
          <a:p>
            <a:pPr marL="609600" indent="-609600"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>
            <a:extLst>
              <a:ext uri="{FF2B5EF4-FFF2-40B4-BE49-F238E27FC236}">
                <a16:creationId xmlns:a16="http://schemas.microsoft.com/office/drawing/2014/main" id="{7B2A6428-D210-4886-93CE-B429E4461E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37719" y="1253331"/>
            <a:ext cx="5916561" cy="4351338"/>
          </a:xfrm>
        </p:spPr>
        <p:txBody>
          <a:bodyPr/>
          <a:lstStyle/>
          <a:p>
            <a:pPr marL="609600" indent="-609600">
              <a:buFontTx/>
              <a:buAutoNum type="alphaLcPeriod" startAt="4"/>
            </a:pPr>
            <a:r>
              <a:rPr lang="en-US" altLang="en-US" dirty="0"/>
              <a:t>Wilayah Pembangunan 4</a:t>
            </a:r>
          </a:p>
          <a:p>
            <a:pPr marL="609600" indent="-609600">
              <a:buFontTx/>
              <a:buChar char="-"/>
            </a:pPr>
            <a:r>
              <a:rPr lang="en-US" altLang="en-US" u="sng" dirty="0"/>
              <a:t>DKI Jakarta </a:t>
            </a:r>
          </a:p>
          <a:p>
            <a:pPr marL="609600" indent="-609600">
              <a:buFontTx/>
              <a:buChar char="-"/>
            </a:pPr>
            <a:r>
              <a:rPr lang="en-US" altLang="en-US" dirty="0" err="1"/>
              <a:t>Jawa</a:t>
            </a:r>
            <a:r>
              <a:rPr lang="en-US" altLang="en-US" dirty="0"/>
              <a:t> Barat</a:t>
            </a:r>
          </a:p>
          <a:p>
            <a:pPr marL="609600" indent="-609600">
              <a:buFontTx/>
              <a:buChar char="-"/>
            </a:pPr>
            <a:r>
              <a:rPr lang="en-US" altLang="en-US" dirty="0" err="1"/>
              <a:t>Jawa</a:t>
            </a:r>
            <a:r>
              <a:rPr lang="en-US" altLang="en-US" dirty="0"/>
              <a:t> Tengah</a:t>
            </a:r>
          </a:p>
          <a:p>
            <a:pPr marL="609600" indent="-609600">
              <a:buFontTx/>
              <a:buChar char="-"/>
            </a:pPr>
            <a:r>
              <a:rPr lang="en-US" altLang="en-US" dirty="0"/>
              <a:t>DI Yogyakarta</a:t>
            </a:r>
          </a:p>
          <a:p>
            <a:pPr marL="609600" indent="-609600">
              <a:buFontTx/>
              <a:buAutoNum type="alphaLcPeriod" startAt="5"/>
            </a:pPr>
            <a:r>
              <a:rPr lang="en-US" altLang="en-US" dirty="0"/>
              <a:t>Wilayah Pembangunan 5</a:t>
            </a:r>
          </a:p>
          <a:p>
            <a:pPr marL="609600" indent="-609600">
              <a:buFontTx/>
              <a:buChar char="-"/>
            </a:pPr>
            <a:r>
              <a:rPr lang="en-US" altLang="en-US" dirty="0"/>
              <a:t>Kalimantan Barat = Pontianak</a:t>
            </a:r>
          </a:p>
          <a:p>
            <a:pPr marL="609600" indent="-609600"/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>
            <a:extLst>
              <a:ext uri="{FF2B5EF4-FFF2-40B4-BE49-F238E27FC236}">
                <a16:creationId xmlns:a16="http://schemas.microsoft.com/office/drawing/2014/main" id="{0EF0D4F8-DB80-4D06-B9B9-F462A41CCE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81964" y="1253331"/>
            <a:ext cx="5828071" cy="4351338"/>
          </a:xfrm>
        </p:spPr>
        <p:txBody>
          <a:bodyPr/>
          <a:lstStyle/>
          <a:p>
            <a:pPr marL="609600" indent="-609600">
              <a:buFontTx/>
              <a:buAutoNum type="alphaLcPeriod" startAt="6"/>
            </a:pPr>
            <a:r>
              <a:rPr lang="en-US" altLang="en-US" dirty="0"/>
              <a:t>Wilayah </a:t>
            </a:r>
            <a:r>
              <a:rPr lang="en-US" altLang="en-US" dirty="0" err="1"/>
              <a:t>pembangunan</a:t>
            </a:r>
            <a:r>
              <a:rPr lang="en-US" altLang="en-US" dirty="0"/>
              <a:t> 6</a:t>
            </a:r>
          </a:p>
          <a:p>
            <a:pPr marL="609600" indent="-609600">
              <a:buFontTx/>
              <a:buChar char="-"/>
            </a:pPr>
            <a:r>
              <a:rPr lang="en-US" altLang="en-US" dirty="0" err="1"/>
              <a:t>Jawa</a:t>
            </a:r>
            <a:r>
              <a:rPr lang="en-US" altLang="en-US" dirty="0"/>
              <a:t> Timur </a:t>
            </a:r>
          </a:p>
          <a:p>
            <a:pPr marL="609600" indent="-609600">
              <a:buFontTx/>
              <a:buChar char="-"/>
            </a:pPr>
            <a:r>
              <a:rPr lang="en-US" altLang="en-US" dirty="0"/>
              <a:t>Bali</a:t>
            </a:r>
          </a:p>
          <a:p>
            <a:pPr marL="609600" indent="-609600">
              <a:buFontTx/>
              <a:buAutoNum type="alphaLcPeriod" startAt="7"/>
            </a:pPr>
            <a:r>
              <a:rPr lang="en-US" altLang="en-US" dirty="0"/>
              <a:t>Wilayah Pembangunan 7 :</a:t>
            </a:r>
          </a:p>
          <a:p>
            <a:pPr marL="609600" indent="-609600">
              <a:buFontTx/>
              <a:buChar char="-"/>
            </a:pPr>
            <a:r>
              <a:rPr lang="en-US" altLang="en-US" dirty="0"/>
              <a:t>Kalimantan Tengah</a:t>
            </a:r>
          </a:p>
          <a:p>
            <a:pPr marL="609600" indent="-609600">
              <a:buFontTx/>
              <a:buChar char="-"/>
            </a:pPr>
            <a:r>
              <a:rPr lang="en-US" altLang="en-US" dirty="0"/>
              <a:t>Kalimantan Selatan</a:t>
            </a:r>
          </a:p>
          <a:p>
            <a:pPr marL="609600" indent="-609600">
              <a:buFontTx/>
              <a:buChar char="-"/>
            </a:pPr>
            <a:r>
              <a:rPr lang="en-US" altLang="en-US" dirty="0"/>
              <a:t>Kalimantan Timur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>
            <a:extLst>
              <a:ext uri="{FF2B5EF4-FFF2-40B4-BE49-F238E27FC236}">
                <a16:creationId xmlns:a16="http://schemas.microsoft.com/office/drawing/2014/main" id="{6A6B9103-0A04-42B0-83CD-B4FAF437B7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609600"/>
            <a:ext cx="7386638" cy="5486400"/>
          </a:xfrm>
        </p:spPr>
        <p:txBody>
          <a:bodyPr/>
          <a:lstStyle/>
          <a:p>
            <a:pPr marL="609600" indent="-609600">
              <a:buFontTx/>
              <a:buAutoNum type="alphaLcPeriod" startAt="8"/>
            </a:pPr>
            <a:r>
              <a:rPr lang="en-US" altLang="en-US"/>
              <a:t>Wilayah pembangunan 8 ;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NTT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NTB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P.Timor (Kupang)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Sulsel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Sulawesi Tenggara</a:t>
            </a:r>
          </a:p>
          <a:p>
            <a:pPr marL="609600" indent="-609600">
              <a:buFontTx/>
              <a:buAutoNum type="alphaLcPeriod" startAt="9"/>
            </a:pPr>
            <a:r>
              <a:rPr lang="en-US" altLang="en-US"/>
              <a:t>Wilayah pembangunan 9 :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Sulawesi Tengah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Sulawesi Utara</a:t>
            </a:r>
          </a:p>
          <a:p>
            <a:pPr marL="609600" indent="-609600"/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CA04903-8376-47C8-B649-5281BC35A314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152650" y="1253331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AutoNum type="alphaLcPeriod" startAt="10"/>
            </a:pPr>
            <a:r>
              <a:rPr lang="en-US" altLang="en-US"/>
              <a:t>Wilayah pembangunan 10 :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Maluku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Irian Jaya</a:t>
            </a:r>
          </a:p>
          <a:p>
            <a:pPr marL="609600" indent="-609600">
              <a:buFontTx/>
              <a:buNone/>
            </a:pPr>
            <a:endParaRPr lang="en-US" altLang="en-US"/>
          </a:p>
          <a:p>
            <a:pPr marL="609600" indent="-609600"/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D96DEF8A-6EDD-4710-B0C8-37F16C55C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Wilayah Indonesia</a:t>
            </a:r>
            <a:r>
              <a:rPr lang="en-US" altLang="en-US"/>
              <a:t> </a:t>
            </a:r>
            <a:r>
              <a:rPr lang="en-US" altLang="en-US" sz="3200"/>
              <a:t>terbagi dlm 8 WPPI :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D470CE7-ADAE-40F2-AC20-A8C5E91400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/>
              <a:t>WPPI Sumatra bagian utara ( potensi : SDA)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Aceh besar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Lhoksumawe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Medan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Posea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Kuala Tanjung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Pekan Baru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Padang</a:t>
            </a:r>
          </a:p>
          <a:p>
            <a:pPr marL="609600" indent="-609600"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>
            <a:extLst>
              <a:ext uri="{FF2B5EF4-FFF2-40B4-BE49-F238E27FC236}">
                <a16:creationId xmlns:a16="http://schemas.microsoft.com/office/drawing/2014/main" id="{30E4057F-56F5-488B-83C4-06CA945E92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533400"/>
            <a:ext cx="7386638" cy="5562600"/>
          </a:xfrm>
        </p:spPr>
        <p:txBody>
          <a:bodyPr/>
          <a:lstStyle/>
          <a:p>
            <a:pPr marL="609600" indent="-609600">
              <a:buFontTx/>
              <a:buAutoNum type="arabicPeriod" startAt="2"/>
            </a:pPr>
            <a:r>
              <a:rPr lang="en-US" altLang="en-US"/>
              <a:t>WPPI Sumatra bagian selatan (Potensi : timah putih, batu bara)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Palembang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Batu Raja</a:t>
            </a:r>
          </a:p>
          <a:p>
            <a:pPr marL="609600" indent="-609600">
              <a:buFontTx/>
              <a:buChar char="-"/>
            </a:pPr>
            <a:r>
              <a:rPr lang="en-US" altLang="en-US"/>
              <a:t>Cilegor</a:t>
            </a:r>
          </a:p>
          <a:p>
            <a:pPr marL="609600" indent="-609600">
              <a:buNone/>
            </a:pPr>
            <a:endParaRPr lang="en-US" altLang="en-US"/>
          </a:p>
          <a:p>
            <a:pPr marL="609600" indent="-609600"/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47F9720D-A10B-450B-8A52-5347062389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838200"/>
            <a:ext cx="7386638" cy="5257800"/>
          </a:xfrm>
        </p:spPr>
        <p:txBody>
          <a:bodyPr rtlCol="0">
            <a:normAutofit lnSpcReduction="10000"/>
          </a:bodyPr>
          <a:lstStyle/>
          <a:p>
            <a:pPr marL="609600" indent="-609600">
              <a:buFontTx/>
              <a:buAutoNum type="arabicPeriod" startAt="3"/>
              <a:defRPr/>
            </a:pPr>
            <a:r>
              <a:rPr lang="en-US" altLang="en-US"/>
              <a:t>WPPI Jawa &amp; Bali ( potensi : ekonomi)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Jabotabek                    - Pasuruan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Bandung                      - Probolinggo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Cirebon                        - Jember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Pekalongan                  - Banyuwangi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Cilacap                         - Semarang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Yogyakarta                   - Cikapur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Surakarta                     - Surabaya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Madiun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Kediri</a:t>
            </a:r>
          </a:p>
          <a:p>
            <a:pPr marL="609600" indent="-609600">
              <a:buFontTx/>
              <a:buChar char="-"/>
              <a:defRPr/>
            </a:pPr>
            <a:r>
              <a:rPr lang="en-US" altLang="en-US"/>
              <a:t>Malang</a:t>
            </a:r>
          </a:p>
          <a:p>
            <a:pPr marL="609600" indent="-609600"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91E014B4-7F39-42EC-BBBD-6B28F0B1A4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02681" y="647700"/>
            <a:ext cx="7386638" cy="5562600"/>
          </a:xfrm>
        </p:spPr>
        <p:txBody>
          <a:bodyPr/>
          <a:lstStyle/>
          <a:p>
            <a:pPr marL="579438" indent="-579438"/>
            <a:r>
              <a:rPr lang="en-US" altLang="en-US" dirty="0"/>
              <a:t>Wilayah </a:t>
            </a:r>
            <a:r>
              <a:rPr lang="en-US" altLang="en-US" dirty="0" err="1"/>
              <a:t>fungsional</a:t>
            </a:r>
            <a:r>
              <a:rPr lang="en-US" altLang="en-US" dirty="0"/>
              <a:t>/nodal :</a:t>
            </a:r>
          </a:p>
          <a:p>
            <a:pPr marL="579438" indent="-579438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suatu</a:t>
            </a:r>
            <a:r>
              <a:rPr lang="en-US" altLang="en-US" dirty="0"/>
              <a:t> </a:t>
            </a:r>
            <a:r>
              <a:rPr lang="en-US" altLang="en-US" dirty="0" err="1"/>
              <a:t>bagian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permukaan</a:t>
            </a:r>
            <a:r>
              <a:rPr lang="en-US" altLang="en-US" dirty="0"/>
              <a:t> </a:t>
            </a:r>
            <a:r>
              <a:rPr lang="en-US" altLang="en-US" dirty="0" err="1"/>
              <a:t>bumi</a:t>
            </a:r>
            <a:r>
              <a:rPr lang="en-US" altLang="en-US" dirty="0"/>
              <a:t>  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dirty="0" err="1"/>
              <a:t>keadaan</a:t>
            </a:r>
            <a:r>
              <a:rPr lang="en-US" altLang="en-US" dirty="0"/>
              <a:t> </a:t>
            </a:r>
            <a:r>
              <a:rPr lang="en-US" altLang="en-US" dirty="0" err="1"/>
              <a:t>alamnya</a:t>
            </a:r>
            <a:r>
              <a:rPr lang="en-US" altLang="en-US" dirty="0"/>
              <a:t> yang </a:t>
            </a:r>
            <a:r>
              <a:rPr lang="en-US" altLang="en-US" dirty="0" err="1"/>
              <a:t>berlawanan</a:t>
            </a:r>
            <a:r>
              <a:rPr lang="en-US" altLang="en-US" dirty="0"/>
              <a:t> </a:t>
            </a:r>
            <a:r>
              <a:rPr lang="en-US" altLang="en-US" dirty="0" err="1"/>
              <a:t>memungkinkan</a:t>
            </a:r>
            <a:r>
              <a:rPr lang="en-US" altLang="en-US" dirty="0"/>
              <a:t> </a:t>
            </a:r>
            <a:r>
              <a:rPr lang="en-US" altLang="en-US" dirty="0" err="1"/>
              <a:t>timbulnya</a:t>
            </a:r>
            <a:r>
              <a:rPr lang="en-US" altLang="en-US" dirty="0"/>
              <a:t> </a:t>
            </a:r>
            <a:r>
              <a:rPr lang="en-US" altLang="en-US" dirty="0" err="1"/>
              <a:t>bermacam-macam</a:t>
            </a:r>
            <a:r>
              <a:rPr lang="en-US" altLang="en-US" dirty="0"/>
              <a:t> </a:t>
            </a:r>
            <a:r>
              <a:rPr lang="en-US" altLang="en-US" dirty="0" err="1"/>
              <a:t>kegiatan</a:t>
            </a:r>
            <a:r>
              <a:rPr lang="en-US" altLang="en-US" dirty="0"/>
              <a:t> yang </a:t>
            </a:r>
            <a:r>
              <a:rPr lang="en-US" altLang="en-US" dirty="0" err="1"/>
              <a:t>hasilnya</a:t>
            </a:r>
            <a:r>
              <a:rPr lang="en-US" altLang="en-US" dirty="0"/>
              <a:t> </a:t>
            </a:r>
            <a:r>
              <a:rPr lang="en-US" altLang="en-US" dirty="0" err="1"/>
              <a:t>berbeda</a:t>
            </a:r>
            <a:r>
              <a:rPr lang="en-US" altLang="en-US" dirty="0"/>
              <a:t> dan </a:t>
            </a:r>
            <a:r>
              <a:rPr lang="en-US" altLang="en-US" dirty="0" err="1"/>
              <a:t>saling</a:t>
            </a:r>
            <a:r>
              <a:rPr lang="en-US" altLang="en-US" dirty="0"/>
              <a:t> </a:t>
            </a:r>
            <a:r>
              <a:rPr lang="en-US" altLang="en-US" dirty="0" err="1"/>
              <a:t>mengisi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keperluan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</a:t>
            </a:r>
            <a:r>
              <a:rPr lang="en-US" altLang="en-US" dirty="0" err="1"/>
              <a:t>manusia</a:t>
            </a:r>
            <a:r>
              <a:rPr lang="en-US" altLang="en-US" dirty="0"/>
              <a:t>.</a:t>
            </a:r>
          </a:p>
          <a:p>
            <a:pPr marL="579438" indent="-579438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misal</a:t>
            </a:r>
            <a:r>
              <a:rPr lang="en-US" altLang="en-US" dirty="0"/>
              <a:t> : </a:t>
            </a:r>
            <a:r>
              <a:rPr lang="en-US" altLang="en-US" dirty="0" err="1"/>
              <a:t>lereng</a:t>
            </a:r>
            <a:r>
              <a:rPr lang="en-US" altLang="en-US" dirty="0"/>
              <a:t> </a:t>
            </a:r>
            <a:r>
              <a:rPr lang="en-US" altLang="en-US" dirty="0" err="1"/>
              <a:t>gunung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atas</a:t>
            </a:r>
            <a:r>
              <a:rPr lang="en-US" altLang="en-US" dirty="0"/>
              <a:t> </a:t>
            </a:r>
            <a:r>
              <a:rPr lang="en-US" altLang="en-US" dirty="0" err="1"/>
              <a:t>sampai</a:t>
            </a:r>
            <a:r>
              <a:rPr lang="en-US" altLang="en-US" dirty="0"/>
              <a:t> kaki, </a:t>
            </a:r>
            <a:r>
              <a:rPr lang="en-US" altLang="en-US" dirty="0" err="1"/>
              <a:t>disambung</a:t>
            </a:r>
            <a:r>
              <a:rPr lang="en-US" altLang="en-US" dirty="0"/>
              <a:t> </a:t>
            </a:r>
            <a:r>
              <a:rPr lang="en-US" altLang="en-US" dirty="0" err="1"/>
              <a:t>sampai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pantai</a:t>
            </a:r>
            <a:endParaRPr lang="en-US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>
            <a:extLst>
              <a:ext uri="{FF2B5EF4-FFF2-40B4-BE49-F238E27FC236}">
                <a16:creationId xmlns:a16="http://schemas.microsoft.com/office/drawing/2014/main" id="{B03980A5-47E6-4023-9885-7CC2B4CD38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838200"/>
            <a:ext cx="7386638" cy="5257800"/>
          </a:xfrm>
        </p:spPr>
        <p:txBody>
          <a:bodyPr/>
          <a:lstStyle/>
          <a:p>
            <a:pPr marL="609600" indent="-609600">
              <a:buFontTx/>
              <a:buAutoNum type="arabicPeriod" startAt="4"/>
            </a:pPr>
            <a:r>
              <a:rPr lang="en-US" altLang="en-US" sz="2400"/>
              <a:t>WPPI Kalimantan bagian Timur (potensi : Minyak bumi, gas,batu bara)</a:t>
            </a:r>
          </a:p>
          <a:p>
            <a:pPr marL="609600" indent="-609600">
              <a:buFontTx/>
              <a:buChar char="-"/>
            </a:pPr>
            <a:r>
              <a:rPr lang="en-US" altLang="en-US" sz="2400"/>
              <a:t>DAS Mahakam</a:t>
            </a:r>
          </a:p>
          <a:p>
            <a:pPr marL="609600" indent="-609600">
              <a:buFontTx/>
              <a:buChar char="-"/>
            </a:pPr>
            <a:r>
              <a:rPr lang="en-US" altLang="en-US" sz="2400"/>
              <a:t>DAS Barito</a:t>
            </a:r>
          </a:p>
          <a:p>
            <a:pPr marL="609600" indent="-609600">
              <a:buFontTx/>
              <a:buChar char="-"/>
            </a:pPr>
            <a:r>
              <a:rPr lang="en-US" altLang="en-US" sz="2400"/>
              <a:t>Balikpapan</a:t>
            </a:r>
          </a:p>
          <a:p>
            <a:pPr marL="609600" indent="-609600">
              <a:buFontTx/>
              <a:buChar char="-"/>
            </a:pPr>
            <a:r>
              <a:rPr lang="en-US" altLang="en-US" sz="2400"/>
              <a:t>Bontang</a:t>
            </a:r>
          </a:p>
          <a:p>
            <a:pPr marL="609600" indent="-609600">
              <a:buNone/>
            </a:pPr>
            <a:endParaRPr lang="en-US" altLang="en-US" sz="2400"/>
          </a:p>
          <a:p>
            <a:pPr marL="609600" indent="-609600">
              <a:buFontTx/>
              <a:buAutoNum type="arabicPeriod" startAt="5"/>
            </a:pPr>
            <a:r>
              <a:rPr lang="en-US" altLang="en-US" sz="2400"/>
              <a:t>WPPI Sulawesi ( potensi : Pertanian, perikanan, Nikel, Aspal, kapur, kayu hitam)</a:t>
            </a:r>
          </a:p>
          <a:p>
            <a:pPr marL="609600" indent="-609600">
              <a:buFontTx/>
              <a:buChar char="-"/>
            </a:pPr>
            <a:r>
              <a:rPr lang="en-US" altLang="en-US" sz="2400"/>
              <a:t>Ujung Pandang</a:t>
            </a:r>
          </a:p>
          <a:p>
            <a:pPr marL="609600" indent="-609600">
              <a:buFontTx/>
              <a:buChar char="-"/>
            </a:pPr>
            <a:r>
              <a:rPr lang="en-US" altLang="en-US" sz="2400"/>
              <a:t>Palu</a:t>
            </a:r>
          </a:p>
          <a:p>
            <a:pPr marL="609600" indent="-609600">
              <a:buFontTx/>
              <a:buChar char="-"/>
            </a:pPr>
            <a:r>
              <a:rPr lang="en-US" altLang="en-US" sz="2400"/>
              <a:t>Minahasa</a:t>
            </a:r>
          </a:p>
          <a:p>
            <a:pPr marL="609600" indent="-609600"/>
            <a:endParaRPr lang="en-US" altLang="en-US" sz="2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8421F4AC-42DE-4854-863B-F947719242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457200"/>
            <a:ext cx="7386638" cy="5638800"/>
          </a:xfrm>
        </p:spPr>
        <p:txBody>
          <a:bodyPr rtlCol="0"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 startAt="6"/>
              <a:defRPr/>
            </a:pPr>
            <a:r>
              <a:rPr lang="en-US" altLang="en-US" sz="2400"/>
              <a:t>WPPI Riau, Batam, Kalbar ( potensi : kayu lapis, gas alam, lokasi strategis)</a:t>
            </a:r>
          </a:p>
          <a:p>
            <a:pPr marL="609600" indent="-609600">
              <a:lnSpc>
                <a:spcPct val="80000"/>
              </a:lnSpc>
              <a:buFontTx/>
              <a:buChar char="-"/>
              <a:defRPr/>
            </a:pPr>
            <a:r>
              <a:rPr lang="en-US" altLang="en-US" sz="2400"/>
              <a:t>Batam</a:t>
            </a:r>
          </a:p>
          <a:p>
            <a:pPr marL="609600" indent="-609600">
              <a:lnSpc>
                <a:spcPct val="80000"/>
              </a:lnSpc>
              <a:buFontTx/>
              <a:buChar char="-"/>
              <a:defRPr/>
            </a:pPr>
            <a:r>
              <a:rPr lang="en-US" altLang="en-US" sz="2400"/>
              <a:t>Pontianak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en-US" altLang="en-US" sz="2400"/>
          </a:p>
          <a:p>
            <a:pPr marL="609600" indent="-609600">
              <a:lnSpc>
                <a:spcPct val="80000"/>
              </a:lnSpc>
              <a:buFontTx/>
              <a:buAutoNum type="arabicPeriod" startAt="7"/>
              <a:defRPr/>
            </a:pPr>
            <a:r>
              <a:rPr lang="en-US" altLang="en-US" sz="2400"/>
              <a:t>WPPI Indonesia Timur bag. Selatan (potensi : SDA,budaya, tenaga trampil)</a:t>
            </a:r>
          </a:p>
          <a:p>
            <a:pPr marL="609600" indent="-609600">
              <a:lnSpc>
                <a:spcPct val="80000"/>
              </a:lnSpc>
              <a:buFontTx/>
              <a:buChar char="-"/>
              <a:defRPr/>
            </a:pPr>
            <a:r>
              <a:rPr lang="en-US" altLang="en-US" sz="2400"/>
              <a:t>Kupang</a:t>
            </a: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en-US" altLang="en-US" sz="2400"/>
          </a:p>
          <a:p>
            <a:pPr marL="609600" indent="-609600">
              <a:lnSpc>
                <a:spcPct val="80000"/>
              </a:lnSpc>
              <a:buFontTx/>
              <a:buAutoNum type="arabicPeriod" startAt="8"/>
              <a:defRPr/>
            </a:pPr>
            <a:r>
              <a:rPr lang="en-US" altLang="en-US" sz="2400"/>
              <a:t>WPPI Indonesia Timur bag. Utara (potensi : hasil laut, hutan, mineral)</a:t>
            </a:r>
          </a:p>
          <a:p>
            <a:pPr marL="609600" indent="-609600">
              <a:lnSpc>
                <a:spcPct val="80000"/>
              </a:lnSpc>
              <a:buFontTx/>
              <a:buChar char="-"/>
              <a:defRPr/>
            </a:pPr>
            <a:r>
              <a:rPr lang="en-US" altLang="en-US" sz="2400"/>
              <a:t>Seram</a:t>
            </a:r>
          </a:p>
          <a:p>
            <a:pPr marL="609600" indent="-609600">
              <a:lnSpc>
                <a:spcPct val="80000"/>
              </a:lnSpc>
              <a:buFontTx/>
              <a:buChar char="-"/>
              <a:defRPr/>
            </a:pPr>
            <a:r>
              <a:rPr lang="en-US" altLang="en-US" sz="2400"/>
              <a:t>Halmahera</a:t>
            </a:r>
          </a:p>
          <a:p>
            <a:pPr marL="609600" indent="-609600">
              <a:lnSpc>
                <a:spcPct val="80000"/>
              </a:lnSpc>
              <a:buFontTx/>
              <a:buChar char="-"/>
              <a:defRPr/>
            </a:pPr>
            <a:r>
              <a:rPr lang="en-US" altLang="en-US" sz="2400"/>
              <a:t>Biak</a:t>
            </a:r>
          </a:p>
          <a:p>
            <a:pPr marL="609600" indent="-609600">
              <a:lnSpc>
                <a:spcPct val="80000"/>
              </a:lnSpc>
              <a:buFontTx/>
              <a:buChar char="-"/>
              <a:defRPr/>
            </a:pPr>
            <a:r>
              <a:rPr lang="en-US" altLang="en-US" sz="2400"/>
              <a:t>Merauke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Content Placeholder 3" descr="img094.jpg">
            <a:extLst>
              <a:ext uri="{FF2B5EF4-FFF2-40B4-BE49-F238E27FC236}">
                <a16:creationId xmlns:a16="http://schemas.microsoft.com/office/drawing/2014/main" id="{B62516C9-65B0-4479-9916-9CA05DAD6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533400"/>
            <a:ext cx="7456488" cy="5334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1073DBF-C1A0-4212-98B1-AC236B5528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Klasifikasi wilayah berdasar rank/urutan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697FE31-A6AB-4C70-9A94-37E43734E0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/>
              <a:t>: </a:t>
            </a:r>
            <a:r>
              <a:rPr lang="en-US" altLang="en-US" dirty="0" err="1"/>
              <a:t>klasifikasi</a:t>
            </a:r>
            <a:r>
              <a:rPr lang="en-US" altLang="en-US" dirty="0"/>
              <a:t> wilayah </a:t>
            </a:r>
            <a:r>
              <a:rPr lang="en-US" altLang="en-US" dirty="0" err="1"/>
              <a:t>berdasarkan</a:t>
            </a:r>
            <a:r>
              <a:rPr lang="en-US" altLang="en-US" dirty="0"/>
              <a:t> </a:t>
            </a:r>
            <a:r>
              <a:rPr lang="en-US" altLang="en-US" dirty="0" err="1"/>
              <a:t>urutan</a:t>
            </a:r>
            <a:r>
              <a:rPr lang="en-US" altLang="en-US" dirty="0"/>
              <a:t>/</a:t>
            </a:r>
            <a:r>
              <a:rPr lang="en-US" altLang="en-US" dirty="0" err="1"/>
              <a:t>orde</a:t>
            </a:r>
            <a:r>
              <a:rPr lang="en-US" altLang="en-US" dirty="0"/>
              <a:t> wilayah </a:t>
            </a:r>
            <a:r>
              <a:rPr lang="en-US" altLang="en-US" dirty="0" err="1"/>
              <a:t>ayng</a:t>
            </a:r>
            <a:r>
              <a:rPr lang="en-US" altLang="en-US" dirty="0"/>
              <a:t> </a:t>
            </a:r>
            <a:r>
              <a:rPr lang="en-US" altLang="en-US" dirty="0" err="1"/>
              <a:t>membentuk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kesatuan</a:t>
            </a:r>
            <a:r>
              <a:rPr lang="en-US" altLang="en-US" dirty="0"/>
              <a:t> (</a:t>
            </a:r>
            <a:r>
              <a:rPr lang="en-US" altLang="en-US" dirty="0" err="1"/>
              <a:t>ukuran</a:t>
            </a:r>
            <a:r>
              <a:rPr lang="en-US" altLang="en-US" dirty="0"/>
              <a:t>, </a:t>
            </a:r>
            <a:r>
              <a:rPr lang="en-US" altLang="en-US" dirty="0" err="1"/>
              <a:t>bentuk</a:t>
            </a:r>
            <a:r>
              <a:rPr lang="en-US" altLang="en-US" dirty="0"/>
              <a:t>, </a:t>
            </a:r>
            <a:r>
              <a:rPr lang="en-US" altLang="en-US" dirty="0" err="1"/>
              <a:t>fungsi</a:t>
            </a:r>
            <a:r>
              <a:rPr lang="en-US" altLang="en-US" dirty="0"/>
              <a:t>)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contoh</a:t>
            </a:r>
            <a:r>
              <a:rPr lang="en-US" altLang="en-US" dirty="0"/>
              <a:t> : RT, RW, Dusun, </a:t>
            </a:r>
            <a:r>
              <a:rPr lang="en-US" altLang="en-US" dirty="0" err="1"/>
              <a:t>Desa</a:t>
            </a:r>
            <a:r>
              <a:rPr lang="en-US" altLang="en-US" dirty="0"/>
              <a:t>, </a:t>
            </a:r>
            <a:r>
              <a:rPr lang="en-US" altLang="en-US" dirty="0" err="1"/>
              <a:t>Kecamatan</a:t>
            </a:r>
            <a:r>
              <a:rPr lang="en-US" altLang="en-US" dirty="0"/>
              <a:t>, </a:t>
            </a:r>
            <a:r>
              <a:rPr lang="en-US" altLang="en-US" dirty="0" err="1"/>
              <a:t>Kabupaten</a:t>
            </a:r>
            <a:r>
              <a:rPr lang="en-US" altLang="en-US" dirty="0"/>
              <a:t>, </a:t>
            </a:r>
            <a:r>
              <a:rPr lang="en-US" altLang="en-US" dirty="0" err="1"/>
              <a:t>Propinsi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E871FDF-6B77-41BB-8C9A-84471B86B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Klasifikasi wilayah berdasarkan kategori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5934A6A-37B7-4D9B-8B7C-5ECBBE137F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dirty="0"/>
              <a:t>Single topic region (Wilayah </a:t>
            </a:r>
            <a:r>
              <a:rPr lang="en-US" altLang="en-US" u="sng" dirty="0" err="1"/>
              <a:t>bertopik</a:t>
            </a:r>
            <a:r>
              <a:rPr lang="en-US" altLang="en-US" u="sng" dirty="0"/>
              <a:t> </a:t>
            </a:r>
            <a:r>
              <a:rPr lang="en-US" altLang="en-US" u="sng" dirty="0" err="1"/>
              <a:t>tunggal</a:t>
            </a:r>
            <a:r>
              <a:rPr lang="en-US" altLang="en-US" u="sng" dirty="0"/>
              <a:t>)</a:t>
            </a:r>
          </a:p>
          <a:p>
            <a:pPr>
              <a:buFontTx/>
              <a:buNone/>
            </a:pPr>
            <a:r>
              <a:rPr lang="en-US" altLang="en-US" dirty="0"/>
              <a:t>	Wilayah yang </a:t>
            </a:r>
            <a:r>
              <a:rPr lang="en-US" altLang="en-US" dirty="0" err="1"/>
              <a:t>eksistensinya</a:t>
            </a:r>
            <a:r>
              <a:rPr lang="en-US" altLang="en-US" dirty="0"/>
              <a:t> </a:t>
            </a:r>
            <a:r>
              <a:rPr lang="en-US" altLang="en-US" dirty="0" err="1"/>
              <a:t>didasarkan</a:t>
            </a:r>
            <a:r>
              <a:rPr lang="en-US" altLang="en-US" dirty="0"/>
              <a:t> </a:t>
            </a:r>
            <a:r>
              <a:rPr lang="en-US" altLang="en-US" dirty="0" err="1"/>
              <a:t>didasarkan</a:t>
            </a:r>
            <a:r>
              <a:rPr lang="en-US" altLang="en-US" dirty="0"/>
              <a:t> pada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macam</a:t>
            </a:r>
            <a:r>
              <a:rPr lang="en-US" altLang="en-US" dirty="0"/>
              <a:t> </a:t>
            </a:r>
            <a:r>
              <a:rPr lang="en-US" altLang="en-US" dirty="0" err="1"/>
              <a:t>topik</a:t>
            </a:r>
            <a:r>
              <a:rPr lang="en-US" altLang="en-US" dirty="0"/>
              <a:t>/</a:t>
            </a:r>
            <a:r>
              <a:rPr lang="en-US" altLang="en-US" dirty="0" err="1"/>
              <a:t>kriteria</a:t>
            </a:r>
            <a:r>
              <a:rPr lang="en-US" altLang="en-US" dirty="0"/>
              <a:t>.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u="sng" dirty="0" err="1"/>
              <a:t>contoh</a:t>
            </a:r>
            <a:r>
              <a:rPr lang="en-US" altLang="en-US" dirty="0"/>
              <a:t> : wilayah </a:t>
            </a:r>
            <a:r>
              <a:rPr lang="en-US" altLang="en-US" dirty="0" err="1"/>
              <a:t>curah</a:t>
            </a:r>
            <a:r>
              <a:rPr lang="en-US" altLang="en-US" dirty="0"/>
              <a:t> </a:t>
            </a:r>
            <a:r>
              <a:rPr lang="en-US" altLang="en-US" dirty="0" err="1"/>
              <a:t>hujan.wilayah</a:t>
            </a:r>
            <a:r>
              <a:rPr lang="en-US" altLang="en-US" dirty="0"/>
              <a:t>   </a:t>
            </a:r>
            <a:r>
              <a:rPr lang="en-US" altLang="en-US" dirty="0" err="1"/>
              <a:t>geologi</a:t>
            </a:r>
            <a:r>
              <a:rPr lang="en-US" altLang="en-US" dirty="0"/>
              <a:t>, wilayah </a:t>
            </a:r>
            <a:r>
              <a:rPr lang="en-US" altLang="en-US" dirty="0" err="1"/>
              <a:t>kasultanan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EF16645F-E760-44C6-889F-971038D2CC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609600"/>
            <a:ext cx="7386638" cy="5486400"/>
          </a:xfrm>
        </p:spPr>
        <p:txBody>
          <a:bodyPr/>
          <a:lstStyle/>
          <a:p>
            <a:r>
              <a:rPr lang="en-US" altLang="en-US" u="sng" dirty="0"/>
              <a:t>Combined topic region (wilayah </a:t>
            </a:r>
            <a:r>
              <a:rPr lang="en-US" altLang="en-US" u="sng" dirty="0" err="1"/>
              <a:t>bertopik</a:t>
            </a:r>
            <a:r>
              <a:rPr lang="en-US" altLang="en-US" u="sng" dirty="0"/>
              <a:t> </a:t>
            </a:r>
            <a:r>
              <a:rPr lang="en-US" altLang="en-US" u="sng" dirty="0" err="1"/>
              <a:t>gabungan</a:t>
            </a:r>
            <a:r>
              <a:rPr lang="en-US" altLang="en-US" u="sng" dirty="0"/>
              <a:t>)</a:t>
            </a:r>
          </a:p>
          <a:p>
            <a:pPr>
              <a:buFontTx/>
              <a:buNone/>
            </a:pPr>
            <a:r>
              <a:rPr lang="en-US" altLang="en-US" dirty="0"/>
              <a:t>	: wilayah yang </a:t>
            </a:r>
            <a:r>
              <a:rPr lang="en-US" altLang="en-US" dirty="0" err="1"/>
              <a:t>eksistensinya</a:t>
            </a:r>
            <a:r>
              <a:rPr lang="en-US" altLang="en-US" dirty="0"/>
              <a:t> </a:t>
            </a:r>
            <a:r>
              <a:rPr lang="en-US" altLang="en-US" dirty="0" err="1"/>
              <a:t>didasarkan</a:t>
            </a:r>
            <a:r>
              <a:rPr lang="en-US" altLang="en-US" dirty="0"/>
              <a:t> pada </a:t>
            </a:r>
            <a:r>
              <a:rPr lang="en-US" altLang="en-US" dirty="0" err="1"/>
              <a:t>gabungan</a:t>
            </a:r>
            <a:r>
              <a:rPr lang="en-US" altLang="en-US" dirty="0"/>
              <a:t>/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macam</a:t>
            </a:r>
            <a:r>
              <a:rPr lang="en-US" altLang="en-US" dirty="0"/>
              <a:t> </a:t>
            </a:r>
            <a:r>
              <a:rPr lang="en-US" altLang="en-US" dirty="0" err="1"/>
              <a:t>kriteria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u="sng" dirty="0" err="1"/>
              <a:t>contoh</a:t>
            </a:r>
            <a:r>
              <a:rPr lang="en-US" altLang="en-US" dirty="0"/>
              <a:t> : Wilayah </a:t>
            </a:r>
            <a:r>
              <a:rPr lang="en-US" altLang="en-US" dirty="0" err="1"/>
              <a:t>iklim</a:t>
            </a:r>
            <a:r>
              <a:rPr lang="en-US" altLang="en-US" dirty="0"/>
              <a:t> (</a:t>
            </a:r>
            <a:r>
              <a:rPr lang="en-US" altLang="en-US" dirty="0" err="1"/>
              <a:t>curah</a:t>
            </a:r>
            <a:r>
              <a:rPr lang="en-US" altLang="en-US" dirty="0"/>
              <a:t> </a:t>
            </a:r>
            <a:r>
              <a:rPr lang="en-US" altLang="en-US" dirty="0" err="1"/>
              <a:t>hujan</a:t>
            </a:r>
            <a:r>
              <a:rPr lang="en-US" altLang="en-US" dirty="0"/>
              <a:t> </a:t>
            </a:r>
            <a:r>
              <a:rPr lang="en-US" altLang="en-US" dirty="0" err="1"/>
              <a:t>temperatur</a:t>
            </a:r>
            <a:r>
              <a:rPr lang="en-US" altLang="en-US" dirty="0"/>
              <a:t>, </a:t>
            </a:r>
            <a:r>
              <a:rPr lang="en-US" altLang="en-US" dirty="0" err="1"/>
              <a:t>tekanan</a:t>
            </a:r>
            <a:r>
              <a:rPr lang="en-US" altLang="en-US" dirty="0"/>
              <a:t> </a:t>
            </a:r>
            <a:r>
              <a:rPr lang="en-US" altLang="en-US" dirty="0" err="1"/>
              <a:t>udara</a:t>
            </a:r>
            <a:r>
              <a:rPr lang="en-US" altLang="en-US" dirty="0"/>
              <a:t>, </a:t>
            </a:r>
            <a:r>
              <a:rPr lang="en-US" altLang="en-US" dirty="0" err="1"/>
              <a:t>angin</a:t>
            </a:r>
            <a:r>
              <a:rPr lang="en-US" altLang="en-US" dirty="0"/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580B9B20-148E-4126-BB1F-33E178E8E0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762000"/>
            <a:ext cx="7386638" cy="5334000"/>
          </a:xfrm>
        </p:spPr>
        <p:txBody>
          <a:bodyPr/>
          <a:lstStyle/>
          <a:p>
            <a:r>
              <a:rPr lang="en-US" altLang="en-US" u="sng" dirty="0"/>
              <a:t>Multiple topic region (wilayah </a:t>
            </a:r>
            <a:r>
              <a:rPr lang="en-US" altLang="en-US" u="sng" dirty="0" err="1"/>
              <a:t>bertopik</a:t>
            </a:r>
            <a:r>
              <a:rPr lang="en-US" altLang="en-US" u="sng" dirty="0"/>
              <a:t> </a:t>
            </a:r>
            <a:r>
              <a:rPr lang="en-US" altLang="en-US" u="sng" dirty="0" err="1"/>
              <a:t>banyak</a:t>
            </a:r>
            <a:r>
              <a:rPr lang="en-US" altLang="en-US" dirty="0"/>
              <a:t>)</a:t>
            </a:r>
          </a:p>
          <a:p>
            <a:pPr>
              <a:buFontTx/>
              <a:buNone/>
            </a:pPr>
            <a:r>
              <a:rPr lang="en-US" altLang="en-US" dirty="0"/>
              <a:t>	: Wilayah yang </a:t>
            </a:r>
            <a:r>
              <a:rPr lang="en-US" altLang="en-US" dirty="0" err="1"/>
              <a:t>eksistensinya</a:t>
            </a:r>
            <a:r>
              <a:rPr lang="en-US" altLang="en-US" dirty="0"/>
              <a:t> </a:t>
            </a:r>
            <a:r>
              <a:rPr lang="en-US" altLang="en-US" dirty="0" err="1"/>
              <a:t>mendasarkan</a:t>
            </a:r>
            <a:r>
              <a:rPr lang="en-US" altLang="en-US" dirty="0"/>
              <a:t> pada </a:t>
            </a:r>
            <a:r>
              <a:rPr lang="en-US" altLang="en-US" dirty="0" err="1"/>
              <a:t>beberapa</a:t>
            </a:r>
            <a:r>
              <a:rPr lang="en-US" altLang="en-US" dirty="0"/>
              <a:t> </a:t>
            </a:r>
            <a:r>
              <a:rPr lang="en-US" altLang="en-US" dirty="0" err="1"/>
              <a:t>topik</a:t>
            </a:r>
            <a:r>
              <a:rPr lang="en-US" altLang="en-US" dirty="0"/>
              <a:t> yang </a:t>
            </a:r>
            <a:r>
              <a:rPr lang="en-US" altLang="en-US" dirty="0" err="1"/>
              <a:t>berbeda</a:t>
            </a:r>
            <a:r>
              <a:rPr lang="en-US" altLang="en-US" dirty="0"/>
              <a:t> </a:t>
            </a:r>
            <a:r>
              <a:rPr lang="en-US" altLang="en-US" dirty="0" err="1"/>
              <a:t>satu</a:t>
            </a:r>
            <a:r>
              <a:rPr lang="en-US" altLang="en-US" dirty="0"/>
              <a:t> </a:t>
            </a:r>
            <a:r>
              <a:rPr lang="en-US" altLang="en-US" dirty="0" err="1"/>
              <a:t>sama</a:t>
            </a:r>
            <a:r>
              <a:rPr lang="en-US" altLang="en-US" dirty="0"/>
              <a:t> lain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u="sng" dirty="0" err="1"/>
              <a:t>contoh</a:t>
            </a:r>
            <a:r>
              <a:rPr lang="en-US" altLang="en-US" dirty="0"/>
              <a:t> : Wilayah </a:t>
            </a:r>
            <a:r>
              <a:rPr lang="en-US" altLang="en-US" dirty="0" err="1"/>
              <a:t>pertanian</a:t>
            </a:r>
            <a:r>
              <a:rPr lang="en-US" altLang="en-US" dirty="0"/>
              <a:t> (</a:t>
            </a:r>
            <a:r>
              <a:rPr lang="en-US" altLang="en-US" dirty="0" err="1"/>
              <a:t>gabungan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aspek</a:t>
            </a:r>
            <a:r>
              <a:rPr lang="en-US" altLang="en-US" dirty="0"/>
              <a:t> </a:t>
            </a:r>
            <a:r>
              <a:rPr lang="en-US" altLang="en-US" dirty="0" err="1"/>
              <a:t>fisik</a:t>
            </a:r>
            <a:r>
              <a:rPr lang="en-US" altLang="en-US" dirty="0"/>
              <a:t> 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tanah</a:t>
            </a:r>
            <a:r>
              <a:rPr lang="en-US" altLang="en-US" dirty="0"/>
              <a:t>, </a:t>
            </a:r>
            <a:r>
              <a:rPr lang="en-US" altLang="en-US" dirty="0" err="1"/>
              <a:t>hidrologi</a:t>
            </a:r>
            <a:r>
              <a:rPr lang="en-US" altLang="en-US" dirty="0"/>
              <a:t> dan </a:t>
            </a:r>
            <a:r>
              <a:rPr lang="en-US" altLang="en-US" dirty="0" err="1"/>
              <a:t>topik</a:t>
            </a:r>
            <a:r>
              <a:rPr lang="en-US" altLang="en-US" dirty="0"/>
              <a:t> </a:t>
            </a:r>
            <a:r>
              <a:rPr lang="en-US" altLang="en-US" dirty="0" err="1"/>
              <a:t>tanaman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43FB7985-65EA-4CB7-9429-BC3CA4CDF1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838200"/>
            <a:ext cx="7386638" cy="5257800"/>
          </a:xfrm>
        </p:spPr>
        <p:txBody>
          <a:bodyPr/>
          <a:lstStyle/>
          <a:p>
            <a:r>
              <a:rPr lang="en-US" altLang="en-US" u="sng" dirty="0"/>
              <a:t>Total Region (wilayah total)</a:t>
            </a:r>
          </a:p>
          <a:p>
            <a:pPr>
              <a:buFontTx/>
              <a:buNone/>
            </a:pPr>
            <a:r>
              <a:rPr lang="en-US" altLang="en-US" dirty="0"/>
              <a:t>	: wilayah yang </a:t>
            </a:r>
            <a:r>
              <a:rPr lang="en-US" altLang="en-US" dirty="0" err="1"/>
              <a:t>menggunakan</a:t>
            </a:r>
            <a:r>
              <a:rPr lang="en-US" altLang="en-US" dirty="0"/>
              <a:t> </a:t>
            </a:r>
            <a:r>
              <a:rPr lang="en-US" altLang="en-US" dirty="0" err="1"/>
              <a:t>semuasemua</a:t>
            </a:r>
            <a:r>
              <a:rPr lang="en-US" altLang="en-US" dirty="0"/>
              <a:t> </a:t>
            </a:r>
            <a:r>
              <a:rPr lang="en-US" altLang="en-US" dirty="0" err="1"/>
              <a:t>unsur</a:t>
            </a:r>
            <a:r>
              <a:rPr lang="en-US" altLang="en-US" dirty="0"/>
              <a:t> wilayah. </a:t>
            </a:r>
            <a:r>
              <a:rPr lang="en-US" altLang="en-US" dirty="0" err="1"/>
              <a:t>Kesatuan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dasar</a:t>
            </a:r>
            <a:r>
              <a:rPr lang="en-US" altLang="en-US" dirty="0"/>
              <a:t>.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u="sng" dirty="0" err="1"/>
              <a:t>Contoh</a:t>
            </a:r>
            <a:r>
              <a:rPr lang="en-US" altLang="en-US" dirty="0"/>
              <a:t> : wilayah </a:t>
            </a:r>
            <a:r>
              <a:rPr lang="en-US" altLang="en-US" dirty="0" err="1"/>
              <a:t>admintrasi</a:t>
            </a:r>
            <a:r>
              <a:rPr lang="en-US" altLang="en-US" dirty="0"/>
              <a:t> </a:t>
            </a:r>
            <a:r>
              <a:rPr lang="en-US" altLang="en-US" dirty="0" err="1"/>
              <a:t>desa</a:t>
            </a:r>
            <a:r>
              <a:rPr lang="en-US" altLang="en-US" dirty="0"/>
              <a:t>, </a:t>
            </a:r>
            <a:r>
              <a:rPr lang="en-US" altLang="en-US" dirty="0" err="1"/>
              <a:t>kecamatan</a:t>
            </a:r>
            <a:r>
              <a:rPr lang="en-US" altLang="en-US" dirty="0"/>
              <a:t> </a:t>
            </a:r>
            <a:r>
              <a:rPr lang="en-US" altLang="en-US" dirty="0" err="1"/>
              <a:t>Kabupaten</a:t>
            </a:r>
            <a:r>
              <a:rPr lang="en-US" altLang="en-US" dirty="0"/>
              <a:t> dan </a:t>
            </a:r>
            <a:r>
              <a:rPr lang="en-US" altLang="en-US" dirty="0" err="1"/>
              <a:t>Propinsi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BB67A02E-61D3-42DA-8EE7-3F41BE8076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7525" y="990600"/>
            <a:ext cx="7386638" cy="5105400"/>
          </a:xfrm>
        </p:spPr>
        <p:txBody>
          <a:bodyPr/>
          <a:lstStyle/>
          <a:p>
            <a:r>
              <a:rPr lang="en-US" altLang="en-US" u="sng" dirty="0" err="1"/>
              <a:t>Compagne</a:t>
            </a:r>
            <a:r>
              <a:rPr lang="en-US" altLang="en-US" u="sng" dirty="0"/>
              <a:t> region</a:t>
            </a:r>
          </a:p>
          <a:p>
            <a:pPr lvl="1"/>
            <a:r>
              <a:rPr lang="en-US" altLang="en-US" dirty="0"/>
              <a:t>: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mendasarkan</a:t>
            </a:r>
            <a:r>
              <a:rPr lang="en-US" altLang="en-US" dirty="0"/>
              <a:t> pada </a:t>
            </a:r>
            <a:r>
              <a:rPr lang="en-US" altLang="en-US" dirty="0" err="1"/>
              <a:t>banyak</a:t>
            </a:r>
            <a:r>
              <a:rPr lang="en-US" altLang="en-US" dirty="0"/>
              <a:t> </a:t>
            </a:r>
            <a:r>
              <a:rPr lang="en-US" altLang="en-US" dirty="0" err="1"/>
              <a:t>sedikitnya</a:t>
            </a:r>
            <a:r>
              <a:rPr lang="en-US" altLang="en-US" dirty="0"/>
              <a:t> </a:t>
            </a:r>
            <a:r>
              <a:rPr lang="en-US" altLang="en-US" dirty="0" err="1"/>
              <a:t>topik</a:t>
            </a:r>
            <a:r>
              <a:rPr lang="en-US" altLang="en-US" dirty="0"/>
              <a:t>, </a:t>
            </a:r>
            <a:r>
              <a:rPr lang="en-US" altLang="en-US" dirty="0" err="1"/>
              <a:t>tetapi</a:t>
            </a:r>
            <a:r>
              <a:rPr lang="en-US" altLang="en-US" dirty="0"/>
              <a:t> </a:t>
            </a:r>
            <a:r>
              <a:rPr lang="en-US" altLang="en-US" dirty="0" err="1"/>
              <a:t>aktivitas</a:t>
            </a:r>
            <a:r>
              <a:rPr lang="en-US" altLang="en-US" dirty="0"/>
              <a:t> </a:t>
            </a:r>
            <a:r>
              <a:rPr lang="en-US" altLang="en-US" dirty="0" err="1"/>
              <a:t>manusia</a:t>
            </a:r>
            <a:r>
              <a:rPr lang="en-US" altLang="en-US" dirty="0"/>
              <a:t> yang </a:t>
            </a:r>
            <a:r>
              <a:rPr lang="en-US" altLang="en-US" dirty="0" err="1"/>
              <a:t>menonjol</a:t>
            </a:r>
            <a:r>
              <a:rPr lang="en-US" altLang="en-US" dirty="0"/>
              <a:t>.</a:t>
            </a:r>
          </a:p>
          <a:p>
            <a:pPr lvl="1">
              <a:buFontTx/>
              <a:buNone/>
            </a:pPr>
            <a:endParaRPr lang="en-US" altLang="en-US" dirty="0"/>
          </a:p>
          <a:p>
            <a:pPr lvl="1"/>
            <a:r>
              <a:rPr lang="en-US" altLang="en-US" u="sng" dirty="0" err="1"/>
              <a:t>Contoh</a:t>
            </a:r>
            <a:r>
              <a:rPr lang="en-US" altLang="en-US" dirty="0"/>
              <a:t> : wilayah miskin, wilayah </a:t>
            </a:r>
            <a:r>
              <a:rPr lang="en-US" altLang="en-US" dirty="0" err="1"/>
              <a:t>bencana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1311</Words>
  <Application>Microsoft Office PowerPoint</Application>
  <PresentationFormat>Widescreen</PresentationFormat>
  <Paragraphs>210</Paragraphs>
  <Slides>32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Office Theme</vt:lpstr>
      <vt:lpstr>KONSEP WILAYAH DAN PUSAT PERTUMBUHAN</vt:lpstr>
      <vt:lpstr>Klasifikasi wilayah berdasar tipe</vt:lpstr>
      <vt:lpstr>PowerPoint Presentation</vt:lpstr>
      <vt:lpstr>Klasifikasi wilayah berdasar rank/urutan</vt:lpstr>
      <vt:lpstr>Klasifikasi wilayah berdasarkan kategori</vt:lpstr>
      <vt:lpstr>PowerPoint Presentation</vt:lpstr>
      <vt:lpstr>PowerPoint Presentation</vt:lpstr>
      <vt:lpstr>PowerPoint Presentation</vt:lpstr>
      <vt:lpstr>PowerPoint Presentation</vt:lpstr>
      <vt:lpstr>MEMBUAT PERWILAYAHAN BERDASARKAN FENOMENA GEOGRAFIS DI LINGKUNGAN SETEMPAT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PERWILAYAHAN SECARA FORMAL</vt:lpstr>
      <vt:lpstr>PowerPoint Presentation</vt:lpstr>
      <vt:lpstr>PUSAT  PERTUMBUHAN</vt:lpstr>
      <vt:lpstr>PowerPoint Presentation</vt:lpstr>
      <vt:lpstr>PowerPoint Presentation</vt:lpstr>
      <vt:lpstr>4 Wilayah pembangunan utama di Indonesia :</vt:lpstr>
      <vt:lpstr>10 Wilayah pembangunan Indonesia:</vt:lpstr>
      <vt:lpstr>PowerPoint Presentation</vt:lpstr>
      <vt:lpstr>PowerPoint Presentation</vt:lpstr>
      <vt:lpstr>PowerPoint Presentation</vt:lpstr>
      <vt:lpstr>PowerPoint Presentation</vt:lpstr>
      <vt:lpstr>Wilayah Indonesia terbagi dlm 8 WPPI 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 WILAYAH DAN PUSAT PERTUMBUHAN</dc:title>
  <dc:creator>Ghufran Ghozali</dc:creator>
  <cp:lastModifiedBy>Ghufran Ghozali</cp:lastModifiedBy>
  <cp:revision>1</cp:revision>
  <dcterms:created xsi:type="dcterms:W3CDTF">2020-08-23T13:28:19Z</dcterms:created>
  <dcterms:modified xsi:type="dcterms:W3CDTF">2020-08-23T13:29:26Z</dcterms:modified>
</cp:coreProperties>
</file>