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67" r:id="rId3"/>
    <p:sldId id="268" r:id="rId4"/>
    <p:sldId id="257" r:id="rId5"/>
    <p:sldId id="258" r:id="rId6"/>
    <p:sldId id="259"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varScale="1">
        <p:scale>
          <a:sx n="30" d="100"/>
          <a:sy n="30" d="100"/>
        </p:scale>
        <p:origin x="78"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C8A62-3FC4-4B7D-94FA-902C64D7294F}" type="datetimeFigureOut">
              <a:rPr lang="en-ID" smtClean="0"/>
              <a:t>28/08/2020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CF4F6-878B-4A7C-8381-AB4BDDF55AFE}" type="slidenum">
              <a:rPr lang="en-ID" smtClean="0"/>
              <a:t>‹#›</a:t>
            </a:fld>
            <a:endParaRPr lang="en-ID"/>
          </a:p>
        </p:txBody>
      </p:sp>
    </p:spTree>
    <p:extLst>
      <p:ext uri="{BB962C8B-B14F-4D97-AF65-F5344CB8AC3E}">
        <p14:creationId xmlns:p14="http://schemas.microsoft.com/office/powerpoint/2010/main" val="198762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AE9ABC5-957D-42DA-9544-D7DCD3DB653D}" type="slidenum">
              <a:rPr lang="id-ID" smtClean="0"/>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E9ABC5-957D-42DA-9544-D7DCD3DB653D}" type="slidenum">
              <a:rPr lang="id-ID" smtClean="0"/>
              <a:pPr/>
              <a:t>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BD74-B908-46F8-AF37-F4186E48A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92F028A0-E3C1-4274-949C-9253C9B91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F0665AC-EC33-4212-95F7-333483224A39}"/>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5" name="Footer Placeholder 4">
            <a:extLst>
              <a:ext uri="{FF2B5EF4-FFF2-40B4-BE49-F238E27FC236}">
                <a16:creationId xmlns:a16="http://schemas.microsoft.com/office/drawing/2014/main" id="{BA758FF7-33A6-4604-A2CE-8BE8F699084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B7E1AF-7CC3-4E3C-8DDC-7E19DFACE56C}"/>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42382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A465-3783-49C6-BCAB-6738EF6929F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8C9AFFC-E984-467B-8EFB-E80819AFB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B77D773-9C52-43B5-9D20-A6076BDA6EFD}"/>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5" name="Footer Placeholder 4">
            <a:extLst>
              <a:ext uri="{FF2B5EF4-FFF2-40B4-BE49-F238E27FC236}">
                <a16:creationId xmlns:a16="http://schemas.microsoft.com/office/drawing/2014/main" id="{62C30700-C93E-47DE-A2F9-C16F0B9D2A4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CB034CC-8453-4238-8439-665B30E0C33B}"/>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362109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415AA4-1BF0-4D87-983B-B9388B9F3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8E68FEF-5C41-4CA1-9F84-2032F06CE8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78CA729-2EFE-42D3-B554-84796038956B}"/>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5" name="Footer Placeholder 4">
            <a:extLst>
              <a:ext uri="{FF2B5EF4-FFF2-40B4-BE49-F238E27FC236}">
                <a16:creationId xmlns:a16="http://schemas.microsoft.com/office/drawing/2014/main" id="{75C7F0BE-677B-42DC-B029-E6548596B6B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4552851-CC42-490F-804A-3A5BAA00E331}"/>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190362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D1F5-0E5C-4159-9DB4-FDF9004E68C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0B97DD8-23C0-4522-BBCC-7B7174921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ADD5019-4790-404D-A86B-2AA7D64B6153}"/>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5" name="Footer Placeholder 4">
            <a:extLst>
              <a:ext uri="{FF2B5EF4-FFF2-40B4-BE49-F238E27FC236}">
                <a16:creationId xmlns:a16="http://schemas.microsoft.com/office/drawing/2014/main" id="{AD83FE44-AE19-4393-BC59-E6B52C171F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B594224-5FED-42D0-9BB8-E35ACBE9C96F}"/>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32190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1E11-14C9-418A-93C2-5AA6F3E652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2E254690-D9BB-42C6-A278-05DABE67A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8C43F-27C8-4675-B7A4-8BD81C9EB70F}"/>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5" name="Footer Placeholder 4">
            <a:extLst>
              <a:ext uri="{FF2B5EF4-FFF2-40B4-BE49-F238E27FC236}">
                <a16:creationId xmlns:a16="http://schemas.microsoft.com/office/drawing/2014/main" id="{AD828C95-06A1-4EC2-85F0-06CD9DAC8E6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287C210-C5CB-4A7F-81BE-5ED4D22A5404}"/>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27943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3D2C-767E-4568-B2AC-38E72BF3AC4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CB334E3-DCDB-46AE-8F0B-23CEBE032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00C8B5E-59E7-40F0-8713-8ED73D527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90CDFA6-0D19-46F5-A579-A0057B442B38}"/>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6" name="Footer Placeholder 5">
            <a:extLst>
              <a:ext uri="{FF2B5EF4-FFF2-40B4-BE49-F238E27FC236}">
                <a16:creationId xmlns:a16="http://schemas.microsoft.com/office/drawing/2014/main" id="{F9A24BC9-C5DF-40F2-A6B5-F701717BDC9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81EB80B-9118-4931-AA0C-D05FC952FAF0}"/>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14178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7743-7E80-448F-B4E5-8CDB3F27B5C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9DE3BD7-B0F5-4B28-BF1B-B0DAD11D72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E81280-4D95-48A4-85E7-4EBA76691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FA4B974-80BD-4451-B56B-20A8FDBA7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8FC5C-3F2D-45D2-A90B-06CABF6DC0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A4A03FD-6C89-41F5-AC26-25F12C25C4D5}"/>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8" name="Footer Placeholder 7">
            <a:extLst>
              <a:ext uri="{FF2B5EF4-FFF2-40B4-BE49-F238E27FC236}">
                <a16:creationId xmlns:a16="http://schemas.microsoft.com/office/drawing/2014/main" id="{8760D2AE-1803-47F1-A78F-00384EB1E35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3D8DD4D-1DE6-49F6-8187-5F640FFD7235}"/>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238160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79A5-C528-443A-A2C2-023A1F122DA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A276877-8BA8-447A-965D-6D1B54971C55}"/>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4" name="Footer Placeholder 3">
            <a:extLst>
              <a:ext uri="{FF2B5EF4-FFF2-40B4-BE49-F238E27FC236}">
                <a16:creationId xmlns:a16="http://schemas.microsoft.com/office/drawing/2014/main" id="{9A394729-EFAA-4962-9938-CC42E69D781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1DB59E96-51A5-47AA-A46D-F20A10738069}"/>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292050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DB22D-B003-48B2-B052-E635B8FAD222}"/>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3" name="Footer Placeholder 2">
            <a:extLst>
              <a:ext uri="{FF2B5EF4-FFF2-40B4-BE49-F238E27FC236}">
                <a16:creationId xmlns:a16="http://schemas.microsoft.com/office/drawing/2014/main" id="{7377F2B3-3D0D-4502-A4C2-117E94C0355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6D937C9C-E0DA-40F2-8D9B-28C33DCF1796}"/>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149486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03C3-390F-454C-A40F-C8F15CC89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83FCF439-2A2A-432D-99DE-B38A50CF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3BEB4EB-C555-4DB8-A10D-3EA9B349B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2D418-F0C4-454F-8142-E28DFCA2C1EF}"/>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6" name="Footer Placeholder 5">
            <a:extLst>
              <a:ext uri="{FF2B5EF4-FFF2-40B4-BE49-F238E27FC236}">
                <a16:creationId xmlns:a16="http://schemas.microsoft.com/office/drawing/2014/main" id="{E4E66985-5984-4821-AF65-E5D37BD3CA7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11439CD-FBB4-409F-ABBE-E53F44A59065}"/>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352825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24D7-5FFD-47EB-A2DA-FC24C5114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E7F08F0-AF04-4B81-A2B8-61EAE65A0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D38FA07-341B-4E4A-9A90-778512084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EE068-6A36-4EEE-AF74-38DC6B625F5D}"/>
              </a:ext>
            </a:extLst>
          </p:cNvPr>
          <p:cNvSpPr>
            <a:spLocks noGrp="1"/>
          </p:cNvSpPr>
          <p:nvPr>
            <p:ph type="dt" sz="half" idx="10"/>
          </p:nvPr>
        </p:nvSpPr>
        <p:spPr/>
        <p:txBody>
          <a:bodyPr/>
          <a:lstStyle/>
          <a:p>
            <a:fld id="{98B2D21F-0BB8-4433-B9BB-ECBAC435497B}" type="datetimeFigureOut">
              <a:rPr lang="en-ID" smtClean="0"/>
              <a:t>28/08/2020</a:t>
            </a:fld>
            <a:endParaRPr lang="en-ID"/>
          </a:p>
        </p:txBody>
      </p:sp>
      <p:sp>
        <p:nvSpPr>
          <p:cNvPr id="6" name="Footer Placeholder 5">
            <a:extLst>
              <a:ext uri="{FF2B5EF4-FFF2-40B4-BE49-F238E27FC236}">
                <a16:creationId xmlns:a16="http://schemas.microsoft.com/office/drawing/2014/main" id="{0E019170-1E3B-43CA-AABB-8275AC8B55C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82D91AE-5FBC-41FC-B3C2-A7764B93CFE8}"/>
              </a:ext>
            </a:extLst>
          </p:cNvPr>
          <p:cNvSpPr>
            <a:spLocks noGrp="1"/>
          </p:cNvSpPr>
          <p:nvPr>
            <p:ph type="sldNum" sz="quarter" idx="12"/>
          </p:nvPr>
        </p:nvSpPr>
        <p:spPr/>
        <p:txBody>
          <a:bodyPr/>
          <a:lstStyle/>
          <a:p>
            <a:fld id="{B724D90A-50A4-498D-9BCB-735B03B8C27C}" type="slidenum">
              <a:rPr lang="en-ID" smtClean="0"/>
              <a:t>‹#›</a:t>
            </a:fld>
            <a:endParaRPr lang="en-ID"/>
          </a:p>
        </p:txBody>
      </p:sp>
    </p:spTree>
    <p:extLst>
      <p:ext uri="{BB962C8B-B14F-4D97-AF65-F5344CB8AC3E}">
        <p14:creationId xmlns:p14="http://schemas.microsoft.com/office/powerpoint/2010/main" val="412043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52139-73B4-4185-8AF4-76A7AAC40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1E4B387-D514-43EB-82BD-6609B3FB8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BD89546-1DAD-4FD1-BBA1-B8D455FD0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2D21F-0BB8-4433-B9BB-ECBAC435497B}" type="datetimeFigureOut">
              <a:rPr lang="en-ID" smtClean="0"/>
              <a:t>28/08/2020</a:t>
            </a:fld>
            <a:endParaRPr lang="en-ID"/>
          </a:p>
        </p:txBody>
      </p:sp>
      <p:sp>
        <p:nvSpPr>
          <p:cNvPr id="5" name="Footer Placeholder 4">
            <a:extLst>
              <a:ext uri="{FF2B5EF4-FFF2-40B4-BE49-F238E27FC236}">
                <a16:creationId xmlns:a16="http://schemas.microsoft.com/office/drawing/2014/main" id="{2B18040E-8C6F-4C4C-AAC3-54E10557D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EE5D087-C850-4E2C-AA79-314A99BBF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4D90A-50A4-498D-9BCB-735B03B8C27C}" type="slidenum">
              <a:rPr lang="en-ID" smtClean="0"/>
              <a:t>‹#›</a:t>
            </a:fld>
            <a:endParaRPr lang="en-ID"/>
          </a:p>
        </p:txBody>
      </p:sp>
    </p:spTree>
    <p:extLst>
      <p:ext uri="{BB962C8B-B14F-4D97-AF65-F5344CB8AC3E}">
        <p14:creationId xmlns:p14="http://schemas.microsoft.com/office/powerpoint/2010/main" val="156999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3" Type="http://schemas.openxmlformats.org/officeDocument/2006/relationships/image" Target="../media/image2.gif"/><Relationship Id="rId7" Type="http://schemas.openxmlformats.org/officeDocument/2006/relationships/slide" Target="slide3.xml"/><Relationship Id="rId12"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slide" Target="slide6.xml"/><Relationship Id="rId5" Type="http://schemas.openxmlformats.org/officeDocument/2006/relationships/image" Target="../media/image4.gif"/><Relationship Id="rId10" Type="http://schemas.openxmlformats.org/officeDocument/2006/relationships/slide" Target="slide5.xml"/><Relationship Id="rId4" Type="http://schemas.openxmlformats.org/officeDocument/2006/relationships/image" Target="../media/image3.gif"/><Relationship Id="rId9" Type="http://schemas.openxmlformats.org/officeDocument/2006/relationships/slide" Target="slide4.xml"/><Relationship Id="rId14" Type="http://schemas.openxmlformats.org/officeDocument/2006/relationships/slide" Target="slide8.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3" Type="http://schemas.openxmlformats.org/officeDocument/2006/relationships/audio" Target="../media/audio1.wav"/><Relationship Id="rId7" Type="http://schemas.openxmlformats.org/officeDocument/2006/relationships/slide" Target="slide1.xml"/><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slide" Target="slide5.xml"/><Relationship Id="rId5" Type="http://schemas.openxmlformats.org/officeDocument/2006/relationships/image" Target="../media/image2.gif"/><Relationship Id="rId10" Type="http://schemas.openxmlformats.org/officeDocument/2006/relationships/slide" Target="slide4.xml"/><Relationship Id="rId4" Type="http://schemas.openxmlformats.org/officeDocument/2006/relationships/image" Target="../media/image6.jpeg"/><Relationship Id="rId9" Type="http://schemas.openxmlformats.org/officeDocument/2006/relationships/slide" Target="slide3.xml"/><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1.jpeg"/><Relationship Id="rId12" Type="http://schemas.openxmlformats.org/officeDocument/2006/relationships/slide" Target="slide3.xml"/><Relationship Id="rId17" Type="http://schemas.openxmlformats.org/officeDocument/2006/relationships/slide" Target="slide8.xml"/><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10.gif"/><Relationship Id="rId11" Type="http://schemas.openxmlformats.org/officeDocument/2006/relationships/slide" Target="slide1.xml"/><Relationship Id="rId5" Type="http://schemas.openxmlformats.org/officeDocument/2006/relationships/image" Target="../media/image9.gif"/><Relationship Id="rId15" Type="http://schemas.openxmlformats.org/officeDocument/2006/relationships/slide" Target="slide6.xml"/><Relationship Id="rId10" Type="http://schemas.openxmlformats.org/officeDocument/2006/relationships/slide" Target="slide2.xml"/><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3" Type="http://schemas.openxmlformats.org/officeDocument/2006/relationships/audio" Target="../media/audio3.wav"/><Relationship Id="rId7" Type="http://schemas.openxmlformats.org/officeDocument/2006/relationships/slide" Target="slide1.xml"/><Relationship Id="rId12"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gif"/><Relationship Id="rId11" Type="http://schemas.openxmlformats.org/officeDocument/2006/relationships/slide" Target="slide5.xml"/><Relationship Id="rId5" Type="http://schemas.openxmlformats.org/officeDocument/2006/relationships/image" Target="../media/image15.gif"/><Relationship Id="rId10" Type="http://schemas.openxmlformats.org/officeDocument/2006/relationships/slide" Target="slide4.xml"/><Relationship Id="rId4" Type="http://schemas.openxmlformats.org/officeDocument/2006/relationships/image" Target="../media/image14.jpeg"/><Relationship Id="rId9" Type="http://schemas.openxmlformats.org/officeDocument/2006/relationships/slide" Target="slide3.xml"/><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3" Type="http://schemas.openxmlformats.org/officeDocument/2006/relationships/audio" Target="../media/audio4.wav"/><Relationship Id="rId7" Type="http://schemas.openxmlformats.org/officeDocument/2006/relationships/slide" Target="slide1.xml"/><Relationship Id="rId12"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slide" Target="slide5.xml"/><Relationship Id="rId5" Type="http://schemas.openxmlformats.org/officeDocument/2006/relationships/image" Target="../media/image18.gif"/><Relationship Id="rId10" Type="http://schemas.openxmlformats.org/officeDocument/2006/relationships/slide" Target="slide4.xml"/><Relationship Id="rId4" Type="http://schemas.openxmlformats.org/officeDocument/2006/relationships/image" Target="../media/image17.jpeg"/><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7.xml"/><Relationship Id="rId3" Type="http://schemas.openxmlformats.org/officeDocument/2006/relationships/audio" Target="../media/audio5.wav"/><Relationship Id="rId7" Type="http://schemas.openxmlformats.org/officeDocument/2006/relationships/slide" Target="slide2.xml"/><Relationship Id="rId12"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slide" Target="slide5.xml"/><Relationship Id="rId5" Type="http://schemas.openxmlformats.org/officeDocument/2006/relationships/image" Target="../media/image21.gif"/><Relationship Id="rId10" Type="http://schemas.openxmlformats.org/officeDocument/2006/relationships/slide" Target="slide4.xml"/><Relationship Id="rId4" Type="http://schemas.openxmlformats.org/officeDocument/2006/relationships/image" Target="../media/image20.png"/><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6.xml"/><Relationship Id="rId3" Type="http://schemas.openxmlformats.org/officeDocument/2006/relationships/audio" Target="../media/audio6.wav"/><Relationship Id="rId7" Type="http://schemas.openxmlformats.org/officeDocument/2006/relationships/image" Target="../media/image24.gif"/><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slide" Target="slide5.xml"/><Relationship Id="rId5" Type="http://schemas.openxmlformats.org/officeDocument/2006/relationships/image" Target="../media/image3.gif"/><Relationship Id="rId15" Type="http://schemas.openxmlformats.org/officeDocument/2006/relationships/slide" Target="slide8.xml"/><Relationship Id="rId10" Type="http://schemas.openxmlformats.org/officeDocument/2006/relationships/slide" Target="slide3.xml"/><Relationship Id="rId4" Type="http://schemas.openxmlformats.org/officeDocument/2006/relationships/image" Target="../media/image23.jpeg"/><Relationship Id="rId9" Type="http://schemas.openxmlformats.org/officeDocument/2006/relationships/slide" Target="slide2.xml"/><Relationship Id="rId14"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6.xml"/><Relationship Id="rId3" Type="http://schemas.openxmlformats.org/officeDocument/2006/relationships/audio" Target="../media/audio7.wav"/><Relationship Id="rId7" Type="http://schemas.openxmlformats.org/officeDocument/2006/relationships/image" Target="../media/image28.gif"/><Relationship Id="rId12"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gif"/><Relationship Id="rId11" Type="http://schemas.openxmlformats.org/officeDocument/2006/relationships/slide" Target="slide4.xml"/><Relationship Id="rId5" Type="http://schemas.openxmlformats.org/officeDocument/2006/relationships/image" Target="../media/image26.gif"/><Relationship Id="rId15" Type="http://schemas.openxmlformats.org/officeDocument/2006/relationships/slide" Target="slide8.xml"/><Relationship Id="rId10" Type="http://schemas.openxmlformats.org/officeDocument/2006/relationships/slide" Target="slide3.xml"/><Relationship Id="rId4" Type="http://schemas.openxmlformats.org/officeDocument/2006/relationships/image" Target="../media/image25.jpeg"/><Relationship Id="rId9" Type="http://schemas.openxmlformats.org/officeDocument/2006/relationships/slide" Target="slide2.xml"/><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Pictures\background\gambar gif qu\Gambar gif\162.gif"/>
          <p:cNvPicPr>
            <a:picLocks noChangeAspect="1" noChangeArrowheads="1" noCrop="1"/>
          </p:cNvPicPr>
          <p:nvPr/>
        </p:nvPicPr>
        <p:blipFill>
          <a:blip r:embed="rId3"/>
          <a:srcRect/>
          <a:stretch>
            <a:fillRect/>
          </a:stretch>
        </p:blipFill>
        <p:spPr bwMode="auto">
          <a:xfrm>
            <a:off x="5095868" y="5243534"/>
            <a:ext cx="3143272" cy="1614491"/>
          </a:xfrm>
          <a:prstGeom prst="rect">
            <a:avLst/>
          </a:prstGeom>
          <a:noFill/>
        </p:spPr>
      </p:pic>
      <p:sp>
        <p:nvSpPr>
          <p:cNvPr id="1028"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7" name="WordArt 3"/>
          <p:cNvSpPr>
            <a:spLocks noChangeArrowheads="1" noChangeShapeType="1" noTextEdit="1"/>
          </p:cNvSpPr>
          <p:nvPr/>
        </p:nvSpPr>
        <p:spPr bwMode="auto">
          <a:xfrm>
            <a:off x="3014682" y="357168"/>
            <a:ext cx="5724525" cy="1357321"/>
          </a:xfrm>
          <a:prstGeom prst="rect">
            <a:avLst/>
          </a:prstGeom>
        </p:spPr>
        <p:txBody>
          <a:bodyPr wrap="none" fromWordArt="1">
            <a:prstTxWarp prst="textArchUp">
              <a:avLst>
                <a:gd name="adj" fmla="val 10800000"/>
              </a:avLst>
            </a:prstTxWarp>
          </a:bodyPr>
          <a:lstStyle/>
          <a:p>
            <a:pPr algn="ctr" rtl="0"/>
            <a:r>
              <a:rPr lang="id-ID" sz="3600" kern="10" dirty="0">
                <a:ln w="9525">
                  <a:solidFill>
                    <a:srgbClr val="FF0000"/>
                  </a:solidFill>
                  <a:round/>
                  <a:headEnd/>
                  <a:tailEnd/>
                </a:ln>
                <a:solidFill>
                  <a:srgbClr val="365F91"/>
                </a:solidFill>
                <a:effectLst>
                  <a:outerShdw dist="107763" dir="8100000" algn="ctr" rotWithShape="0">
                    <a:srgbClr val="868686">
                      <a:alpha val="50000"/>
                    </a:srgbClr>
                  </a:outerShdw>
                </a:effectLst>
                <a:latin typeface="Arial Black"/>
              </a:rPr>
              <a:t>ASSALAMU'ALAIKUM WR.WB</a:t>
            </a:r>
          </a:p>
        </p:txBody>
      </p:sp>
      <p:sp>
        <p:nvSpPr>
          <p:cNvPr id="1030"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029" name="WordArt 5"/>
          <p:cNvSpPr>
            <a:spLocks noChangeArrowheads="1" noChangeShapeType="1" noTextEdit="1"/>
          </p:cNvSpPr>
          <p:nvPr/>
        </p:nvSpPr>
        <p:spPr bwMode="auto">
          <a:xfrm>
            <a:off x="2024034" y="1000108"/>
            <a:ext cx="8286808" cy="785818"/>
          </a:xfrm>
          <a:prstGeom prst="rect">
            <a:avLst/>
          </a:prstGeom>
        </p:spPr>
        <p:txBody>
          <a:bodyPr wrap="none" fromWordArt="1">
            <a:prstTxWarp prst="textDoubleWave1">
              <a:avLst>
                <a:gd name="adj1" fmla="val 6500"/>
                <a:gd name="adj2" fmla="val 0"/>
              </a:avLst>
            </a:prstTxWarp>
          </a:bodyPr>
          <a:lstStyle/>
          <a:p>
            <a:pPr algn="ctr"/>
            <a:r>
              <a:rPr lang="id-ID" sz="4400" b="1" kern="10" spc="-440" dirty="0">
                <a:ln w="12700">
                  <a:solidFill>
                    <a:srgbClr val="000099"/>
                  </a:solidFill>
                  <a:round/>
                  <a:headEnd/>
                  <a:tailEnd/>
                </a:ln>
                <a:solidFill>
                  <a:srgbClr val="00B0F0"/>
                </a:solidFill>
                <a:latin typeface="Goudy Old Style"/>
              </a:rPr>
              <a:t>Garis dan sudut</a:t>
            </a:r>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037" name="Picture 13" descr="C:\Users\ACER\Pictures\background\gambar gif qu\Gambar gif\19801.gif"/>
          <p:cNvPicPr>
            <a:picLocks noChangeAspect="1" noChangeArrowheads="1" noCrop="1"/>
          </p:cNvPicPr>
          <p:nvPr/>
        </p:nvPicPr>
        <p:blipFill>
          <a:blip r:embed="rId4"/>
          <a:srcRect/>
          <a:stretch>
            <a:fillRect/>
          </a:stretch>
        </p:blipFill>
        <p:spPr bwMode="auto">
          <a:xfrm rot="18062893">
            <a:off x="6774980" y="2491717"/>
            <a:ext cx="4310066" cy="685800"/>
          </a:xfrm>
          <a:prstGeom prst="rect">
            <a:avLst/>
          </a:prstGeom>
          <a:noFill/>
        </p:spPr>
      </p:pic>
      <p:pic>
        <p:nvPicPr>
          <p:cNvPr id="1038" name="Picture 14" descr="C:\Users\ACER\Pictures\background\gambar gif qu\Gambar gif\19809.gif"/>
          <p:cNvPicPr>
            <a:picLocks noChangeAspect="1" noChangeArrowheads="1" noCrop="1"/>
          </p:cNvPicPr>
          <p:nvPr/>
        </p:nvPicPr>
        <p:blipFill>
          <a:blip r:embed="rId5"/>
          <a:srcRect/>
          <a:stretch>
            <a:fillRect/>
          </a:stretch>
        </p:blipFill>
        <p:spPr bwMode="auto">
          <a:xfrm>
            <a:off x="1524000" y="1"/>
            <a:ext cx="1000100" cy="1125113"/>
          </a:xfrm>
          <a:prstGeom prst="rect">
            <a:avLst/>
          </a:prstGeom>
          <a:noFill/>
        </p:spPr>
      </p:pic>
      <p:pic>
        <p:nvPicPr>
          <p:cNvPr id="12" name="Picture 1" descr="D:\background\gambar gif qu\10261 (1).gif"/>
          <p:cNvPicPr>
            <a:picLocks noChangeAspect="1" noChangeArrowheads="1" noCrop="1"/>
          </p:cNvPicPr>
          <p:nvPr/>
        </p:nvPicPr>
        <p:blipFill>
          <a:blip r:embed="rId6"/>
          <a:srcRect/>
          <a:stretch>
            <a:fillRect/>
          </a:stretch>
        </p:blipFill>
        <p:spPr bwMode="auto">
          <a:xfrm>
            <a:off x="1523968" y="2266956"/>
            <a:ext cx="3000396" cy="3948127"/>
          </a:xfrm>
          <a:prstGeom prst="rect">
            <a:avLst/>
          </a:prstGeom>
          <a:noFill/>
        </p:spPr>
      </p:pic>
      <p:sp>
        <p:nvSpPr>
          <p:cNvPr id="13" name="Rounded Rectangle 12"/>
          <p:cNvSpPr/>
          <p:nvPr/>
        </p:nvSpPr>
        <p:spPr>
          <a:xfrm>
            <a:off x="5310182" y="2285992"/>
            <a:ext cx="2071702"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7" action="ppaction://hlinksldjump"/>
              </a:rPr>
              <a:t>Konsep titik, garis dan bidang</a:t>
            </a:r>
            <a:endParaRPr lang="id-ID" dirty="0"/>
          </a:p>
        </p:txBody>
      </p:sp>
      <p:sp>
        <p:nvSpPr>
          <p:cNvPr id="14" name="Rounded Rectangle 13"/>
          <p:cNvSpPr/>
          <p:nvPr/>
        </p:nvSpPr>
        <p:spPr>
          <a:xfrm>
            <a:off x="5310182" y="2857496"/>
            <a:ext cx="2071702" cy="3571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a:hlinkClick r:id="rId8" action="ppaction://hlinksldjump"/>
              </a:rPr>
              <a:t>Kedudukan garis </a:t>
            </a:r>
            <a:endParaRPr lang="id-ID" dirty="0"/>
          </a:p>
        </p:txBody>
      </p:sp>
      <p:sp>
        <p:nvSpPr>
          <p:cNvPr id="15" name="Rounded Rectangle 14"/>
          <p:cNvSpPr/>
          <p:nvPr/>
        </p:nvSpPr>
        <p:spPr>
          <a:xfrm>
            <a:off x="5310182" y="3214686"/>
            <a:ext cx="2071702"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a:hlinkClick r:id="rId9" action="ppaction://hlinksldjump"/>
              </a:rPr>
              <a:t>Konsep sudut</a:t>
            </a:r>
            <a:endParaRPr lang="id-ID" dirty="0"/>
          </a:p>
        </p:txBody>
      </p:sp>
      <p:sp>
        <p:nvSpPr>
          <p:cNvPr id="16" name="Rounded Rectangle 15"/>
          <p:cNvSpPr/>
          <p:nvPr/>
        </p:nvSpPr>
        <p:spPr>
          <a:xfrm>
            <a:off x="5310182" y="3571876"/>
            <a:ext cx="2071702"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a:hlinkClick r:id="rId10" action="ppaction://hlinksldjump"/>
              </a:rPr>
              <a:t>Jenis-jenis sudut</a:t>
            </a:r>
            <a:endParaRPr lang="id-ID" dirty="0"/>
          </a:p>
        </p:txBody>
      </p:sp>
      <p:sp>
        <p:nvSpPr>
          <p:cNvPr id="17" name="Rounded Rectangle 16"/>
          <p:cNvSpPr/>
          <p:nvPr/>
        </p:nvSpPr>
        <p:spPr>
          <a:xfrm>
            <a:off x="5310182" y="3929066"/>
            <a:ext cx="2071702" cy="7858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a:hlinkClick r:id="rId11" action="ppaction://hlinksldjump"/>
              </a:rPr>
              <a:t>Hubungan sudut-sudut pada garis sejajar</a:t>
            </a:r>
            <a:endParaRPr lang="id-ID" dirty="0"/>
          </a:p>
        </p:txBody>
      </p:sp>
      <p:sp>
        <p:nvSpPr>
          <p:cNvPr id="18" name="Rounded Rectangle 17"/>
          <p:cNvSpPr/>
          <p:nvPr/>
        </p:nvSpPr>
        <p:spPr>
          <a:xfrm>
            <a:off x="5310182" y="1928802"/>
            <a:ext cx="2071702" cy="357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d-ID" dirty="0">
                <a:hlinkClick r:id="rId12" action="ppaction://hlinksldjump"/>
              </a:rPr>
              <a:t>pembukaan</a:t>
            </a:r>
            <a:endParaRPr lang="id-ID" dirty="0"/>
          </a:p>
        </p:txBody>
      </p:sp>
      <p:sp>
        <p:nvSpPr>
          <p:cNvPr id="19" name="Rounded Rectangle 18"/>
          <p:cNvSpPr/>
          <p:nvPr/>
        </p:nvSpPr>
        <p:spPr>
          <a:xfrm>
            <a:off x="8596330" y="4500570"/>
            <a:ext cx="2071702"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a:hlinkClick r:id="rId13" action="ppaction://hlinksldjump"/>
              </a:rPr>
              <a:t>Satuan sudut</a:t>
            </a:r>
            <a:endParaRPr lang="id-ID" dirty="0"/>
          </a:p>
        </p:txBody>
      </p:sp>
      <p:sp>
        <p:nvSpPr>
          <p:cNvPr id="21" name="Rounded Rectangle 20"/>
          <p:cNvSpPr/>
          <p:nvPr/>
        </p:nvSpPr>
        <p:spPr>
          <a:xfrm>
            <a:off x="8596330" y="4857760"/>
            <a:ext cx="207170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penutup</a:t>
            </a:r>
            <a:endParaRPr lang="id-ID" dirty="0"/>
          </a:p>
        </p:txBody>
      </p:sp>
    </p:spTree>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Pictures\background\New folder\Butterflies_wallpapers_323.jpg"/>
          <p:cNvPicPr>
            <a:picLocks noChangeAspect="1" noChangeArrowheads="1"/>
          </p:cNvPicPr>
          <p:nvPr/>
        </p:nvPicPr>
        <p:blipFill>
          <a:blip r:embed="rId4"/>
          <a:srcRect/>
          <a:stretch>
            <a:fillRect/>
          </a:stretch>
        </p:blipFill>
        <p:spPr bwMode="auto">
          <a:xfrm>
            <a:off x="1524001" y="0"/>
            <a:ext cx="9144000" cy="6858000"/>
          </a:xfrm>
          <a:prstGeom prst="rect">
            <a:avLst/>
          </a:prstGeom>
          <a:noFill/>
        </p:spPr>
      </p:pic>
      <p:sp>
        <p:nvSpPr>
          <p:cNvPr id="22555" name="Rectangle 2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2560" name="Rectangle 3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2565" name="Rectangle 37"/>
          <p:cNvSpPr>
            <a:spLocks noChangeArrowheads="1"/>
          </p:cNvSpPr>
          <p:nvPr/>
        </p:nvSpPr>
        <p:spPr bwMode="auto">
          <a:xfrm>
            <a:off x="4524365" y="59273"/>
            <a:ext cx="301396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id-ID" sz="2400" dirty="0">
                <a:latin typeface="Algerian" pitchFamily="82" charset="0"/>
              </a:rPr>
              <a:t>Kedudukan garis </a:t>
            </a:r>
          </a:p>
        </p:txBody>
      </p:sp>
      <p:pic>
        <p:nvPicPr>
          <p:cNvPr id="22" name="Picture 2" descr="C:\Users\ACER\Pictures\background\gambar gif qu\Gambar gif\162.gif"/>
          <p:cNvPicPr>
            <a:picLocks noChangeAspect="1" noChangeArrowheads="1" noCrop="1"/>
          </p:cNvPicPr>
          <p:nvPr/>
        </p:nvPicPr>
        <p:blipFill>
          <a:blip r:embed="rId5"/>
          <a:srcRect/>
          <a:stretch>
            <a:fillRect/>
          </a:stretch>
        </p:blipFill>
        <p:spPr bwMode="auto">
          <a:xfrm>
            <a:off x="4167175" y="6000768"/>
            <a:ext cx="3143272" cy="785818"/>
          </a:xfrm>
          <a:prstGeom prst="rect">
            <a:avLst/>
          </a:prstGeom>
          <a:noFill/>
        </p:spPr>
      </p:pic>
      <p:sp>
        <p:nvSpPr>
          <p:cNvPr id="17409" name="Rectangle 1"/>
          <p:cNvSpPr>
            <a:spLocks noChangeArrowheads="1"/>
          </p:cNvSpPr>
          <p:nvPr/>
        </p:nvSpPr>
        <p:spPr bwMode="auto">
          <a:xfrm>
            <a:off x="1809752" y="787770"/>
            <a:ext cx="87154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Low" fontAlgn="base">
              <a:spcBef>
                <a:spcPct val="0"/>
              </a:spcBef>
              <a:spcAft>
                <a:spcPct val="0"/>
              </a:spcAft>
            </a:pPr>
            <a:r>
              <a:rPr lang="en-US" sz="2400" dirty="0" err="1">
                <a:solidFill>
                  <a:srgbClr val="000000"/>
                </a:solidFill>
                <a:latin typeface="+mj-lt"/>
                <a:ea typeface="Times New Roman" pitchFamily="18" charset="0"/>
                <a:cs typeface="Times New Roman" pitchFamily="18" charset="0"/>
              </a:rPr>
              <a:t>Garis</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adalah</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bangun</a:t>
            </a:r>
            <a:r>
              <a:rPr lang="en-US" sz="2400" dirty="0">
                <a:solidFill>
                  <a:srgbClr val="000000"/>
                </a:solidFill>
                <a:latin typeface="+mj-lt"/>
                <a:ea typeface="Times New Roman" pitchFamily="18" charset="0"/>
                <a:cs typeface="Times New Roman" pitchFamily="18" charset="0"/>
              </a:rPr>
              <a:t> paling </a:t>
            </a:r>
            <a:r>
              <a:rPr lang="en-US" sz="2400" dirty="0" err="1">
                <a:solidFill>
                  <a:srgbClr val="000000"/>
                </a:solidFill>
                <a:latin typeface="+mj-lt"/>
                <a:ea typeface="Times New Roman" pitchFamily="18" charset="0"/>
                <a:cs typeface="Times New Roman" pitchFamily="18" charset="0"/>
              </a:rPr>
              <a:t>sederhana</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dalam</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geometri</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karena</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garis</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adalah</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bangun</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berdimensi</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satu</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Perhatikan</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garis</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dibawah</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ini</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diantara</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titik</a:t>
            </a:r>
            <a:r>
              <a:rPr lang="en-US" sz="2400" dirty="0">
                <a:solidFill>
                  <a:srgbClr val="000000"/>
                </a:solidFill>
                <a:latin typeface="+mj-lt"/>
                <a:ea typeface="Times New Roman" pitchFamily="18" charset="0"/>
                <a:cs typeface="Times New Roman" pitchFamily="18" charset="0"/>
              </a:rPr>
              <a:t> A </a:t>
            </a:r>
            <a:r>
              <a:rPr lang="en-US" sz="2400" dirty="0" err="1">
                <a:solidFill>
                  <a:srgbClr val="000000"/>
                </a:solidFill>
                <a:latin typeface="+mj-lt"/>
                <a:ea typeface="Times New Roman" pitchFamily="18" charset="0"/>
                <a:cs typeface="Times New Roman" pitchFamily="18" charset="0"/>
              </a:rPr>
              <a:t>dan</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titik</a:t>
            </a:r>
            <a:r>
              <a:rPr lang="en-US" sz="2400" dirty="0">
                <a:solidFill>
                  <a:srgbClr val="000000"/>
                </a:solidFill>
                <a:latin typeface="+mj-lt"/>
                <a:ea typeface="Times New Roman" pitchFamily="18" charset="0"/>
                <a:cs typeface="Times New Roman" pitchFamily="18" charset="0"/>
              </a:rPr>
              <a:t> B </a:t>
            </a:r>
            <a:r>
              <a:rPr lang="en-US" sz="2400" dirty="0" err="1">
                <a:solidFill>
                  <a:srgbClr val="000000"/>
                </a:solidFill>
                <a:latin typeface="+mj-lt"/>
                <a:ea typeface="Times New Roman" pitchFamily="18" charset="0"/>
                <a:cs typeface="Times New Roman" pitchFamily="18" charset="0"/>
              </a:rPr>
              <a:t>dapat</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dibuat</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satu</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garis</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lurus</a:t>
            </a:r>
            <a:r>
              <a:rPr lang="en-US" sz="2400" dirty="0">
                <a:solidFill>
                  <a:srgbClr val="000000"/>
                </a:solidFill>
                <a:latin typeface="+mj-lt"/>
                <a:ea typeface="Times New Roman" pitchFamily="18" charset="0"/>
                <a:cs typeface="Times New Roman" pitchFamily="18" charset="0"/>
              </a:rPr>
              <a:t> AB. </a:t>
            </a:r>
            <a:r>
              <a:rPr lang="en-US" sz="2400" dirty="0" err="1">
                <a:solidFill>
                  <a:srgbClr val="000000"/>
                </a:solidFill>
                <a:latin typeface="+mj-lt"/>
                <a:ea typeface="Times New Roman" pitchFamily="18" charset="0"/>
                <a:cs typeface="Times New Roman" pitchFamily="18" charset="0"/>
              </a:rPr>
              <a:t>Diantara</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dua</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titik</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pasti</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dapat</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ditarik</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satu</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garis</a:t>
            </a:r>
            <a:r>
              <a:rPr lang="en-US" sz="2400" dirty="0">
                <a:solidFill>
                  <a:srgbClr val="000000"/>
                </a:solidFill>
                <a:latin typeface="+mj-lt"/>
                <a:ea typeface="Times New Roman" pitchFamily="18" charset="0"/>
                <a:cs typeface="Times New Roman" pitchFamily="18" charset="0"/>
              </a:rPr>
              <a:t> </a:t>
            </a:r>
            <a:r>
              <a:rPr lang="en-US" sz="2400" dirty="0" err="1">
                <a:solidFill>
                  <a:srgbClr val="000000"/>
                </a:solidFill>
                <a:latin typeface="+mj-lt"/>
                <a:ea typeface="Times New Roman" pitchFamily="18" charset="0"/>
                <a:cs typeface="Times New Roman" pitchFamily="18" charset="0"/>
              </a:rPr>
              <a:t>lurus</a:t>
            </a:r>
            <a:r>
              <a:rPr lang="en-US" sz="2400" dirty="0">
                <a:solidFill>
                  <a:srgbClr val="000000"/>
                </a:solidFill>
                <a:latin typeface="+mj-lt"/>
                <a:ea typeface="Times New Roman" pitchFamily="18" charset="0"/>
                <a:cs typeface="Times New Roman" pitchFamily="18" charset="0"/>
              </a:rPr>
              <a:t>.</a:t>
            </a:r>
            <a:endParaRPr lang="en-US" sz="2400" dirty="0">
              <a:latin typeface="+mj-lt"/>
              <a:cs typeface="Arial" pitchFamily="34" charset="0"/>
            </a:endParaRPr>
          </a:p>
        </p:txBody>
      </p:sp>
      <p:sp>
        <p:nvSpPr>
          <p:cNvPr id="17410" name="Rectangle 2"/>
          <p:cNvSpPr>
            <a:spLocks noChangeArrowheads="1"/>
          </p:cNvSpPr>
          <p:nvPr/>
        </p:nvSpPr>
        <p:spPr bwMode="auto">
          <a:xfrm>
            <a:off x="4024362" y="2347521"/>
            <a:ext cx="281314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id-ID" sz="1200" dirty="0">
                <a:solidFill>
                  <a:srgbClr val="000000"/>
                </a:solidFill>
                <a:latin typeface="Times New Roman" pitchFamily="18" charset="0"/>
                <a:ea typeface="Times New Roman" pitchFamily="18" charset="0"/>
                <a:cs typeface="Times New Roman" pitchFamily="18" charset="0"/>
              </a:rPr>
              <a:t>A _______________________________B</a:t>
            </a:r>
            <a:endParaRPr lang="id-ID" dirty="0">
              <a:latin typeface="Arial" pitchFamily="34" charset="0"/>
              <a:cs typeface="Arial" pitchFamily="34" charset="0"/>
            </a:endParaRPr>
          </a:p>
        </p:txBody>
      </p:sp>
      <p:sp>
        <p:nvSpPr>
          <p:cNvPr id="17411" name="Rectangle 3"/>
          <p:cNvSpPr>
            <a:spLocks noChangeArrowheads="1"/>
          </p:cNvSpPr>
          <p:nvPr/>
        </p:nvSpPr>
        <p:spPr bwMode="auto">
          <a:xfrm>
            <a:off x="2309818" y="2988230"/>
            <a:ext cx="74295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id-ID" dirty="0">
                <a:solidFill>
                  <a:srgbClr val="000000"/>
                </a:solidFill>
                <a:latin typeface="Times New Roman" pitchFamily="18" charset="0"/>
                <a:ea typeface="Times New Roman" pitchFamily="18" charset="0"/>
                <a:cs typeface="Times New Roman" pitchFamily="18" charset="0"/>
              </a:rPr>
              <a:t>1) Dua Garis Sejajar</a:t>
            </a:r>
            <a:endParaRPr lang="id-ID" sz="2800" dirty="0">
              <a:latin typeface="Arial" pitchFamily="34" charset="0"/>
              <a:cs typeface="Arial" pitchFamily="34" charset="0"/>
            </a:endParaRPr>
          </a:p>
        </p:txBody>
      </p:sp>
      <p:sp>
        <p:nvSpPr>
          <p:cNvPr id="17412" name="Rectangle 4"/>
          <p:cNvSpPr>
            <a:spLocks noChangeArrowheads="1"/>
          </p:cNvSpPr>
          <p:nvPr/>
        </p:nvSpPr>
        <p:spPr bwMode="auto">
          <a:xfrm>
            <a:off x="2852458" y="3631172"/>
            <a:ext cx="26276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id-ID" dirty="0">
                <a:solidFill>
                  <a:srgbClr val="000000"/>
                </a:solidFill>
                <a:latin typeface="Times New Roman" pitchFamily="18" charset="0"/>
                <a:ea typeface="Times New Roman" pitchFamily="18" charset="0"/>
                <a:cs typeface="Times New Roman" pitchFamily="18" charset="0"/>
              </a:rPr>
              <a:t>2) Dua Garis Berpotongan</a:t>
            </a:r>
            <a:endParaRPr lang="id-ID" sz="2800" dirty="0">
              <a:latin typeface="Arial" pitchFamily="34" charset="0"/>
              <a:cs typeface="Arial" pitchFamily="34" charset="0"/>
            </a:endParaRPr>
          </a:p>
        </p:txBody>
      </p:sp>
      <p:sp>
        <p:nvSpPr>
          <p:cNvPr id="17413" name="Rectangle 5"/>
          <p:cNvSpPr>
            <a:spLocks noChangeArrowheads="1"/>
          </p:cNvSpPr>
          <p:nvPr/>
        </p:nvSpPr>
        <p:spPr bwMode="auto">
          <a:xfrm>
            <a:off x="3712502" y="4202676"/>
            <a:ext cx="248523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id-ID" dirty="0">
                <a:solidFill>
                  <a:srgbClr val="000000"/>
                </a:solidFill>
                <a:latin typeface="Times New Roman" pitchFamily="18" charset="0"/>
                <a:ea typeface="Times New Roman" pitchFamily="18" charset="0"/>
                <a:cs typeface="Times New Roman" pitchFamily="18" charset="0"/>
              </a:rPr>
              <a:t>3) </a:t>
            </a:r>
            <a:r>
              <a:rPr lang="id-ID" dirty="0"/>
              <a:t>Dua garis bersilangan </a:t>
            </a:r>
          </a:p>
        </p:txBody>
      </p:sp>
      <p:sp>
        <p:nvSpPr>
          <p:cNvPr id="28" name="Rectangle 27"/>
          <p:cNvSpPr/>
          <p:nvPr/>
        </p:nvSpPr>
        <p:spPr>
          <a:xfrm>
            <a:off x="4507033" y="4702742"/>
            <a:ext cx="2339102" cy="369332"/>
          </a:xfrm>
          <a:prstGeom prst="rect">
            <a:avLst/>
          </a:prstGeom>
        </p:spPr>
        <p:txBody>
          <a:bodyPr wrap="none">
            <a:spAutoFit/>
          </a:bodyPr>
          <a:lstStyle/>
          <a:p>
            <a:pPr lvl="0" algn="justLow" fontAlgn="base">
              <a:spcBef>
                <a:spcPct val="0"/>
              </a:spcBef>
              <a:spcAft>
                <a:spcPct val="0"/>
              </a:spcAft>
            </a:pPr>
            <a:r>
              <a:rPr lang="id-ID" dirty="0">
                <a:solidFill>
                  <a:srgbClr val="000000"/>
                </a:solidFill>
                <a:latin typeface="Times New Roman" pitchFamily="18" charset="0"/>
                <a:ea typeface="Times New Roman" pitchFamily="18" charset="0"/>
                <a:cs typeface="Times New Roman" pitchFamily="18" charset="0"/>
              </a:rPr>
              <a:t>4) Dua garis berhimpit </a:t>
            </a:r>
            <a:endParaRPr lang="id-ID" sz="2800" dirty="0">
              <a:latin typeface="Arial" pitchFamily="34" charset="0"/>
              <a:cs typeface="Arial" pitchFamily="34" charset="0"/>
            </a:endParaRPr>
          </a:p>
        </p:txBody>
      </p:sp>
      <p:pic>
        <p:nvPicPr>
          <p:cNvPr id="29" name="Picture 12" descr="C:\Users\ACER\Pictures\background\gambar gif qu\Gambar gif\11039.gif"/>
          <p:cNvPicPr>
            <a:picLocks noChangeAspect="1" noChangeArrowheads="1" noCrop="1"/>
          </p:cNvPicPr>
          <p:nvPr/>
        </p:nvPicPr>
        <p:blipFill>
          <a:blip r:embed="rId6"/>
          <a:srcRect/>
          <a:stretch>
            <a:fillRect/>
          </a:stretch>
        </p:blipFill>
        <p:spPr bwMode="auto">
          <a:xfrm>
            <a:off x="6881818" y="2857496"/>
            <a:ext cx="1428760" cy="1285860"/>
          </a:xfrm>
          <a:prstGeom prst="rect">
            <a:avLst/>
          </a:prstGeom>
          <a:noFill/>
        </p:spPr>
      </p:pic>
      <p:sp>
        <p:nvSpPr>
          <p:cNvPr id="15" name="Rounded Rectangle 14"/>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7" action="ppaction://hlinksldjump"/>
              </a:rPr>
              <a:t>pembukaan</a:t>
            </a:r>
            <a:endParaRPr lang="id-ID" dirty="0"/>
          </a:p>
        </p:txBody>
      </p:sp>
      <p:sp>
        <p:nvSpPr>
          <p:cNvPr id="16" name="Rounded Rectangle 15"/>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8" action="ppaction://hlinksldjump"/>
              </a:rPr>
              <a:t>Kedudukan garis </a:t>
            </a:r>
            <a:endParaRPr lang="id-ID" dirty="0"/>
          </a:p>
        </p:txBody>
      </p:sp>
      <p:sp>
        <p:nvSpPr>
          <p:cNvPr id="17" name="Rounded Rectangle 16"/>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9" action="ppaction://hlinksldjump"/>
              </a:rPr>
              <a:t>Konsep titik, garis dan bidang</a:t>
            </a:r>
            <a:endParaRPr lang="id-ID" dirty="0"/>
          </a:p>
        </p:txBody>
      </p:sp>
      <p:sp>
        <p:nvSpPr>
          <p:cNvPr id="18" name="Rounded Rectangle 17"/>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Konsep sudut</a:t>
            </a:r>
            <a:endParaRPr lang="id-ID" dirty="0"/>
          </a:p>
        </p:txBody>
      </p:sp>
      <p:sp>
        <p:nvSpPr>
          <p:cNvPr id="19" name="Rounded Rectangle 18"/>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Jenis-jenis sudut</a:t>
            </a:r>
            <a:endParaRPr lang="id-ID" dirty="0"/>
          </a:p>
        </p:txBody>
      </p:sp>
      <p:sp>
        <p:nvSpPr>
          <p:cNvPr id="20" name="Rounded Rectangle 19"/>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Hubungan sudut-sudut pada garis sejajar</a:t>
            </a:r>
            <a:endParaRPr lang="id-ID" dirty="0"/>
          </a:p>
        </p:txBody>
      </p:sp>
      <p:sp>
        <p:nvSpPr>
          <p:cNvPr id="23" name="Rounded Rectangle 22"/>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Satuan sudut</a:t>
            </a:r>
            <a:endParaRPr lang="id-ID" dirty="0"/>
          </a:p>
        </p:txBody>
      </p:sp>
      <p:sp>
        <p:nvSpPr>
          <p:cNvPr id="24" name="Rounded Rectangle 23"/>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penutup</a:t>
            </a:r>
            <a:endParaRPr lang="id-ID" dirty="0"/>
          </a:p>
        </p:txBody>
      </p:sp>
    </p:spTree>
  </p:cSld>
  <p:clrMapOvr>
    <a:masterClrMapping/>
  </p:clrMapOvr>
  <p:transition spd="slow">
    <p:dissolve/>
    <p:sndAc>
      <p:stSnd>
        <p:snd r:embed="rId3" name="hammer.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CER\Pictures\background\New folder\Butterflies_wallpapers_323.jpg"/>
          <p:cNvPicPr>
            <a:picLocks noChangeAspect="1" noChangeArrowheads="1"/>
          </p:cNvPicPr>
          <p:nvPr/>
        </p:nvPicPr>
        <p:blipFill>
          <a:blip r:embed="rId4"/>
          <a:srcRect/>
          <a:stretch>
            <a:fillRect/>
          </a:stretch>
        </p:blipFill>
        <p:spPr bwMode="auto">
          <a:xfrm>
            <a:off x="1524001" y="0"/>
            <a:ext cx="9144000" cy="6858000"/>
          </a:xfrm>
          <a:prstGeom prst="rect">
            <a:avLst/>
          </a:prstGeom>
          <a:noFill/>
        </p:spPr>
      </p:pic>
      <p:pic>
        <p:nvPicPr>
          <p:cNvPr id="7" name="Picture 8" descr="C:\Users\ACER\Pictures\background\gambar gif qu\102813.gif"/>
          <p:cNvPicPr>
            <a:picLocks noChangeAspect="1" noChangeArrowheads="1" noCrop="1"/>
          </p:cNvPicPr>
          <p:nvPr/>
        </p:nvPicPr>
        <p:blipFill>
          <a:blip r:embed="rId5"/>
          <a:srcRect/>
          <a:stretch>
            <a:fillRect/>
          </a:stretch>
        </p:blipFill>
        <p:spPr bwMode="auto">
          <a:xfrm>
            <a:off x="4024298" y="5834062"/>
            <a:ext cx="1428760" cy="1023938"/>
          </a:xfrm>
          <a:prstGeom prst="rect">
            <a:avLst/>
          </a:prstGeom>
          <a:noFill/>
        </p:spPr>
      </p:pic>
      <p:pic>
        <p:nvPicPr>
          <p:cNvPr id="8" name="Picture 14" descr="C:\Users\ACER\Pictures\background\gambar gif qu\Gambar gif\5851.gif"/>
          <p:cNvPicPr>
            <a:picLocks noChangeAspect="1" noChangeArrowheads="1" noCrop="1"/>
          </p:cNvPicPr>
          <p:nvPr/>
        </p:nvPicPr>
        <p:blipFill>
          <a:blip r:embed="rId6"/>
          <a:srcRect/>
          <a:stretch>
            <a:fillRect/>
          </a:stretch>
        </p:blipFill>
        <p:spPr bwMode="auto">
          <a:xfrm>
            <a:off x="9239272" y="357166"/>
            <a:ext cx="1071570" cy="571504"/>
          </a:xfrm>
          <a:prstGeom prst="rect">
            <a:avLst/>
          </a:prstGeom>
          <a:noFill/>
        </p:spPr>
      </p:pic>
      <p:sp>
        <p:nvSpPr>
          <p:cNvPr id="18433" name="Rectangle 1"/>
          <p:cNvSpPr>
            <a:spLocks noChangeArrowheads="1"/>
          </p:cNvSpPr>
          <p:nvPr/>
        </p:nvSpPr>
        <p:spPr bwMode="auto">
          <a:xfrm>
            <a:off x="3524232" y="181254"/>
            <a:ext cx="535785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a:latin typeface="Algerian" pitchFamily="82" charset="0"/>
                <a:ea typeface="Times New Roman" pitchFamily="18" charset="0"/>
                <a:cs typeface="Times New Roman" pitchFamily="18" charset="0"/>
              </a:rPr>
              <a:t>Konsep</a:t>
            </a:r>
            <a:r>
              <a:rPr lang="en-US" sz="2400" b="1" dirty="0">
                <a:latin typeface="Algerian" pitchFamily="82" charset="0"/>
                <a:ea typeface="Times New Roman" pitchFamily="18" charset="0"/>
                <a:cs typeface="Times New Roman" pitchFamily="18" charset="0"/>
              </a:rPr>
              <a:t> </a:t>
            </a:r>
            <a:r>
              <a:rPr lang="en-US" sz="2400" b="1" dirty="0" err="1">
                <a:latin typeface="Algerian" pitchFamily="82" charset="0"/>
                <a:ea typeface="Times New Roman" pitchFamily="18" charset="0"/>
                <a:cs typeface="Times New Roman" pitchFamily="18" charset="0"/>
              </a:rPr>
              <a:t>titik</a:t>
            </a:r>
            <a:r>
              <a:rPr lang="en-US" sz="2400" b="1" dirty="0">
                <a:latin typeface="Algerian" pitchFamily="82" charset="0"/>
                <a:ea typeface="Times New Roman" pitchFamily="18" charset="0"/>
                <a:cs typeface="Times New Roman" pitchFamily="18" charset="0"/>
              </a:rPr>
              <a:t>, </a:t>
            </a:r>
            <a:r>
              <a:rPr lang="en-US" sz="2400" b="1" dirty="0" err="1">
                <a:latin typeface="Algerian" pitchFamily="82" charset="0"/>
                <a:ea typeface="Times New Roman" pitchFamily="18" charset="0"/>
                <a:cs typeface="Times New Roman" pitchFamily="18" charset="0"/>
              </a:rPr>
              <a:t>garis</a:t>
            </a:r>
            <a:r>
              <a:rPr lang="en-US" sz="2400" b="1" dirty="0">
                <a:latin typeface="Algerian" pitchFamily="82" charset="0"/>
                <a:ea typeface="Times New Roman" pitchFamily="18" charset="0"/>
                <a:cs typeface="Times New Roman" pitchFamily="18" charset="0"/>
              </a:rPr>
              <a:t> </a:t>
            </a:r>
            <a:r>
              <a:rPr lang="en-US" sz="2400" b="1" dirty="0" err="1">
                <a:latin typeface="Algerian" pitchFamily="82" charset="0"/>
                <a:ea typeface="Times New Roman" pitchFamily="18" charset="0"/>
                <a:cs typeface="Times New Roman" pitchFamily="18" charset="0"/>
              </a:rPr>
              <a:t>dan</a:t>
            </a:r>
            <a:r>
              <a:rPr lang="en-US" sz="2400" b="1" dirty="0">
                <a:latin typeface="Algerian" pitchFamily="82" charset="0"/>
                <a:ea typeface="Times New Roman" pitchFamily="18" charset="0"/>
                <a:cs typeface="Times New Roman" pitchFamily="18" charset="0"/>
              </a:rPr>
              <a:t> </a:t>
            </a:r>
            <a:r>
              <a:rPr lang="en-US" sz="2400" b="1" dirty="0" err="1">
                <a:latin typeface="Algerian" pitchFamily="82" charset="0"/>
                <a:ea typeface="Times New Roman" pitchFamily="18" charset="0"/>
                <a:cs typeface="Times New Roman" pitchFamily="18" charset="0"/>
              </a:rPr>
              <a:t>bidang</a:t>
            </a:r>
            <a:r>
              <a:rPr lang="en-US" sz="2400" b="1" dirty="0">
                <a:latin typeface="Algerian" pitchFamily="82" charset="0"/>
                <a:ea typeface="Times New Roman" pitchFamily="18" charset="0"/>
                <a:cs typeface="Times New Roman" pitchFamily="18" charset="0"/>
              </a:rPr>
              <a:t> </a:t>
            </a:r>
            <a:endParaRPr lang="en-US" sz="3600" b="1" dirty="0">
              <a:latin typeface="Algerian" pitchFamily="82" charset="0"/>
              <a:cs typeface="Arial" pitchFamily="34" charset="0"/>
            </a:endParaRPr>
          </a:p>
        </p:txBody>
      </p:sp>
      <p:sp>
        <p:nvSpPr>
          <p:cNvPr id="18434" name="Rectangle 2"/>
          <p:cNvSpPr>
            <a:spLocks noChangeArrowheads="1"/>
          </p:cNvSpPr>
          <p:nvPr/>
        </p:nvSpPr>
        <p:spPr bwMode="auto">
          <a:xfrm>
            <a:off x="2238348" y="971537"/>
            <a:ext cx="80010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d-ID" sz="2000" dirty="0">
                <a:latin typeface="+mj-lt"/>
                <a:ea typeface="Calibri" pitchFamily="34" charset="0"/>
                <a:cs typeface="Times New Roman" pitchFamily="18" charset="0"/>
              </a:rPr>
              <a:t>Suatu titik tidak memiliki ukuran, biasanya dideskripsikan menggunakan tanda noktah. Misalnya titik b dan titik q pada gambar di atas. Dan persamaan titik menggunakan huruf kapital. Contoh:</a:t>
            </a:r>
          </a:p>
          <a:p>
            <a:pPr algn="just" fontAlgn="base">
              <a:spcBef>
                <a:spcPct val="0"/>
              </a:spcBef>
              <a:spcAft>
                <a:spcPct val="0"/>
              </a:spcAft>
            </a:pPr>
            <a:endParaRPr lang="id-ID" sz="2000" dirty="0">
              <a:latin typeface="+mj-lt"/>
              <a:ea typeface="Calibri" pitchFamily="34" charset="0"/>
              <a:cs typeface="Times New Roman" pitchFamily="18" charset="0"/>
            </a:endParaRPr>
          </a:p>
          <a:p>
            <a:pPr algn="just" eaLnBrk="0" fontAlgn="base" hangingPunct="0">
              <a:spcBef>
                <a:spcPct val="0"/>
              </a:spcBef>
              <a:spcAft>
                <a:spcPct val="0"/>
              </a:spcAft>
            </a:pPr>
            <a:endParaRPr lang="id-ID" sz="2000" dirty="0">
              <a:latin typeface="+mj-lt"/>
              <a:ea typeface="Calibri" pitchFamily="34" charset="0"/>
              <a:cs typeface="Times New Roman" pitchFamily="18" charset="0"/>
            </a:endParaRPr>
          </a:p>
          <a:p>
            <a:pPr algn="just" eaLnBrk="0" fontAlgn="base" hangingPunct="0">
              <a:spcBef>
                <a:spcPct val="0"/>
              </a:spcBef>
              <a:spcAft>
                <a:spcPct val="0"/>
              </a:spcAft>
            </a:pPr>
            <a:r>
              <a:rPr lang="id-ID" sz="2000" dirty="0">
                <a:latin typeface="+mj-lt"/>
                <a:ea typeface="Calibri" pitchFamily="34" charset="0"/>
                <a:cs typeface="Times New Roman" pitchFamily="18" charset="0"/>
              </a:rPr>
              <a:t>Sedangkan suatu garis direpresentasikan oleh suatu garis lurus dengan dua tanda panah di setiap ujungnya yang mengindikasikan bahwa garis tersebut dapat diperpanjang tanpa batas.</a:t>
            </a:r>
            <a:r>
              <a:rPr lang="id-ID" sz="2000" dirty="0">
                <a:latin typeface="+mj-lt"/>
                <a:cs typeface="Arial" pitchFamily="34" charset="0"/>
              </a:rPr>
              <a:t> Contoh:</a:t>
            </a:r>
          </a:p>
        </p:txBody>
      </p:sp>
      <p:sp>
        <p:nvSpPr>
          <p:cNvPr id="18435" name="Rectangle 3"/>
          <p:cNvSpPr>
            <a:spLocks noChangeArrowheads="1"/>
          </p:cNvSpPr>
          <p:nvPr/>
        </p:nvSpPr>
        <p:spPr bwMode="auto">
          <a:xfrm>
            <a:off x="2309786" y="4214819"/>
            <a:ext cx="80010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Low" fontAlgn="base">
              <a:spcBef>
                <a:spcPct val="0"/>
              </a:spcBef>
              <a:spcAft>
                <a:spcPct val="0"/>
              </a:spcAft>
            </a:pPr>
            <a:r>
              <a:rPr lang="id-ID" sz="2000" dirty="0">
                <a:latin typeface="+mj-lt"/>
                <a:ea typeface="Calibri" pitchFamily="34" charset="0"/>
                <a:cs typeface="Times New Roman" pitchFamily="18" charset="0"/>
              </a:rPr>
              <a:t>Suatu bidang direpresentasikan oleh permukaan meja atau dinding. Tentunya bidang tersebut dapat kita perbesar dengan memperpanjang sisi-sisi yang membentuk bidang tersebut. Contoh:</a:t>
            </a:r>
            <a:endParaRPr lang="id-ID" sz="2000" dirty="0">
              <a:latin typeface="+mj-lt"/>
              <a:cs typeface="Arial" pitchFamily="34" charset="0"/>
            </a:endParaRPr>
          </a:p>
        </p:txBody>
      </p:sp>
      <p:pic>
        <p:nvPicPr>
          <p:cNvPr id="12" name="Picture 11" descr="C:\Users\ACER\Downloads\1j.jpg"/>
          <p:cNvPicPr/>
          <p:nvPr/>
        </p:nvPicPr>
        <p:blipFill>
          <a:blip r:embed="rId7"/>
          <a:srcRect/>
          <a:stretch>
            <a:fillRect/>
          </a:stretch>
        </p:blipFill>
        <p:spPr bwMode="auto">
          <a:xfrm>
            <a:off x="2738415" y="2000241"/>
            <a:ext cx="1971675" cy="561975"/>
          </a:xfrm>
          <a:prstGeom prst="rect">
            <a:avLst/>
          </a:prstGeom>
          <a:noFill/>
          <a:ln w="9525">
            <a:noFill/>
            <a:miter lim="800000"/>
            <a:headEnd/>
            <a:tailEnd/>
          </a:ln>
        </p:spPr>
      </p:pic>
      <p:pic>
        <p:nvPicPr>
          <p:cNvPr id="13" name="Picture 12" descr="C:\Users\ACER\Downloads\gm 1.png"/>
          <p:cNvPicPr/>
          <p:nvPr/>
        </p:nvPicPr>
        <p:blipFill>
          <a:blip r:embed="rId8"/>
          <a:srcRect/>
          <a:stretch>
            <a:fillRect/>
          </a:stretch>
        </p:blipFill>
        <p:spPr bwMode="auto">
          <a:xfrm>
            <a:off x="2714622" y="3500438"/>
            <a:ext cx="2809875" cy="666750"/>
          </a:xfrm>
          <a:prstGeom prst="rect">
            <a:avLst/>
          </a:prstGeom>
          <a:noFill/>
          <a:ln w="9525">
            <a:noFill/>
            <a:miter lim="800000"/>
            <a:headEnd/>
            <a:tailEnd/>
          </a:ln>
        </p:spPr>
      </p:pic>
      <p:pic>
        <p:nvPicPr>
          <p:cNvPr id="14" name="Picture 13" descr="C:\Users\ACER\Downloads\1.jpg"/>
          <p:cNvPicPr/>
          <p:nvPr/>
        </p:nvPicPr>
        <p:blipFill>
          <a:blip r:embed="rId9"/>
          <a:srcRect/>
          <a:stretch>
            <a:fillRect/>
          </a:stretch>
        </p:blipFill>
        <p:spPr bwMode="auto">
          <a:xfrm>
            <a:off x="5257806" y="5214950"/>
            <a:ext cx="3267086" cy="714380"/>
          </a:xfrm>
          <a:prstGeom prst="rect">
            <a:avLst/>
          </a:prstGeom>
          <a:noFill/>
          <a:ln w="9525">
            <a:noFill/>
            <a:miter lim="800000"/>
            <a:headEnd/>
            <a:tailEnd/>
          </a:ln>
        </p:spPr>
      </p:pic>
      <p:sp>
        <p:nvSpPr>
          <p:cNvPr id="11" name="Rounded Rectangle 10"/>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Kedudukan garis </a:t>
            </a:r>
            <a:endParaRPr lang="id-ID" dirty="0"/>
          </a:p>
        </p:txBody>
      </p:sp>
      <p:sp>
        <p:nvSpPr>
          <p:cNvPr id="15" name="Rounded Rectangle 14"/>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pembukaan</a:t>
            </a:r>
            <a:endParaRPr lang="id-ID" dirty="0"/>
          </a:p>
        </p:txBody>
      </p:sp>
      <p:sp>
        <p:nvSpPr>
          <p:cNvPr id="16" name="Rounded Rectangle 15"/>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Konsep titik, garis dan bidang</a:t>
            </a:r>
            <a:endParaRPr lang="id-ID" dirty="0"/>
          </a:p>
        </p:txBody>
      </p:sp>
      <p:sp>
        <p:nvSpPr>
          <p:cNvPr id="17" name="Rounded Rectangle 16"/>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Konsep sudut</a:t>
            </a:r>
            <a:endParaRPr lang="id-ID" dirty="0"/>
          </a:p>
        </p:txBody>
      </p:sp>
      <p:sp>
        <p:nvSpPr>
          <p:cNvPr id="18" name="Rounded Rectangle 17"/>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Jenis-jenis sudut</a:t>
            </a:r>
            <a:endParaRPr lang="id-ID" dirty="0"/>
          </a:p>
        </p:txBody>
      </p:sp>
      <p:sp>
        <p:nvSpPr>
          <p:cNvPr id="20" name="Rounded Rectangle 19"/>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5" action="ppaction://hlinksldjump"/>
              </a:rPr>
              <a:t>Hubungan sudut-sudut pada garis sejajar</a:t>
            </a:r>
            <a:endParaRPr lang="id-ID" dirty="0"/>
          </a:p>
        </p:txBody>
      </p:sp>
      <p:sp>
        <p:nvSpPr>
          <p:cNvPr id="21" name="Rounded Rectangle 20"/>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6" action="ppaction://hlinksldjump"/>
              </a:rPr>
              <a:t>Satuan sudut</a:t>
            </a:r>
            <a:endParaRPr lang="id-ID" dirty="0"/>
          </a:p>
        </p:txBody>
      </p:sp>
      <p:sp>
        <p:nvSpPr>
          <p:cNvPr id="22" name="Rounded Rectangle 21"/>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7" action="ppaction://hlinksldjump"/>
              </a:rPr>
              <a:t>penutup</a:t>
            </a:r>
            <a:endParaRPr lang="id-ID" dirty="0"/>
          </a:p>
        </p:txBody>
      </p:sp>
    </p:spTree>
  </p:cSld>
  <p:clrMapOvr>
    <a:masterClrMapping/>
  </p:clrMapOvr>
  <p:transition spd="slow">
    <p:wheel spokes="2"/>
    <p:sndAc>
      <p:stSnd>
        <p:snd r:embed="rId3"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CER\Pictures\background\1.png"/>
          <p:cNvPicPr>
            <a:picLocks noChangeAspect="1" noChangeArrowheads="1"/>
          </p:cNvPicPr>
          <p:nvPr/>
        </p:nvPicPr>
        <p:blipFill>
          <a:blip r:embed="rId4"/>
          <a:srcRect/>
          <a:stretch>
            <a:fillRect/>
          </a:stretch>
        </p:blipFill>
        <p:spPr bwMode="auto">
          <a:xfrm>
            <a:off x="1523968" y="-24"/>
            <a:ext cx="9144032" cy="6858024"/>
          </a:xfrm>
          <a:prstGeom prst="rect">
            <a:avLst/>
          </a:prstGeom>
          <a:noFill/>
        </p:spPr>
      </p:pic>
      <p:pic>
        <p:nvPicPr>
          <p:cNvPr id="6" name="Picture 4" descr="C:\Users\ACER\Pictures\background\gambar gif qu\Gambar gif\gambar animasi powerpoint4.gif"/>
          <p:cNvPicPr>
            <a:picLocks noChangeAspect="1" noChangeArrowheads="1" noCrop="1"/>
          </p:cNvPicPr>
          <p:nvPr/>
        </p:nvPicPr>
        <p:blipFill>
          <a:blip r:embed="rId5"/>
          <a:srcRect/>
          <a:stretch>
            <a:fillRect/>
          </a:stretch>
        </p:blipFill>
        <p:spPr bwMode="auto">
          <a:xfrm>
            <a:off x="2166910" y="0"/>
            <a:ext cx="1905000" cy="1905000"/>
          </a:xfrm>
          <a:prstGeom prst="rect">
            <a:avLst/>
          </a:prstGeom>
          <a:noFill/>
        </p:spPr>
      </p:pic>
      <p:pic>
        <p:nvPicPr>
          <p:cNvPr id="4099" name="Picture 3" descr="C:\Users\ACER\Pictures\background\gambar gif qu\74027.gif"/>
          <p:cNvPicPr>
            <a:picLocks noChangeAspect="1" noChangeArrowheads="1" noCrop="1"/>
          </p:cNvPicPr>
          <p:nvPr/>
        </p:nvPicPr>
        <p:blipFill>
          <a:blip r:embed="rId6"/>
          <a:srcRect/>
          <a:stretch>
            <a:fillRect/>
          </a:stretch>
        </p:blipFill>
        <p:spPr bwMode="auto">
          <a:xfrm>
            <a:off x="7167570" y="3500438"/>
            <a:ext cx="1714512" cy="1004890"/>
          </a:xfrm>
          <a:prstGeom prst="rect">
            <a:avLst/>
          </a:prstGeom>
          <a:noFill/>
        </p:spPr>
      </p:pic>
      <p:sp>
        <p:nvSpPr>
          <p:cNvPr id="15361" name="Rectangle 1"/>
          <p:cNvSpPr>
            <a:spLocks noChangeArrowheads="1"/>
          </p:cNvSpPr>
          <p:nvPr/>
        </p:nvSpPr>
        <p:spPr bwMode="auto">
          <a:xfrm>
            <a:off x="4952992" y="109816"/>
            <a:ext cx="245612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US" sz="2400" dirty="0" err="1">
                <a:solidFill>
                  <a:schemeClr val="bg1"/>
                </a:solidFill>
                <a:latin typeface="Algerian" pitchFamily="82" charset="0"/>
                <a:ea typeface="Times New Roman" pitchFamily="18" charset="0"/>
                <a:cs typeface="Times New Roman" pitchFamily="18" charset="0"/>
              </a:rPr>
              <a:t>Konsep</a:t>
            </a:r>
            <a:r>
              <a:rPr lang="en-US" sz="2400" dirty="0">
                <a:solidFill>
                  <a:schemeClr val="bg1"/>
                </a:solidFill>
                <a:latin typeface="Algerian" pitchFamily="82" charset="0"/>
                <a:ea typeface="Times New Roman" pitchFamily="18" charset="0"/>
                <a:cs typeface="Times New Roman" pitchFamily="18" charset="0"/>
              </a:rPr>
              <a:t> </a:t>
            </a:r>
            <a:r>
              <a:rPr lang="en-US" sz="2400" dirty="0" err="1">
                <a:solidFill>
                  <a:schemeClr val="bg1"/>
                </a:solidFill>
                <a:latin typeface="Algerian" pitchFamily="82" charset="0"/>
                <a:ea typeface="Times New Roman" pitchFamily="18" charset="0"/>
                <a:cs typeface="Times New Roman" pitchFamily="18" charset="0"/>
              </a:rPr>
              <a:t>sudut</a:t>
            </a:r>
            <a:r>
              <a:rPr lang="en-US" sz="2400" dirty="0">
                <a:solidFill>
                  <a:schemeClr val="bg1"/>
                </a:solidFill>
                <a:latin typeface="Algerian" pitchFamily="82" charset="0"/>
                <a:ea typeface="Times New Roman" pitchFamily="18" charset="0"/>
                <a:cs typeface="Times New Roman" pitchFamily="18" charset="0"/>
              </a:rPr>
              <a:t>  </a:t>
            </a:r>
            <a:endParaRPr lang="en-US" sz="2400" dirty="0">
              <a:solidFill>
                <a:schemeClr val="bg1"/>
              </a:solidFill>
              <a:latin typeface="Algerian" pitchFamily="82" charset="0"/>
              <a:cs typeface="Arial" pitchFamily="34" charset="0"/>
            </a:endParaRPr>
          </a:p>
        </p:txBody>
      </p:sp>
      <p:sp>
        <p:nvSpPr>
          <p:cNvPr id="15362" name="Rectangle 2"/>
          <p:cNvSpPr>
            <a:spLocks noChangeArrowheads="1"/>
          </p:cNvSpPr>
          <p:nvPr/>
        </p:nvSpPr>
        <p:spPr bwMode="auto">
          <a:xfrm>
            <a:off x="1881159" y="357166"/>
            <a:ext cx="8429651"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algn="justLow" fontAlgn="base">
              <a:spcBef>
                <a:spcPct val="0"/>
              </a:spcBef>
              <a:spcAft>
                <a:spcPct val="0"/>
              </a:spcAft>
              <a:buAutoNum type="arabicParenR"/>
            </a:pPr>
            <a:r>
              <a:rPr lang="id-ID" sz="2400" dirty="0">
                <a:solidFill>
                  <a:schemeClr val="bg1"/>
                </a:solidFill>
                <a:latin typeface="Times New Roman" pitchFamily="18" charset="0"/>
                <a:ea typeface="Times New Roman" pitchFamily="18" charset="0"/>
                <a:cs typeface="Times New Roman" pitchFamily="18" charset="0"/>
              </a:rPr>
              <a:t>Pengertian sudut </a:t>
            </a:r>
            <a:endParaRPr lang="id-ID" sz="2400" dirty="0">
              <a:solidFill>
                <a:schemeClr val="bg1"/>
              </a:solidFill>
              <a:latin typeface="Arial" pitchFamily="34" charset="0"/>
              <a:ea typeface="Times New Roman" pitchFamily="18" charset="0"/>
              <a:cs typeface="Arial" pitchFamily="34" charset="0"/>
            </a:endParaRPr>
          </a:p>
          <a:p>
            <a:pPr indent="228600" algn="justLow" fontAlgn="base">
              <a:spcBef>
                <a:spcPct val="0"/>
              </a:spcBef>
              <a:spcAft>
                <a:spcPct val="0"/>
              </a:spcAft>
            </a:pPr>
            <a:r>
              <a:rPr lang="id-ID" dirty="0">
                <a:solidFill>
                  <a:schemeClr val="bg1"/>
                </a:solidFill>
                <a:latin typeface="+mj-lt"/>
                <a:ea typeface="Calibri" pitchFamily="34" charset="0"/>
                <a:cs typeface="Times New Roman" pitchFamily="18" charset="0"/>
              </a:rPr>
              <a:t>Di dalam ilmu matematika, sudut dapat diartikan sebagai sebuah daerah yang terbentuk karena adanya dua buah garis sinar yang titik pangkalnya saling bersekutu atau berhimpit</a:t>
            </a:r>
            <a:endParaRPr lang="id-ID" sz="3200" dirty="0">
              <a:solidFill>
                <a:schemeClr val="bg1"/>
              </a:solidFill>
              <a:latin typeface="+mj-lt"/>
              <a:cs typeface="Arial" pitchFamily="34" charset="0"/>
            </a:endParaRPr>
          </a:p>
        </p:txBody>
      </p:sp>
      <p:sp>
        <p:nvSpPr>
          <p:cNvPr id="15363" name="Rectangle 3"/>
          <p:cNvSpPr>
            <a:spLocks noChangeArrowheads="1"/>
          </p:cNvSpPr>
          <p:nvPr/>
        </p:nvSpPr>
        <p:spPr bwMode="auto">
          <a:xfrm>
            <a:off x="1952597" y="1571612"/>
            <a:ext cx="312297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id-ID" sz="2000" dirty="0">
                <a:solidFill>
                  <a:schemeClr val="bg1"/>
                </a:solidFill>
                <a:latin typeface="Times New Roman" pitchFamily="18" charset="0"/>
                <a:ea typeface="Times New Roman" pitchFamily="18" charset="0"/>
                <a:cs typeface="Times New Roman" pitchFamily="18" charset="0"/>
              </a:rPr>
              <a:t>2) Bagian-bagian pada sudut</a:t>
            </a:r>
            <a:endParaRPr lang="id-ID" sz="2000" dirty="0">
              <a:solidFill>
                <a:schemeClr val="bg1"/>
              </a:solidFill>
              <a:latin typeface="Arial" pitchFamily="34" charset="0"/>
              <a:cs typeface="Arial" pitchFamily="34" charset="0"/>
            </a:endParaRPr>
          </a:p>
        </p:txBody>
      </p:sp>
      <p:sp>
        <p:nvSpPr>
          <p:cNvPr id="15364" name="Rectangle 4"/>
          <p:cNvSpPr>
            <a:spLocks noChangeArrowheads="1"/>
          </p:cNvSpPr>
          <p:nvPr/>
        </p:nvSpPr>
        <p:spPr bwMode="auto">
          <a:xfrm>
            <a:off x="2595570" y="1826304"/>
            <a:ext cx="792958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d-ID" dirty="0">
                <a:solidFill>
                  <a:schemeClr val="bg1"/>
                </a:solidFill>
                <a:latin typeface="+mj-lt"/>
                <a:ea typeface="Calibri" pitchFamily="34" charset="0"/>
                <a:cs typeface="Times New Roman" pitchFamily="18" charset="0"/>
              </a:rPr>
              <a:t>Sudut memiliki tiga bagian penting, yaitu:</a:t>
            </a:r>
            <a:endParaRPr lang="id-ID" dirty="0">
              <a:solidFill>
                <a:schemeClr val="bg1"/>
              </a:solidFill>
              <a:latin typeface="+mj-lt"/>
              <a:cs typeface="Arial" pitchFamily="34" charset="0"/>
            </a:endParaRPr>
          </a:p>
          <a:p>
            <a:pPr algn="just" eaLnBrk="0" fontAlgn="base" hangingPunct="0">
              <a:spcBef>
                <a:spcPct val="0"/>
              </a:spcBef>
              <a:spcAft>
                <a:spcPct val="0"/>
              </a:spcAft>
              <a:buFontTx/>
              <a:buChar char="•"/>
            </a:pPr>
            <a:r>
              <a:rPr lang="en-US" dirty="0">
                <a:solidFill>
                  <a:schemeClr val="bg1"/>
                </a:solidFill>
                <a:latin typeface="+mj-lt"/>
                <a:ea typeface="Times New Roman" pitchFamily="18" charset="0"/>
                <a:cs typeface="Times New Roman" pitchFamily="18" charset="0"/>
              </a:rPr>
              <a:t>Kaki </a:t>
            </a:r>
            <a:r>
              <a:rPr lang="en-US" dirty="0" err="1">
                <a:solidFill>
                  <a:schemeClr val="bg1"/>
                </a:solidFill>
                <a:latin typeface="+mj-lt"/>
                <a:ea typeface="Times New Roman" pitchFamily="18" charset="0"/>
                <a:cs typeface="Times New Roman" pitchFamily="18" charset="0"/>
              </a:rPr>
              <a:t>Sudut</a:t>
            </a:r>
            <a:endParaRPr lang="id-ID" dirty="0">
              <a:solidFill>
                <a:schemeClr val="bg1"/>
              </a:solidFill>
              <a:latin typeface="+mj-lt"/>
              <a:cs typeface="Arial" pitchFamily="34" charset="0"/>
            </a:endParaRPr>
          </a:p>
          <a:p>
            <a:pPr algn="just" eaLnBrk="0" fontAlgn="base" hangingPunct="0">
              <a:spcBef>
                <a:spcPct val="0"/>
              </a:spcBef>
              <a:spcAft>
                <a:spcPct val="0"/>
              </a:spcAft>
            </a:pPr>
            <a:r>
              <a:rPr lang="id-ID" dirty="0">
                <a:solidFill>
                  <a:schemeClr val="bg1"/>
                </a:solidFill>
                <a:latin typeface="+mj-lt"/>
                <a:ea typeface="Times New Roman" pitchFamily="18" charset="0"/>
                <a:cs typeface="Times New Roman" pitchFamily="18" charset="0"/>
              </a:rPr>
              <a:t>     Kaki sudut yaitu g</a:t>
            </a:r>
            <a:r>
              <a:rPr lang="en-US" dirty="0" err="1">
                <a:solidFill>
                  <a:schemeClr val="bg1"/>
                </a:solidFill>
                <a:latin typeface="+mj-lt"/>
                <a:ea typeface="Times New Roman" pitchFamily="18" charset="0"/>
                <a:cs typeface="Times New Roman" pitchFamily="18" charset="0"/>
              </a:rPr>
              <a:t>aris</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sinar</a:t>
            </a:r>
            <a:r>
              <a:rPr lang="en-US" dirty="0">
                <a:solidFill>
                  <a:schemeClr val="bg1"/>
                </a:solidFill>
                <a:latin typeface="+mj-lt"/>
                <a:ea typeface="Times New Roman" pitchFamily="18" charset="0"/>
                <a:cs typeface="Times New Roman" pitchFamily="18" charset="0"/>
              </a:rPr>
              <a:t> yang </a:t>
            </a:r>
            <a:r>
              <a:rPr lang="en-US" dirty="0" err="1">
                <a:solidFill>
                  <a:schemeClr val="bg1"/>
                </a:solidFill>
                <a:latin typeface="+mj-lt"/>
                <a:ea typeface="Times New Roman" pitchFamily="18" charset="0"/>
                <a:cs typeface="Times New Roman" pitchFamily="18" charset="0"/>
              </a:rPr>
              <a:t>membentuk</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sudut</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tersebut</a:t>
            </a:r>
            <a:r>
              <a:rPr lang="en-US" dirty="0">
                <a:solidFill>
                  <a:schemeClr val="bg1"/>
                </a:solidFill>
                <a:latin typeface="+mj-lt"/>
                <a:ea typeface="Times New Roman" pitchFamily="18" charset="0"/>
                <a:cs typeface="Times New Roman" pitchFamily="18" charset="0"/>
              </a:rPr>
              <a:t>.</a:t>
            </a:r>
            <a:endParaRPr lang="id-ID" dirty="0">
              <a:solidFill>
                <a:schemeClr val="bg1"/>
              </a:solidFill>
              <a:latin typeface="+mj-lt"/>
              <a:cs typeface="Arial" pitchFamily="34" charset="0"/>
            </a:endParaRPr>
          </a:p>
          <a:p>
            <a:pPr algn="just" eaLnBrk="0" fontAlgn="base" hangingPunct="0">
              <a:spcBef>
                <a:spcPct val="0"/>
              </a:spcBef>
              <a:spcAft>
                <a:spcPct val="0"/>
              </a:spcAft>
              <a:buFontTx/>
              <a:buChar char="•"/>
            </a:pPr>
            <a:r>
              <a:rPr lang="en-US" dirty="0" err="1">
                <a:solidFill>
                  <a:schemeClr val="bg1"/>
                </a:solidFill>
                <a:latin typeface="+mj-lt"/>
                <a:ea typeface="Times New Roman" pitchFamily="18" charset="0"/>
                <a:cs typeface="Times New Roman" pitchFamily="18" charset="0"/>
              </a:rPr>
              <a:t>Titik</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Sudut</a:t>
            </a:r>
            <a:endParaRPr lang="id-ID" dirty="0">
              <a:solidFill>
                <a:schemeClr val="bg1"/>
              </a:solidFill>
              <a:latin typeface="+mj-lt"/>
              <a:cs typeface="Arial" pitchFamily="34" charset="0"/>
            </a:endParaRPr>
          </a:p>
          <a:p>
            <a:pPr algn="just" eaLnBrk="0" fontAlgn="base" hangingPunct="0">
              <a:spcBef>
                <a:spcPct val="0"/>
              </a:spcBef>
              <a:spcAft>
                <a:spcPct val="0"/>
              </a:spcAft>
            </a:pPr>
            <a:r>
              <a:rPr lang="id-ID" dirty="0">
                <a:solidFill>
                  <a:schemeClr val="bg1"/>
                </a:solidFill>
                <a:latin typeface="+mj-lt"/>
                <a:ea typeface="Times New Roman" pitchFamily="18" charset="0"/>
                <a:cs typeface="Times New Roman" pitchFamily="18" charset="0"/>
              </a:rPr>
              <a:t>     Titik sudut yaitu t</a:t>
            </a:r>
            <a:r>
              <a:rPr lang="en-US" dirty="0" err="1">
                <a:solidFill>
                  <a:schemeClr val="bg1"/>
                </a:solidFill>
                <a:latin typeface="+mj-lt"/>
                <a:ea typeface="Times New Roman" pitchFamily="18" charset="0"/>
                <a:cs typeface="Times New Roman" pitchFamily="18" charset="0"/>
              </a:rPr>
              <a:t>itik</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pangkal</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titik</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potong</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tempat</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berhimpitnya</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garis</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sinar</a:t>
            </a:r>
            <a:r>
              <a:rPr lang="en-US" dirty="0">
                <a:solidFill>
                  <a:schemeClr val="bg1"/>
                </a:solidFill>
                <a:latin typeface="+mj-lt"/>
                <a:ea typeface="Times New Roman" pitchFamily="18" charset="0"/>
                <a:cs typeface="Times New Roman" pitchFamily="18" charset="0"/>
              </a:rPr>
              <a:t>.</a:t>
            </a:r>
            <a:endParaRPr lang="id-ID" dirty="0">
              <a:solidFill>
                <a:schemeClr val="bg1"/>
              </a:solidFill>
              <a:latin typeface="+mj-lt"/>
              <a:cs typeface="Arial" pitchFamily="34" charset="0"/>
            </a:endParaRPr>
          </a:p>
          <a:p>
            <a:pPr algn="just" eaLnBrk="0" fontAlgn="base" hangingPunct="0">
              <a:spcBef>
                <a:spcPct val="0"/>
              </a:spcBef>
              <a:spcAft>
                <a:spcPct val="0"/>
              </a:spcAft>
              <a:buFontTx/>
              <a:buChar char="•"/>
            </a:pPr>
            <a:r>
              <a:rPr lang="en-US" dirty="0">
                <a:solidFill>
                  <a:schemeClr val="bg1"/>
                </a:solidFill>
                <a:latin typeface="+mj-lt"/>
                <a:ea typeface="Times New Roman" pitchFamily="18" charset="0"/>
                <a:cs typeface="Times New Roman" pitchFamily="18" charset="0"/>
              </a:rPr>
              <a:t>Daerah </a:t>
            </a:r>
            <a:r>
              <a:rPr lang="en-US" dirty="0" err="1">
                <a:solidFill>
                  <a:schemeClr val="bg1"/>
                </a:solidFill>
                <a:latin typeface="+mj-lt"/>
                <a:ea typeface="Times New Roman" pitchFamily="18" charset="0"/>
                <a:cs typeface="Times New Roman" pitchFamily="18" charset="0"/>
              </a:rPr>
              <a:t>Sudut</a:t>
            </a:r>
            <a:endParaRPr lang="id-ID" dirty="0">
              <a:solidFill>
                <a:schemeClr val="bg1"/>
              </a:solidFill>
              <a:latin typeface="+mj-lt"/>
              <a:cs typeface="Arial" pitchFamily="34" charset="0"/>
            </a:endParaRPr>
          </a:p>
          <a:p>
            <a:pPr algn="just" eaLnBrk="0" fontAlgn="base" hangingPunct="0">
              <a:spcBef>
                <a:spcPct val="0"/>
              </a:spcBef>
              <a:spcAft>
                <a:spcPct val="0"/>
              </a:spcAft>
            </a:pPr>
            <a:r>
              <a:rPr lang="id-ID" dirty="0">
                <a:solidFill>
                  <a:schemeClr val="bg1"/>
                </a:solidFill>
                <a:latin typeface="+mj-lt"/>
                <a:ea typeface="Times New Roman" pitchFamily="18" charset="0"/>
                <a:cs typeface="Times New Roman" pitchFamily="18" charset="0"/>
              </a:rPr>
              <a:t>     Daerah sudut adalah d</a:t>
            </a:r>
            <a:r>
              <a:rPr lang="en-US" dirty="0" err="1">
                <a:solidFill>
                  <a:schemeClr val="bg1"/>
                </a:solidFill>
                <a:latin typeface="+mj-lt"/>
                <a:ea typeface="Times New Roman" pitchFamily="18" charset="0"/>
                <a:cs typeface="Times New Roman" pitchFamily="18" charset="0"/>
              </a:rPr>
              <a:t>aerah</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atau</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ruang</a:t>
            </a:r>
            <a:r>
              <a:rPr lang="en-US" dirty="0">
                <a:solidFill>
                  <a:schemeClr val="bg1"/>
                </a:solidFill>
                <a:latin typeface="+mj-lt"/>
                <a:ea typeface="Times New Roman" pitchFamily="18" charset="0"/>
                <a:cs typeface="Times New Roman" pitchFamily="18" charset="0"/>
              </a:rPr>
              <a:t> yang </a:t>
            </a:r>
            <a:r>
              <a:rPr lang="en-US" dirty="0" err="1">
                <a:solidFill>
                  <a:schemeClr val="bg1"/>
                </a:solidFill>
                <a:latin typeface="+mj-lt"/>
                <a:ea typeface="Times New Roman" pitchFamily="18" charset="0"/>
                <a:cs typeface="Times New Roman" pitchFamily="18" charset="0"/>
              </a:rPr>
              <a:t>ada</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diantara</a:t>
            </a:r>
            <a:r>
              <a:rPr lang="en-US" dirty="0">
                <a:solidFill>
                  <a:schemeClr val="bg1"/>
                </a:solidFill>
                <a:latin typeface="+mj-lt"/>
                <a:ea typeface="Times New Roman" pitchFamily="18" charset="0"/>
                <a:cs typeface="Times New Roman" pitchFamily="18" charset="0"/>
              </a:rPr>
              <a:t> </a:t>
            </a:r>
            <a:r>
              <a:rPr lang="en-US" dirty="0" err="1">
                <a:solidFill>
                  <a:schemeClr val="bg1"/>
                </a:solidFill>
                <a:latin typeface="+mj-lt"/>
                <a:ea typeface="Times New Roman" pitchFamily="18" charset="0"/>
                <a:cs typeface="Times New Roman" pitchFamily="18" charset="0"/>
              </a:rPr>
              <a:t>dua</a:t>
            </a:r>
            <a:r>
              <a:rPr lang="en-US" dirty="0">
                <a:solidFill>
                  <a:schemeClr val="bg1"/>
                </a:solidFill>
                <a:latin typeface="+mj-lt"/>
                <a:ea typeface="Times New Roman" pitchFamily="18" charset="0"/>
                <a:cs typeface="Times New Roman" pitchFamily="18" charset="0"/>
              </a:rPr>
              <a:t> kaki </a:t>
            </a:r>
            <a:r>
              <a:rPr lang="en-US" dirty="0" err="1">
                <a:solidFill>
                  <a:schemeClr val="bg1"/>
                </a:solidFill>
                <a:latin typeface="+mj-lt"/>
                <a:ea typeface="Times New Roman" pitchFamily="18" charset="0"/>
                <a:cs typeface="Times New Roman" pitchFamily="18" charset="0"/>
              </a:rPr>
              <a:t>sudut</a:t>
            </a:r>
            <a:r>
              <a:rPr lang="en-US" dirty="0">
                <a:solidFill>
                  <a:schemeClr val="bg1"/>
                </a:solidFill>
                <a:latin typeface="+mj-lt"/>
                <a:ea typeface="Times New Roman" pitchFamily="18" charset="0"/>
                <a:cs typeface="Times New Roman" pitchFamily="18" charset="0"/>
              </a:rPr>
              <a:t>.</a:t>
            </a:r>
            <a:endParaRPr lang="en-US" dirty="0">
              <a:solidFill>
                <a:schemeClr val="bg1"/>
              </a:solidFill>
              <a:latin typeface="+mj-lt"/>
              <a:cs typeface="Arial" pitchFamily="34" charset="0"/>
            </a:endParaRPr>
          </a:p>
        </p:txBody>
      </p:sp>
      <p:sp>
        <p:nvSpPr>
          <p:cNvPr id="15365" name="Rectangle 5"/>
          <p:cNvSpPr>
            <a:spLocks noChangeArrowheads="1"/>
          </p:cNvSpPr>
          <p:nvPr/>
        </p:nvSpPr>
        <p:spPr bwMode="auto">
          <a:xfrm>
            <a:off x="1524000" y="3786190"/>
            <a:ext cx="78581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id-ID" sz="2000" dirty="0">
                <a:solidFill>
                  <a:schemeClr val="bg1"/>
                </a:solidFill>
                <a:latin typeface="Times New Roman" pitchFamily="18" charset="0"/>
                <a:ea typeface="Times New Roman" pitchFamily="18" charset="0"/>
                <a:cs typeface="Times New Roman" pitchFamily="18" charset="0"/>
              </a:rPr>
              <a:t>      3) Jenis-jenis sudut </a:t>
            </a:r>
            <a:endParaRPr lang="id-ID" sz="2000" dirty="0">
              <a:solidFill>
                <a:schemeClr val="bg1"/>
              </a:solidFill>
              <a:latin typeface="Arial" pitchFamily="34" charset="0"/>
              <a:cs typeface="Arial" pitchFamily="34" charset="0"/>
            </a:endParaRPr>
          </a:p>
        </p:txBody>
      </p:sp>
      <p:sp>
        <p:nvSpPr>
          <p:cNvPr id="15366" name="Rectangle 6"/>
          <p:cNvSpPr>
            <a:spLocks noChangeArrowheads="1"/>
          </p:cNvSpPr>
          <p:nvPr/>
        </p:nvSpPr>
        <p:spPr bwMode="auto">
          <a:xfrm>
            <a:off x="2024066" y="4143382"/>
            <a:ext cx="864396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buFontTx/>
              <a:buChar char="•"/>
            </a:pP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Siku-siku</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adalah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sebuah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yang </a:t>
            </a:r>
            <a:r>
              <a:rPr lang="en-US" sz="1600" dirty="0" err="1">
                <a:solidFill>
                  <a:schemeClr val="bg1"/>
                </a:solidFill>
                <a:latin typeface="Times New Roman" pitchFamily="18" charset="0"/>
                <a:ea typeface="Times New Roman" pitchFamily="18" charset="0"/>
                <a:cs typeface="Times New Roman" pitchFamily="18" charset="0"/>
              </a:rPr>
              <a:t>memiliki</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besar</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daerah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90°</a:t>
            </a:r>
            <a:endParaRPr lang="id-ID" sz="1600" dirty="0">
              <a:solidFill>
                <a:schemeClr val="bg1"/>
              </a:solidFill>
              <a:latin typeface="Arial" pitchFamily="34" charset="0"/>
              <a:cs typeface="Arial" pitchFamily="34" charset="0"/>
            </a:endParaRPr>
          </a:p>
          <a:p>
            <a:pPr algn="justLow" eaLnBrk="0" fontAlgn="base" hangingPunct="0">
              <a:spcBef>
                <a:spcPct val="0"/>
              </a:spcBef>
              <a:spcAft>
                <a:spcPct val="0"/>
              </a:spcAft>
              <a:buFontTx/>
              <a:buChar char="•"/>
            </a:pP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Lancip</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adalah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sebuah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yang </a:t>
            </a:r>
            <a:r>
              <a:rPr lang="en-US" sz="1600" dirty="0" err="1">
                <a:solidFill>
                  <a:schemeClr val="bg1"/>
                </a:solidFill>
                <a:latin typeface="Times New Roman" pitchFamily="18" charset="0"/>
                <a:ea typeface="Times New Roman" pitchFamily="18" charset="0"/>
                <a:cs typeface="Times New Roman" pitchFamily="18" charset="0"/>
              </a:rPr>
              <a:t>memiliki</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besar</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daerah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diantara</a:t>
            </a:r>
            <a:r>
              <a:rPr lang="en-US" sz="1600" dirty="0">
                <a:solidFill>
                  <a:schemeClr val="bg1"/>
                </a:solidFill>
                <a:latin typeface="Times New Roman" pitchFamily="18" charset="0"/>
                <a:ea typeface="Times New Roman" pitchFamily="18" charset="0"/>
                <a:cs typeface="Times New Roman" pitchFamily="18" charset="0"/>
              </a:rPr>
              <a:t> 0° </a:t>
            </a:r>
            <a:r>
              <a:rPr lang="en-US" sz="1600" dirty="0" err="1">
                <a:solidFill>
                  <a:schemeClr val="bg1"/>
                </a:solidFill>
                <a:latin typeface="Times New Roman" pitchFamily="18" charset="0"/>
                <a:ea typeface="Times New Roman" pitchFamily="18" charset="0"/>
                <a:cs typeface="Times New Roman" pitchFamily="18" charset="0"/>
              </a:rPr>
              <a:t>dan</a:t>
            </a:r>
            <a:r>
              <a:rPr lang="en-US" sz="1600" dirty="0">
                <a:solidFill>
                  <a:schemeClr val="bg1"/>
                </a:solidFill>
                <a:latin typeface="Times New Roman" pitchFamily="18" charset="0"/>
                <a:ea typeface="Times New Roman" pitchFamily="18" charset="0"/>
                <a:cs typeface="Times New Roman" pitchFamily="18" charset="0"/>
              </a:rPr>
              <a:t> 90°(0°&lt; D &lt; 90°)</a:t>
            </a:r>
            <a:endParaRPr lang="id-ID" sz="1600" dirty="0">
              <a:solidFill>
                <a:schemeClr val="bg1"/>
              </a:solidFill>
              <a:latin typeface="Arial" pitchFamily="34" charset="0"/>
              <a:cs typeface="Arial" pitchFamily="34" charset="0"/>
            </a:endParaRPr>
          </a:p>
          <a:p>
            <a:pPr algn="justLow" eaLnBrk="0" fontAlgn="base" hangingPunct="0">
              <a:spcBef>
                <a:spcPct val="0"/>
              </a:spcBef>
              <a:spcAft>
                <a:spcPct val="0"/>
              </a:spcAft>
              <a:buFontTx/>
              <a:buChar char="•"/>
            </a:pP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Tumpul</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adalah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sebuah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yang </a:t>
            </a:r>
            <a:r>
              <a:rPr lang="en-US" sz="1600" dirty="0" err="1">
                <a:solidFill>
                  <a:schemeClr val="bg1"/>
                </a:solidFill>
                <a:latin typeface="Times New Roman" pitchFamily="18" charset="0"/>
                <a:ea typeface="Times New Roman" pitchFamily="18" charset="0"/>
                <a:cs typeface="Times New Roman" pitchFamily="18" charset="0"/>
              </a:rPr>
              <a:t>memiliki</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besar</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daerah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diantara</a:t>
            </a:r>
            <a:r>
              <a:rPr lang="en-US" sz="1600" dirty="0">
                <a:solidFill>
                  <a:schemeClr val="bg1"/>
                </a:solidFill>
                <a:latin typeface="Times New Roman" pitchFamily="18" charset="0"/>
                <a:ea typeface="Times New Roman" pitchFamily="18" charset="0"/>
                <a:cs typeface="Times New Roman" pitchFamily="18" charset="0"/>
              </a:rPr>
              <a:t> 90° </a:t>
            </a:r>
            <a:r>
              <a:rPr lang="en-US" sz="1600" dirty="0" err="1">
                <a:solidFill>
                  <a:schemeClr val="bg1"/>
                </a:solidFill>
                <a:latin typeface="Times New Roman" pitchFamily="18" charset="0"/>
                <a:ea typeface="Times New Roman" pitchFamily="18" charset="0"/>
                <a:cs typeface="Times New Roman" pitchFamily="18" charset="0"/>
              </a:rPr>
              <a:t>dan</a:t>
            </a:r>
            <a:r>
              <a:rPr lang="en-US" sz="1600" dirty="0">
                <a:solidFill>
                  <a:schemeClr val="bg1"/>
                </a:solidFill>
                <a:latin typeface="Times New Roman" pitchFamily="18" charset="0"/>
                <a:ea typeface="Times New Roman" pitchFamily="18" charset="0"/>
                <a:cs typeface="Times New Roman" pitchFamily="18" charset="0"/>
              </a:rPr>
              <a:t> 180°(90°&lt; D &lt; 180°)</a:t>
            </a:r>
            <a:endParaRPr lang="id-ID" sz="1600" dirty="0">
              <a:solidFill>
                <a:schemeClr val="bg1"/>
              </a:solidFill>
              <a:latin typeface="Arial" pitchFamily="34" charset="0"/>
              <a:cs typeface="Arial" pitchFamily="34" charset="0"/>
            </a:endParaRPr>
          </a:p>
          <a:p>
            <a:pPr algn="justLow" eaLnBrk="0" fontAlgn="base" hangingPunct="0">
              <a:spcBef>
                <a:spcPct val="0"/>
              </a:spcBef>
              <a:spcAft>
                <a:spcPct val="0"/>
              </a:spcAft>
              <a:buFontTx/>
              <a:buChar char="•"/>
            </a:pP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Lurus</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adalah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sebuah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yang </a:t>
            </a:r>
            <a:r>
              <a:rPr lang="en-US" sz="1600" dirty="0" err="1">
                <a:solidFill>
                  <a:schemeClr val="bg1"/>
                </a:solidFill>
                <a:latin typeface="Times New Roman" pitchFamily="18" charset="0"/>
                <a:ea typeface="Times New Roman" pitchFamily="18" charset="0"/>
                <a:cs typeface="Times New Roman" pitchFamily="18" charset="0"/>
              </a:rPr>
              <a:t>memiliki</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besar</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daerah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180°</a:t>
            </a:r>
            <a:endParaRPr lang="id-ID" sz="1600" dirty="0">
              <a:solidFill>
                <a:schemeClr val="bg1"/>
              </a:solidFill>
              <a:latin typeface="Arial" pitchFamily="34" charset="0"/>
              <a:cs typeface="Arial" pitchFamily="34" charset="0"/>
            </a:endParaRPr>
          </a:p>
          <a:p>
            <a:pPr algn="justLow" eaLnBrk="0" fontAlgn="base" hangingPunct="0">
              <a:spcBef>
                <a:spcPct val="0"/>
              </a:spcBef>
              <a:spcAft>
                <a:spcPct val="0"/>
              </a:spcAft>
              <a:buFontTx/>
              <a:buChar char="•"/>
            </a:pP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Refleks</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adalah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sebuah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yang </a:t>
            </a:r>
            <a:r>
              <a:rPr lang="en-US" sz="1600" dirty="0" err="1">
                <a:solidFill>
                  <a:schemeClr val="bg1"/>
                </a:solidFill>
                <a:latin typeface="Times New Roman" pitchFamily="18" charset="0"/>
                <a:ea typeface="Times New Roman" pitchFamily="18" charset="0"/>
                <a:cs typeface="Times New Roman" pitchFamily="18" charset="0"/>
              </a:rPr>
              <a:t>memiliki</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besar</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daerah</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sudut</a:t>
            </a:r>
            <a:r>
              <a:rPr lang="en-US" sz="1600" dirty="0">
                <a:solidFill>
                  <a:schemeClr val="bg1"/>
                </a:solidFill>
                <a:latin typeface="Times New Roman" pitchFamily="18" charset="0"/>
                <a:ea typeface="Times New Roman" pitchFamily="18" charset="0"/>
                <a:cs typeface="Times New Roman" pitchFamily="18" charset="0"/>
              </a:rPr>
              <a:t> </a:t>
            </a:r>
            <a:r>
              <a:rPr lang="en-US" sz="1600" dirty="0" err="1">
                <a:solidFill>
                  <a:schemeClr val="bg1"/>
                </a:solidFill>
                <a:latin typeface="Times New Roman" pitchFamily="18" charset="0"/>
                <a:ea typeface="Times New Roman" pitchFamily="18" charset="0"/>
                <a:cs typeface="Times New Roman" pitchFamily="18" charset="0"/>
              </a:rPr>
              <a:t>diantara</a:t>
            </a:r>
            <a:r>
              <a:rPr lang="en-US" sz="1600" dirty="0">
                <a:solidFill>
                  <a:schemeClr val="bg1"/>
                </a:solidFill>
                <a:latin typeface="Times New Roman" pitchFamily="18" charset="0"/>
                <a:ea typeface="Times New Roman" pitchFamily="18" charset="0"/>
                <a:cs typeface="Times New Roman" pitchFamily="18" charset="0"/>
              </a:rPr>
              <a:t> 180° </a:t>
            </a:r>
            <a:r>
              <a:rPr lang="en-US" sz="1600" dirty="0" err="1">
                <a:solidFill>
                  <a:schemeClr val="bg1"/>
                </a:solidFill>
                <a:latin typeface="Times New Roman" pitchFamily="18" charset="0"/>
                <a:ea typeface="Times New Roman" pitchFamily="18" charset="0"/>
                <a:cs typeface="Times New Roman" pitchFamily="18" charset="0"/>
              </a:rPr>
              <a:t>dan</a:t>
            </a:r>
            <a:r>
              <a:rPr lang="en-US" sz="1600" dirty="0">
                <a:solidFill>
                  <a:schemeClr val="bg1"/>
                </a:solidFill>
                <a:latin typeface="Times New Roman" pitchFamily="18" charset="0"/>
                <a:ea typeface="Times New Roman" pitchFamily="18" charset="0"/>
                <a:cs typeface="Times New Roman" pitchFamily="18" charset="0"/>
              </a:rPr>
              <a:t> 360°(180° &lt; D &lt; 360°)</a:t>
            </a:r>
            <a:endParaRPr lang="id-ID" sz="1600" dirty="0">
              <a:solidFill>
                <a:schemeClr val="bg1"/>
              </a:solidFill>
              <a:latin typeface="Arial" pitchFamily="34" charset="0"/>
              <a:cs typeface="Arial" pitchFamily="34" charset="0"/>
            </a:endParaRPr>
          </a:p>
          <a:p>
            <a:pPr algn="justLow" eaLnBrk="0" fontAlgn="base" hangingPunct="0">
              <a:spcBef>
                <a:spcPct val="0"/>
              </a:spcBef>
              <a:spcAft>
                <a:spcPct val="0"/>
              </a:spcAft>
              <a:buFontTx/>
              <a:buChar char="•"/>
            </a:pPr>
            <a:r>
              <a:rPr lang="id-ID" sz="1600" dirty="0">
                <a:solidFill>
                  <a:schemeClr val="bg1"/>
                </a:solidFill>
                <a:latin typeface="Times New Roman" pitchFamily="18" charset="0"/>
                <a:ea typeface="Times New Roman" pitchFamily="18" charset="0"/>
                <a:cs typeface="Times New Roman" pitchFamily="18" charset="0"/>
              </a:rPr>
              <a:t>Sudut putaran adalah sudut yang mengalami satu putaran penuh </a:t>
            </a:r>
            <a:endParaRPr lang="id-ID" sz="1600" dirty="0">
              <a:solidFill>
                <a:schemeClr val="bg1"/>
              </a:solidFill>
              <a:latin typeface="Arial" pitchFamily="34" charset="0"/>
              <a:cs typeface="Arial" pitchFamily="34" charset="0"/>
            </a:endParaRPr>
          </a:p>
        </p:txBody>
      </p:sp>
      <p:sp>
        <p:nvSpPr>
          <p:cNvPr id="12" name="Rounded Rectangle 11"/>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7" action="ppaction://hlinksldjump"/>
              </a:rPr>
              <a:t>pembukaan</a:t>
            </a:r>
            <a:endParaRPr lang="id-ID" dirty="0"/>
          </a:p>
        </p:txBody>
      </p:sp>
      <p:sp>
        <p:nvSpPr>
          <p:cNvPr id="13" name="Rounded Rectangle 12"/>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8" action="ppaction://hlinksldjump"/>
              </a:rPr>
              <a:t>Kedudukan garis </a:t>
            </a:r>
            <a:endParaRPr lang="id-ID" dirty="0"/>
          </a:p>
        </p:txBody>
      </p:sp>
      <p:sp>
        <p:nvSpPr>
          <p:cNvPr id="14" name="Rounded Rectangle 13"/>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9" action="ppaction://hlinksldjump"/>
              </a:rPr>
              <a:t>Konsep titik, garis dan bidang</a:t>
            </a:r>
            <a:endParaRPr lang="id-ID" dirty="0"/>
          </a:p>
        </p:txBody>
      </p:sp>
      <p:sp>
        <p:nvSpPr>
          <p:cNvPr id="15" name="Rounded Rectangle 14"/>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Konsep sudut</a:t>
            </a:r>
            <a:endParaRPr lang="id-ID" dirty="0"/>
          </a:p>
        </p:txBody>
      </p:sp>
      <p:sp>
        <p:nvSpPr>
          <p:cNvPr id="16" name="Rounded Rectangle 15"/>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Jenis-jenis sudut</a:t>
            </a:r>
            <a:endParaRPr lang="id-ID" dirty="0"/>
          </a:p>
        </p:txBody>
      </p:sp>
      <p:sp>
        <p:nvSpPr>
          <p:cNvPr id="17" name="Rounded Rectangle 16"/>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Hubungan sudut-sudut pada garis sejajar</a:t>
            </a:r>
            <a:endParaRPr lang="id-ID" dirty="0"/>
          </a:p>
        </p:txBody>
      </p:sp>
      <p:sp>
        <p:nvSpPr>
          <p:cNvPr id="18" name="Rounded Rectangle 17"/>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Satuan sudut</a:t>
            </a:r>
            <a:endParaRPr lang="id-ID" dirty="0"/>
          </a:p>
        </p:txBody>
      </p:sp>
      <p:sp>
        <p:nvSpPr>
          <p:cNvPr id="19" name="Rounded Rectangle 18"/>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penutup</a:t>
            </a:r>
            <a:endParaRPr lang="id-ID" dirty="0"/>
          </a:p>
        </p:txBody>
      </p:sp>
    </p:spTree>
  </p:cSld>
  <p:clrMapOvr>
    <a:masterClrMapping/>
  </p:clrMapOvr>
  <p:transition spd="slow">
    <p:strips dir="ru"/>
    <p:sndAc>
      <p:stSnd>
        <p:snd r:embed="rId3" name="push.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CER\Pictures\background\Background-Power-Point-Hair-Stylist-300x187.jpg"/>
          <p:cNvPicPr>
            <a:picLocks noChangeAspect="1" noChangeArrowheads="1"/>
          </p:cNvPicPr>
          <p:nvPr/>
        </p:nvPicPr>
        <p:blipFill>
          <a:blip r:embed="rId4"/>
          <a:srcRect/>
          <a:stretch>
            <a:fillRect/>
          </a:stretch>
        </p:blipFill>
        <p:spPr bwMode="auto">
          <a:xfrm>
            <a:off x="1524000" y="1"/>
            <a:ext cx="9144000" cy="6857999"/>
          </a:xfrm>
          <a:prstGeom prst="rect">
            <a:avLst/>
          </a:prstGeom>
          <a:noFill/>
        </p:spPr>
      </p:pic>
      <p:pic>
        <p:nvPicPr>
          <p:cNvPr id="9224" name="Picture 8" descr="C:\Users\ACER\Pictures\background\gambar gif qu\Gambar gif\gambar-animasi-orang-berjalan.gif"/>
          <p:cNvPicPr>
            <a:picLocks noChangeAspect="1" noChangeArrowheads="1"/>
          </p:cNvPicPr>
          <p:nvPr/>
        </p:nvPicPr>
        <p:blipFill>
          <a:blip r:embed="rId5"/>
          <a:srcRect/>
          <a:stretch>
            <a:fillRect/>
          </a:stretch>
        </p:blipFill>
        <p:spPr bwMode="auto">
          <a:xfrm>
            <a:off x="1095340" y="4286256"/>
            <a:ext cx="2857520" cy="1571612"/>
          </a:xfrm>
          <a:prstGeom prst="rect">
            <a:avLst/>
          </a:prstGeom>
          <a:noFill/>
        </p:spPr>
      </p:pic>
      <p:pic>
        <p:nvPicPr>
          <p:cNvPr id="6" name="Picture 13" descr="C:\Users\ACER\Pictures\background\gambar gif qu\Gambar gif\6320.gif"/>
          <p:cNvPicPr>
            <a:picLocks noChangeAspect="1" noChangeArrowheads="1"/>
          </p:cNvPicPr>
          <p:nvPr/>
        </p:nvPicPr>
        <p:blipFill>
          <a:blip r:embed="rId6"/>
          <a:srcRect/>
          <a:stretch>
            <a:fillRect/>
          </a:stretch>
        </p:blipFill>
        <p:spPr bwMode="auto">
          <a:xfrm>
            <a:off x="7596198" y="5143512"/>
            <a:ext cx="1143008" cy="714380"/>
          </a:xfrm>
          <a:prstGeom prst="rect">
            <a:avLst/>
          </a:prstGeom>
          <a:noFill/>
        </p:spPr>
      </p:pic>
      <p:sp>
        <p:nvSpPr>
          <p:cNvPr id="14337" name="Rectangle 1"/>
          <p:cNvSpPr>
            <a:spLocks noChangeArrowheads="1"/>
          </p:cNvSpPr>
          <p:nvPr/>
        </p:nvSpPr>
        <p:spPr bwMode="auto">
          <a:xfrm>
            <a:off x="3167074" y="109816"/>
            <a:ext cx="62865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id-ID" sz="2400" dirty="0">
                <a:latin typeface="Algerian" pitchFamily="82" charset="0"/>
                <a:ea typeface="Times New Roman" pitchFamily="18" charset="0"/>
                <a:cs typeface="Times New Roman" pitchFamily="18" charset="0"/>
              </a:rPr>
              <a:t>Jenis-jenis Sudut </a:t>
            </a:r>
            <a:endParaRPr lang="id-ID" sz="2400" dirty="0">
              <a:latin typeface="Algerian" pitchFamily="82" charset="0"/>
              <a:cs typeface="Arial" pitchFamily="34" charset="0"/>
            </a:endParaRPr>
          </a:p>
        </p:txBody>
      </p:sp>
      <p:sp>
        <p:nvSpPr>
          <p:cNvPr id="14338" name="Rectangle 2"/>
          <p:cNvSpPr>
            <a:spLocks noChangeArrowheads="1"/>
          </p:cNvSpPr>
          <p:nvPr/>
        </p:nvSpPr>
        <p:spPr bwMode="auto">
          <a:xfrm>
            <a:off x="1881190" y="657036"/>
            <a:ext cx="81439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buFont typeface="Wingdings" pitchFamily="2" charset="2"/>
              <a:buChar char="v"/>
            </a:pPr>
            <a:r>
              <a:rPr lang="en-US" dirty="0" err="1">
                <a:latin typeface="+mj-lt"/>
                <a:ea typeface="Times New Roman" pitchFamily="18" charset="0"/>
                <a:cs typeface="Times New Roman" pitchFamily="18" charset="0"/>
              </a:rPr>
              <a:t>Sudut</a:t>
            </a:r>
            <a:r>
              <a:rPr lang="en-US" dirty="0">
                <a:latin typeface="+mj-lt"/>
                <a:ea typeface="Times New Roman" pitchFamily="18" charset="0"/>
                <a:cs typeface="Times New Roman" pitchFamily="18" charset="0"/>
              </a:rPr>
              <a:t> </a:t>
            </a:r>
            <a:r>
              <a:rPr lang="en-US" dirty="0" err="1">
                <a:latin typeface="+mj-lt"/>
                <a:ea typeface="Times New Roman" pitchFamily="18" charset="0"/>
                <a:cs typeface="Times New Roman" pitchFamily="18" charset="0"/>
              </a:rPr>
              <a:t>Berpenyiku</a:t>
            </a:r>
            <a:endParaRPr lang="id-ID" dirty="0">
              <a:latin typeface="+mj-lt"/>
              <a:ea typeface="Times New Roman" pitchFamily="18" charset="0"/>
              <a:cs typeface="Arial" pitchFamily="34" charset="0"/>
            </a:endParaRPr>
          </a:p>
          <a:p>
            <a:pPr indent="457200" algn="just" fontAlgn="base">
              <a:spcBef>
                <a:spcPct val="0"/>
              </a:spcBef>
              <a:spcAft>
                <a:spcPct val="0"/>
              </a:spcAft>
            </a:pPr>
            <a:r>
              <a:rPr lang="id-ID" dirty="0">
                <a:latin typeface="+mj-lt"/>
                <a:ea typeface="Calibri" pitchFamily="34" charset="0"/>
                <a:cs typeface="Times New Roman" pitchFamily="18" charset="0"/>
              </a:rPr>
              <a:t>Apabila ada dua buah sudut berhimpitan dan membentuk sudut siku-siku, maka sudut yang satu akan menjadi sudut enyiku bagi sudut yang lain sehingga kedua sudut tersebut dinyatakan sebagai sudut yang saling berpenyiku (komplemen).</a:t>
            </a:r>
            <a:endParaRPr lang="id-ID" dirty="0">
              <a:latin typeface="+mj-lt"/>
              <a:cs typeface="Arial" pitchFamily="34" charset="0"/>
            </a:endParaRPr>
          </a:p>
        </p:txBody>
      </p:sp>
      <p:sp>
        <p:nvSpPr>
          <p:cNvPr id="14339" name="Rectangle 3"/>
          <p:cNvSpPr>
            <a:spLocks noChangeArrowheads="1"/>
          </p:cNvSpPr>
          <p:nvPr/>
        </p:nvSpPr>
        <p:spPr bwMode="auto">
          <a:xfrm>
            <a:off x="1524000" y="2114544"/>
            <a:ext cx="750095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buFont typeface="Wingdings" pitchFamily="2" charset="2"/>
              <a:buChar char="v"/>
            </a:pPr>
            <a:r>
              <a:rPr lang="id-ID" dirty="0">
                <a:latin typeface="+mj-lt"/>
                <a:ea typeface="Times New Roman" pitchFamily="18" charset="0"/>
                <a:cs typeface="Times New Roman" pitchFamily="18" charset="0"/>
              </a:rPr>
              <a:t> </a:t>
            </a:r>
            <a:r>
              <a:rPr lang="en-US" dirty="0" err="1">
                <a:latin typeface="+mj-lt"/>
                <a:ea typeface="Times New Roman" pitchFamily="18" charset="0"/>
                <a:cs typeface="Times New Roman" pitchFamily="18" charset="0"/>
              </a:rPr>
              <a:t>Sudut</a:t>
            </a:r>
            <a:r>
              <a:rPr lang="en-US" dirty="0">
                <a:latin typeface="+mj-lt"/>
                <a:ea typeface="Times New Roman" pitchFamily="18" charset="0"/>
                <a:cs typeface="Times New Roman" pitchFamily="18" charset="0"/>
              </a:rPr>
              <a:t> </a:t>
            </a:r>
            <a:r>
              <a:rPr lang="en-US" dirty="0" err="1">
                <a:latin typeface="+mj-lt"/>
                <a:ea typeface="Times New Roman" pitchFamily="18" charset="0"/>
                <a:cs typeface="Times New Roman" pitchFamily="18" charset="0"/>
              </a:rPr>
              <a:t>saling</a:t>
            </a:r>
            <a:r>
              <a:rPr lang="en-US" dirty="0">
                <a:latin typeface="+mj-lt"/>
                <a:ea typeface="Times New Roman" pitchFamily="18" charset="0"/>
                <a:cs typeface="Times New Roman" pitchFamily="18" charset="0"/>
              </a:rPr>
              <a:t> </a:t>
            </a:r>
            <a:r>
              <a:rPr lang="en-US" dirty="0" err="1">
                <a:latin typeface="+mj-lt"/>
                <a:ea typeface="Times New Roman" pitchFamily="18" charset="0"/>
                <a:cs typeface="Times New Roman" pitchFamily="18" charset="0"/>
              </a:rPr>
              <a:t>bertolak</a:t>
            </a:r>
            <a:r>
              <a:rPr lang="en-US" dirty="0">
                <a:latin typeface="+mj-lt"/>
                <a:ea typeface="Times New Roman" pitchFamily="18" charset="0"/>
                <a:cs typeface="Times New Roman" pitchFamily="18" charset="0"/>
              </a:rPr>
              <a:t> </a:t>
            </a:r>
            <a:r>
              <a:rPr lang="en-US" dirty="0" err="1">
                <a:latin typeface="+mj-lt"/>
                <a:ea typeface="Times New Roman" pitchFamily="18" charset="0"/>
                <a:cs typeface="Times New Roman" pitchFamily="18" charset="0"/>
              </a:rPr>
              <a:t>belakang</a:t>
            </a:r>
            <a:endParaRPr lang="en-US" dirty="0">
              <a:latin typeface="+mj-lt"/>
              <a:cs typeface="Arial" pitchFamily="34" charset="0"/>
            </a:endParaRPr>
          </a:p>
        </p:txBody>
      </p:sp>
      <p:sp>
        <p:nvSpPr>
          <p:cNvPr id="12" name="Rectangle 11"/>
          <p:cNvSpPr/>
          <p:nvPr/>
        </p:nvSpPr>
        <p:spPr>
          <a:xfrm>
            <a:off x="2238348" y="2791422"/>
            <a:ext cx="7000924" cy="923330"/>
          </a:xfrm>
          <a:prstGeom prst="rect">
            <a:avLst/>
          </a:prstGeom>
        </p:spPr>
        <p:txBody>
          <a:bodyPr wrap="square">
            <a:spAutoFit/>
          </a:bodyPr>
          <a:lstStyle/>
          <a:p>
            <a:r>
              <a:rPr lang="id-ID" dirty="0"/>
              <a:t>Jika dua garis berpotongan maka dua sudut yang letaknya saling membelakangi titik potongnya disebut dua sudut yang bertolak belakang. Dua sudut yang saling bertolak belakang adalah sama besar.</a:t>
            </a:r>
          </a:p>
        </p:txBody>
      </p:sp>
      <p:sp>
        <p:nvSpPr>
          <p:cNvPr id="14340" name="Rectangle 4"/>
          <p:cNvSpPr>
            <a:spLocks noChangeArrowheads="1"/>
          </p:cNvSpPr>
          <p:nvPr/>
        </p:nvSpPr>
        <p:spPr bwMode="auto">
          <a:xfrm>
            <a:off x="2952760" y="4071942"/>
            <a:ext cx="764383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buFont typeface="Wingdings" pitchFamily="2" charset="2"/>
              <a:buChar char="v"/>
            </a:pPr>
            <a:r>
              <a:rPr lang="id-ID" dirty="0">
                <a:latin typeface="Times New Roman" pitchFamily="18" charset="0"/>
                <a:ea typeface="Times New Roman" pitchFamily="18" charset="0"/>
                <a:cs typeface="Times New Roman" pitchFamily="18" charset="0"/>
              </a:rPr>
              <a:t>  Sudut berpelurus</a:t>
            </a:r>
            <a:endParaRPr lang="id-ID" dirty="0">
              <a:latin typeface="Arial" pitchFamily="34" charset="0"/>
              <a:cs typeface="Arial" pitchFamily="34" charset="0"/>
            </a:endParaRPr>
          </a:p>
        </p:txBody>
      </p:sp>
      <p:sp>
        <p:nvSpPr>
          <p:cNvPr id="14341" name="Rectangle 5"/>
          <p:cNvSpPr>
            <a:spLocks noChangeArrowheads="1"/>
          </p:cNvSpPr>
          <p:nvPr/>
        </p:nvSpPr>
        <p:spPr bwMode="auto">
          <a:xfrm>
            <a:off x="2881290" y="4357694"/>
            <a:ext cx="550072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id-ID" dirty="0">
                <a:latin typeface="Calibri" pitchFamily="34" charset="0"/>
                <a:ea typeface="Times New Roman" pitchFamily="18" charset="0"/>
                <a:cs typeface="Arial" pitchFamily="34" charset="0"/>
              </a:rPr>
              <a:t>Apabila ada dua buah sudut yang berhimpitan dan saling membentuk sudut lurus maka sudut yang satu akan menjadi sudut pelurus bagi sudut yang lain sehingga kedua sudut tersebit bisa dikatakan sebagai sudut yang saling berpelurus (suplemen).</a:t>
            </a:r>
            <a:endParaRPr lang="id-ID" dirty="0">
              <a:latin typeface="Arial" pitchFamily="34" charset="0"/>
              <a:cs typeface="Arial" pitchFamily="34" charset="0"/>
            </a:endParaRPr>
          </a:p>
        </p:txBody>
      </p:sp>
      <p:sp>
        <p:nvSpPr>
          <p:cNvPr id="13" name="Rounded Rectangle 12"/>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7" action="ppaction://hlinksldjump"/>
              </a:rPr>
              <a:t>pembukaan</a:t>
            </a:r>
            <a:endParaRPr lang="id-ID" dirty="0"/>
          </a:p>
        </p:txBody>
      </p:sp>
      <p:sp>
        <p:nvSpPr>
          <p:cNvPr id="14" name="Rounded Rectangle 13"/>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8" action="ppaction://hlinksldjump"/>
              </a:rPr>
              <a:t>Kedudukan garis </a:t>
            </a:r>
            <a:endParaRPr lang="id-ID" dirty="0"/>
          </a:p>
        </p:txBody>
      </p:sp>
      <p:sp>
        <p:nvSpPr>
          <p:cNvPr id="15" name="Rounded Rectangle 14"/>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9" action="ppaction://hlinksldjump"/>
              </a:rPr>
              <a:t>Konsep titik, garis dan bidang</a:t>
            </a:r>
            <a:endParaRPr lang="id-ID" dirty="0"/>
          </a:p>
        </p:txBody>
      </p:sp>
      <p:sp>
        <p:nvSpPr>
          <p:cNvPr id="16" name="Rounded Rectangle 15"/>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Konsep sudut</a:t>
            </a:r>
            <a:endParaRPr lang="id-ID" dirty="0"/>
          </a:p>
        </p:txBody>
      </p:sp>
      <p:sp>
        <p:nvSpPr>
          <p:cNvPr id="17" name="Rounded Rectangle 16"/>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Jenis-jenis sudut</a:t>
            </a:r>
            <a:endParaRPr lang="id-ID" dirty="0"/>
          </a:p>
        </p:txBody>
      </p:sp>
      <p:sp>
        <p:nvSpPr>
          <p:cNvPr id="18" name="Rounded Rectangle 17"/>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Hubungan sudut-sudut pada garis sejajar</a:t>
            </a:r>
            <a:endParaRPr lang="id-ID" dirty="0"/>
          </a:p>
        </p:txBody>
      </p:sp>
      <p:sp>
        <p:nvSpPr>
          <p:cNvPr id="19" name="Rounded Rectangle 18"/>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Satuan sudut</a:t>
            </a:r>
            <a:endParaRPr lang="id-ID" dirty="0"/>
          </a:p>
        </p:txBody>
      </p:sp>
      <p:sp>
        <p:nvSpPr>
          <p:cNvPr id="20" name="Rounded Rectangle 19"/>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penutup</a:t>
            </a:r>
            <a:endParaRPr lang="id-ID" dirty="0"/>
          </a:p>
        </p:txBody>
      </p:sp>
    </p:spTree>
  </p:cSld>
  <p:clrMapOvr>
    <a:masterClrMapping/>
  </p:clrMapOvr>
  <p:transition spd="slow">
    <p:zoom dir="in"/>
    <p:sndAc>
      <p:stSnd>
        <p:snd r:embed="rId3" name="whoosh.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CER\Pictures\background\New folder\water-drop-wallpapers-backgrounds-for-powerpoint.png"/>
          <p:cNvPicPr>
            <a:picLocks noChangeAspect="1" noChangeArrowheads="1"/>
          </p:cNvPicPr>
          <p:nvPr/>
        </p:nvPicPr>
        <p:blipFill>
          <a:blip r:embed="rId4"/>
          <a:srcRect/>
          <a:stretch>
            <a:fillRect/>
          </a:stretch>
        </p:blipFill>
        <p:spPr bwMode="auto">
          <a:xfrm>
            <a:off x="1524000" y="-26378"/>
            <a:ext cx="9144000" cy="6884378"/>
          </a:xfrm>
          <a:prstGeom prst="rect">
            <a:avLst/>
          </a:prstGeom>
          <a:noFill/>
        </p:spPr>
      </p:pic>
      <p:pic>
        <p:nvPicPr>
          <p:cNvPr id="6" name="Picture 4" descr="C:\Users\ACER\Pictures\background\gambar gif qu\59823.gif"/>
          <p:cNvPicPr>
            <a:picLocks noChangeAspect="1" noChangeArrowheads="1" noCrop="1"/>
          </p:cNvPicPr>
          <p:nvPr/>
        </p:nvPicPr>
        <p:blipFill>
          <a:blip r:embed="rId5"/>
          <a:srcRect/>
          <a:stretch>
            <a:fillRect/>
          </a:stretch>
        </p:blipFill>
        <p:spPr bwMode="auto">
          <a:xfrm>
            <a:off x="3095605" y="4714884"/>
            <a:ext cx="3495697" cy="1324006"/>
          </a:xfrm>
          <a:prstGeom prst="rect">
            <a:avLst/>
          </a:prstGeom>
          <a:noFill/>
        </p:spPr>
      </p:pic>
      <p:sp>
        <p:nvSpPr>
          <p:cNvPr id="13313" name="Rectangle 1"/>
          <p:cNvSpPr>
            <a:spLocks noChangeArrowheads="1"/>
          </p:cNvSpPr>
          <p:nvPr/>
        </p:nvSpPr>
        <p:spPr bwMode="auto">
          <a:xfrm>
            <a:off x="2610672" y="71415"/>
            <a:ext cx="727154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400" dirty="0" err="1">
                <a:latin typeface="Algerian" pitchFamily="82" charset="0"/>
                <a:ea typeface="Times New Roman" pitchFamily="18" charset="0"/>
                <a:cs typeface="Times New Roman" pitchFamily="18" charset="0"/>
              </a:rPr>
              <a:t>Hubungan</a:t>
            </a:r>
            <a:r>
              <a:rPr lang="en-US" sz="2400" dirty="0">
                <a:latin typeface="Algerian" pitchFamily="82" charset="0"/>
                <a:ea typeface="Times New Roman" pitchFamily="18" charset="0"/>
                <a:cs typeface="Times New Roman" pitchFamily="18" charset="0"/>
              </a:rPr>
              <a:t> </a:t>
            </a:r>
            <a:r>
              <a:rPr lang="en-US" sz="2400" dirty="0" err="1">
                <a:latin typeface="Algerian" pitchFamily="82" charset="0"/>
                <a:ea typeface="Times New Roman" pitchFamily="18" charset="0"/>
                <a:cs typeface="Times New Roman" pitchFamily="18" charset="0"/>
              </a:rPr>
              <a:t>sudut-sudut</a:t>
            </a:r>
            <a:r>
              <a:rPr lang="en-US" sz="2400" dirty="0">
                <a:latin typeface="Algerian" pitchFamily="82" charset="0"/>
                <a:ea typeface="Times New Roman" pitchFamily="18" charset="0"/>
                <a:cs typeface="Times New Roman" pitchFamily="18" charset="0"/>
              </a:rPr>
              <a:t> </a:t>
            </a:r>
            <a:r>
              <a:rPr lang="en-US" sz="2400" dirty="0" err="1">
                <a:latin typeface="Algerian" pitchFamily="82" charset="0"/>
                <a:ea typeface="Times New Roman" pitchFamily="18" charset="0"/>
                <a:cs typeface="Times New Roman" pitchFamily="18" charset="0"/>
              </a:rPr>
              <a:t>pada</a:t>
            </a:r>
            <a:r>
              <a:rPr lang="en-US" sz="2400" dirty="0">
                <a:latin typeface="Algerian" pitchFamily="82" charset="0"/>
                <a:ea typeface="Times New Roman" pitchFamily="18" charset="0"/>
                <a:cs typeface="Times New Roman" pitchFamily="18" charset="0"/>
              </a:rPr>
              <a:t> </a:t>
            </a:r>
            <a:r>
              <a:rPr lang="en-US" sz="2400" dirty="0" err="1">
                <a:latin typeface="Algerian" pitchFamily="82" charset="0"/>
                <a:ea typeface="Times New Roman" pitchFamily="18" charset="0"/>
                <a:cs typeface="Times New Roman" pitchFamily="18" charset="0"/>
              </a:rPr>
              <a:t>garis</a:t>
            </a:r>
            <a:r>
              <a:rPr lang="en-US" sz="2400" dirty="0">
                <a:latin typeface="Algerian" pitchFamily="82" charset="0"/>
                <a:ea typeface="Times New Roman" pitchFamily="18" charset="0"/>
                <a:cs typeface="Times New Roman" pitchFamily="18" charset="0"/>
              </a:rPr>
              <a:t> </a:t>
            </a:r>
            <a:r>
              <a:rPr lang="en-US" sz="2400" dirty="0" err="1">
                <a:latin typeface="Algerian" pitchFamily="82" charset="0"/>
                <a:ea typeface="Times New Roman" pitchFamily="18" charset="0"/>
                <a:cs typeface="Times New Roman" pitchFamily="18" charset="0"/>
              </a:rPr>
              <a:t>sejajar</a:t>
            </a:r>
            <a:endParaRPr lang="en-US" sz="2400" dirty="0">
              <a:latin typeface="Algerian" pitchFamily="82" charset="0"/>
              <a:cs typeface="Arial" pitchFamily="34" charset="0"/>
            </a:endParaRPr>
          </a:p>
        </p:txBody>
      </p:sp>
      <p:sp>
        <p:nvSpPr>
          <p:cNvPr id="10" name="Rectangle 9"/>
          <p:cNvSpPr/>
          <p:nvPr/>
        </p:nvSpPr>
        <p:spPr>
          <a:xfrm>
            <a:off x="1523968" y="719720"/>
            <a:ext cx="4071966" cy="923330"/>
          </a:xfrm>
          <a:prstGeom prst="rect">
            <a:avLst/>
          </a:prstGeom>
        </p:spPr>
        <p:txBody>
          <a:bodyPr wrap="square">
            <a:spAutoFit/>
          </a:bodyPr>
          <a:lstStyle/>
          <a:p>
            <a:pPr algn="just">
              <a:buFont typeface="Wingdings" pitchFamily="2" charset="2"/>
              <a:buChar char="v"/>
            </a:pPr>
            <a:r>
              <a:rPr lang="id-ID" b="1" dirty="0"/>
              <a:t>Sudut Sehadap (sama besar)</a:t>
            </a:r>
            <a:br>
              <a:rPr lang="id-ID" dirty="0"/>
            </a:br>
            <a:r>
              <a:rPr lang="id-ID" dirty="0"/>
              <a:t>adalah sudut yang memiliki posisi yang sama dan besarnyapun sama. </a:t>
            </a:r>
          </a:p>
        </p:txBody>
      </p:sp>
      <p:sp>
        <p:nvSpPr>
          <p:cNvPr id="11" name="Rectangle 10"/>
          <p:cNvSpPr/>
          <p:nvPr/>
        </p:nvSpPr>
        <p:spPr>
          <a:xfrm>
            <a:off x="6310346" y="719720"/>
            <a:ext cx="4357654" cy="923330"/>
          </a:xfrm>
          <a:prstGeom prst="rect">
            <a:avLst/>
          </a:prstGeom>
        </p:spPr>
        <p:txBody>
          <a:bodyPr wrap="square">
            <a:spAutoFit/>
          </a:bodyPr>
          <a:lstStyle/>
          <a:p>
            <a:pPr>
              <a:buFont typeface="Wingdings" pitchFamily="2" charset="2"/>
              <a:buChar char="v"/>
            </a:pPr>
            <a:r>
              <a:rPr lang="id-ID" b="1" dirty="0"/>
              <a:t>Sudut Dalam Berseberangan (sama besar)</a:t>
            </a:r>
            <a:br>
              <a:rPr lang="id-ID" dirty="0"/>
            </a:br>
            <a:r>
              <a:rPr lang="id-ID" dirty="0"/>
              <a:t>adalah sudut yang ada di bagian dalam dan posisinya saling berseberangan,</a:t>
            </a:r>
          </a:p>
        </p:txBody>
      </p:sp>
      <p:sp>
        <p:nvSpPr>
          <p:cNvPr id="12" name="Rectangle 11"/>
          <p:cNvSpPr/>
          <p:nvPr/>
        </p:nvSpPr>
        <p:spPr>
          <a:xfrm>
            <a:off x="1524000" y="1928802"/>
            <a:ext cx="4214810" cy="923330"/>
          </a:xfrm>
          <a:prstGeom prst="rect">
            <a:avLst/>
          </a:prstGeom>
        </p:spPr>
        <p:txBody>
          <a:bodyPr wrap="square">
            <a:spAutoFit/>
          </a:bodyPr>
          <a:lstStyle/>
          <a:p>
            <a:pPr algn="just">
              <a:buFont typeface="Wingdings" pitchFamily="2" charset="2"/>
              <a:buChar char="v"/>
            </a:pPr>
            <a:r>
              <a:rPr lang="id-ID" b="1" dirty="0"/>
              <a:t>Sudut Luar Berseberangan (sama besar)</a:t>
            </a:r>
            <a:br>
              <a:rPr lang="id-ID" dirty="0"/>
            </a:br>
            <a:r>
              <a:rPr lang="id-ID" dirty="0"/>
              <a:t>adalah sudut yang berada di bagian luar dan posisinya saling berseberangan</a:t>
            </a:r>
          </a:p>
        </p:txBody>
      </p:sp>
      <p:sp>
        <p:nvSpPr>
          <p:cNvPr id="13" name="Rectangle 12"/>
          <p:cNvSpPr/>
          <p:nvPr/>
        </p:nvSpPr>
        <p:spPr>
          <a:xfrm>
            <a:off x="6381752" y="1951672"/>
            <a:ext cx="4286280" cy="1477328"/>
          </a:xfrm>
          <a:prstGeom prst="rect">
            <a:avLst/>
          </a:prstGeom>
        </p:spPr>
        <p:txBody>
          <a:bodyPr wrap="square">
            <a:spAutoFit/>
          </a:bodyPr>
          <a:lstStyle/>
          <a:p>
            <a:pPr algn="just">
              <a:buFont typeface="Wingdings" pitchFamily="2" charset="2"/>
              <a:buChar char="v"/>
            </a:pPr>
            <a:r>
              <a:rPr lang="id-ID" b="1" dirty="0"/>
              <a:t>Sudut Dalam Sepihak</a:t>
            </a:r>
            <a:br>
              <a:rPr lang="id-ID" dirty="0"/>
            </a:br>
            <a:r>
              <a:rPr lang="id-ID" dirty="0"/>
              <a:t>adalah sudut yang berada di bagian dalam dan berada pada sisi yang sama. bila dijumlahkan, sudut yang saling sepihak akan membentuk sudut 180°. </a:t>
            </a:r>
          </a:p>
        </p:txBody>
      </p:sp>
      <p:sp>
        <p:nvSpPr>
          <p:cNvPr id="14" name="Rectangle 13"/>
          <p:cNvSpPr/>
          <p:nvPr/>
        </p:nvSpPr>
        <p:spPr>
          <a:xfrm>
            <a:off x="1524000" y="3577240"/>
            <a:ext cx="4572000" cy="923330"/>
          </a:xfrm>
          <a:prstGeom prst="rect">
            <a:avLst/>
          </a:prstGeom>
        </p:spPr>
        <p:txBody>
          <a:bodyPr>
            <a:spAutoFit/>
          </a:bodyPr>
          <a:lstStyle/>
          <a:p>
            <a:pPr algn="just">
              <a:buFont typeface="Wingdings" pitchFamily="2" charset="2"/>
              <a:buChar char="v"/>
            </a:pPr>
            <a:r>
              <a:rPr lang="id-ID" b="1" dirty="0"/>
              <a:t> Sudut Luar Sepihak</a:t>
            </a:r>
            <a:br>
              <a:rPr lang="id-ID" dirty="0"/>
            </a:br>
            <a:r>
              <a:rPr lang="id-ID" dirty="0"/>
              <a:t>Adalah sudut yang berada di bagian luar dan berada pada sisi yang sama. </a:t>
            </a:r>
          </a:p>
        </p:txBody>
      </p:sp>
      <p:sp>
        <p:nvSpPr>
          <p:cNvPr id="13315" name="Rectangle 3"/>
          <p:cNvSpPr>
            <a:spLocks noChangeArrowheads="1"/>
          </p:cNvSpPr>
          <p:nvPr/>
        </p:nvSpPr>
        <p:spPr bwMode="auto">
          <a:xfrm>
            <a:off x="6453190" y="3577240"/>
            <a:ext cx="421481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v"/>
            </a:pPr>
            <a:r>
              <a:rPr lang="en-US" b="1" dirty="0" err="1">
                <a:latin typeface="Times New Roman" pitchFamily="18" charset="0"/>
                <a:ea typeface="Times New Roman" pitchFamily="18" charset="0"/>
                <a:cs typeface="Times New Roman" pitchFamily="18" charset="0"/>
              </a:rPr>
              <a:t>Sudut</a:t>
            </a:r>
            <a:r>
              <a:rPr lang="en-US" b="1" dirty="0">
                <a:latin typeface="Times New Roman" pitchFamily="18" charset="0"/>
                <a:ea typeface="Times New Roman" pitchFamily="18" charset="0"/>
                <a:cs typeface="Times New Roman" pitchFamily="18" charset="0"/>
              </a:rPr>
              <a:t> </a:t>
            </a:r>
            <a:r>
              <a:rPr lang="en-US" b="1" dirty="0" err="1">
                <a:latin typeface="Times New Roman" pitchFamily="18" charset="0"/>
                <a:ea typeface="Times New Roman" pitchFamily="18" charset="0"/>
                <a:cs typeface="Times New Roman" pitchFamily="18" charset="0"/>
              </a:rPr>
              <a:t>bertolak</a:t>
            </a:r>
            <a:r>
              <a:rPr lang="en-US" b="1" dirty="0">
                <a:latin typeface="Times New Roman" pitchFamily="18" charset="0"/>
                <a:ea typeface="Times New Roman" pitchFamily="18" charset="0"/>
                <a:cs typeface="Times New Roman" pitchFamily="18" charset="0"/>
              </a:rPr>
              <a:t> </a:t>
            </a:r>
            <a:r>
              <a:rPr lang="en-US" b="1" dirty="0" err="1">
                <a:latin typeface="Times New Roman" pitchFamily="18" charset="0"/>
                <a:ea typeface="Times New Roman" pitchFamily="18" charset="0"/>
                <a:cs typeface="Times New Roman" pitchFamily="18" charset="0"/>
              </a:rPr>
              <a:t>belakang</a:t>
            </a:r>
            <a:r>
              <a:rPr lang="en-US" b="1" dirty="0">
                <a:latin typeface="Times New Roman" pitchFamily="18" charset="0"/>
                <a:ea typeface="Times New Roman" pitchFamily="18" charset="0"/>
                <a:cs typeface="Times New Roman" pitchFamily="18" charset="0"/>
              </a:rPr>
              <a:t> (</a:t>
            </a:r>
            <a:r>
              <a:rPr lang="en-US" b="1" dirty="0" err="1">
                <a:latin typeface="Times New Roman" pitchFamily="18" charset="0"/>
                <a:ea typeface="Times New Roman" pitchFamily="18" charset="0"/>
                <a:cs typeface="Times New Roman" pitchFamily="18" charset="0"/>
              </a:rPr>
              <a:t>sama</a:t>
            </a:r>
            <a:r>
              <a:rPr lang="en-US" b="1" dirty="0">
                <a:latin typeface="Times New Roman" pitchFamily="18" charset="0"/>
                <a:ea typeface="Times New Roman" pitchFamily="18" charset="0"/>
                <a:cs typeface="Times New Roman" pitchFamily="18" charset="0"/>
              </a:rPr>
              <a:t> </a:t>
            </a:r>
            <a:r>
              <a:rPr lang="en-US" b="1" dirty="0" err="1">
                <a:latin typeface="Times New Roman" pitchFamily="18" charset="0"/>
                <a:ea typeface="Times New Roman" pitchFamily="18" charset="0"/>
                <a:cs typeface="Times New Roman" pitchFamily="18" charset="0"/>
              </a:rPr>
              <a:t>besar</a:t>
            </a:r>
            <a:r>
              <a:rPr lang="en-US" b="1" dirty="0">
                <a:latin typeface="Times New Roman" pitchFamily="18" charset="0"/>
                <a:ea typeface="Times New Roman" pitchFamily="18" charset="0"/>
                <a:cs typeface="Times New Roman" pitchFamily="18" charset="0"/>
              </a:rPr>
              <a:t>)</a:t>
            </a:r>
            <a:r>
              <a:rPr lang="en-US" dirty="0">
                <a:latin typeface="Times New Roman" pitchFamily="18" charset="0"/>
                <a:ea typeface="Times New Roman" pitchFamily="18" charset="0"/>
                <a:cs typeface="Times New Roman" pitchFamily="18" charset="0"/>
              </a:rPr>
              <a:t> </a:t>
            </a:r>
            <a:endParaRPr lang="id-ID" dirty="0">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lang="id-ID" dirty="0">
                <a:latin typeface="Times New Roman" pitchFamily="18" charset="0"/>
                <a:ea typeface="Calibri" pitchFamily="34" charset="0"/>
                <a:cs typeface="Times New Roman" pitchFamily="18" charset="0"/>
              </a:rPr>
              <a:t>Merupakan sudut yang posisinya saling bertolak belakang</a:t>
            </a:r>
            <a:r>
              <a:rPr lang="id-ID" dirty="0">
                <a:latin typeface="Arial" pitchFamily="34" charset="0"/>
                <a:cs typeface="Arial" pitchFamily="34" charset="0"/>
              </a:rPr>
              <a:t> </a:t>
            </a:r>
          </a:p>
        </p:txBody>
      </p:sp>
      <p:pic>
        <p:nvPicPr>
          <p:cNvPr id="16" name="Picture 9" descr="D:\background\gambar gif qu\Gambar gif\senyum.gif"/>
          <p:cNvPicPr>
            <a:picLocks noChangeAspect="1" noChangeArrowheads="1" noCrop="1"/>
          </p:cNvPicPr>
          <p:nvPr/>
        </p:nvPicPr>
        <p:blipFill>
          <a:blip r:embed="rId6"/>
          <a:srcRect/>
          <a:stretch>
            <a:fillRect/>
          </a:stretch>
        </p:blipFill>
        <p:spPr bwMode="auto">
          <a:xfrm>
            <a:off x="8739206" y="5048268"/>
            <a:ext cx="1714512" cy="1524004"/>
          </a:xfrm>
          <a:prstGeom prst="rect">
            <a:avLst/>
          </a:prstGeom>
          <a:noFill/>
        </p:spPr>
      </p:pic>
      <p:sp>
        <p:nvSpPr>
          <p:cNvPr id="17" name="Rounded Rectangle 16"/>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7" action="ppaction://hlinksldjump"/>
              </a:rPr>
              <a:t>Kedudukan garis </a:t>
            </a:r>
            <a:endParaRPr lang="id-ID" dirty="0"/>
          </a:p>
        </p:txBody>
      </p:sp>
      <p:sp>
        <p:nvSpPr>
          <p:cNvPr id="18" name="Rounded Rectangle 17"/>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8" action="ppaction://hlinksldjump"/>
              </a:rPr>
              <a:t>pembukaan</a:t>
            </a:r>
            <a:endParaRPr lang="id-ID" dirty="0"/>
          </a:p>
        </p:txBody>
      </p:sp>
      <p:sp>
        <p:nvSpPr>
          <p:cNvPr id="19" name="Rounded Rectangle 18"/>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9" action="ppaction://hlinksldjump"/>
              </a:rPr>
              <a:t>Konsep titik, garis dan bidang</a:t>
            </a:r>
            <a:endParaRPr lang="id-ID" dirty="0"/>
          </a:p>
        </p:txBody>
      </p:sp>
      <p:sp>
        <p:nvSpPr>
          <p:cNvPr id="20" name="Rounded Rectangle 19"/>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Konsep sudut</a:t>
            </a:r>
            <a:endParaRPr lang="id-ID" dirty="0"/>
          </a:p>
        </p:txBody>
      </p:sp>
      <p:sp>
        <p:nvSpPr>
          <p:cNvPr id="21" name="Rounded Rectangle 20"/>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Jenis-jenis sudut</a:t>
            </a:r>
            <a:endParaRPr lang="id-ID" dirty="0"/>
          </a:p>
        </p:txBody>
      </p:sp>
      <p:sp>
        <p:nvSpPr>
          <p:cNvPr id="22" name="Rounded Rectangle 21"/>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Hubungan sudut-sudut pada garis sejajar</a:t>
            </a:r>
            <a:endParaRPr lang="id-ID" dirty="0"/>
          </a:p>
        </p:txBody>
      </p:sp>
      <p:sp>
        <p:nvSpPr>
          <p:cNvPr id="23" name="Rounded Rectangle 22"/>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Satuan sudut</a:t>
            </a:r>
            <a:endParaRPr lang="id-ID" dirty="0"/>
          </a:p>
        </p:txBody>
      </p:sp>
      <p:sp>
        <p:nvSpPr>
          <p:cNvPr id="24" name="Rounded Rectangle 23"/>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penutup</a:t>
            </a:r>
            <a:endParaRPr lang="id-ID" dirty="0"/>
          </a:p>
        </p:txBody>
      </p:sp>
    </p:spTree>
  </p:cSld>
  <p:clrMapOvr>
    <a:masterClrMapping/>
  </p:clrMapOvr>
  <p:transition spd="slow">
    <p:newsflash/>
    <p:sndAc>
      <p:stSnd>
        <p:snd r:embed="rId3"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Users\ACER\Pictures\background\colorful_ppt_background_by_rozzza-d377ysf.jpg"/>
          <p:cNvPicPr>
            <a:picLocks noChangeAspect="1" noChangeArrowheads="1"/>
          </p:cNvPicPr>
          <p:nvPr/>
        </p:nvPicPr>
        <p:blipFill>
          <a:blip r:embed="rId4"/>
          <a:srcRect/>
          <a:stretch>
            <a:fillRect/>
          </a:stretch>
        </p:blipFill>
        <p:spPr bwMode="auto">
          <a:xfrm>
            <a:off x="1524000" y="1"/>
            <a:ext cx="9144000" cy="6857999"/>
          </a:xfrm>
          <a:prstGeom prst="rect">
            <a:avLst/>
          </a:prstGeom>
          <a:noFill/>
        </p:spPr>
      </p:pic>
      <p:pic>
        <p:nvPicPr>
          <p:cNvPr id="7174" name="Picture 6" descr="C:\Users\ACER\Pictures\background\gambar gif qu\Gambar gif\19801.gif"/>
          <p:cNvPicPr>
            <a:picLocks noChangeAspect="1" noChangeArrowheads="1" noCrop="1"/>
          </p:cNvPicPr>
          <p:nvPr/>
        </p:nvPicPr>
        <p:blipFill>
          <a:blip r:embed="rId5"/>
          <a:srcRect/>
          <a:stretch>
            <a:fillRect/>
          </a:stretch>
        </p:blipFill>
        <p:spPr bwMode="auto">
          <a:xfrm>
            <a:off x="5738810" y="1928802"/>
            <a:ext cx="4929190" cy="685800"/>
          </a:xfrm>
          <a:prstGeom prst="rect">
            <a:avLst/>
          </a:prstGeom>
          <a:noFill/>
        </p:spPr>
      </p:pic>
      <p:pic>
        <p:nvPicPr>
          <p:cNvPr id="8" name="Picture 12" descr="C:\Users\ACER\Pictures\background\gambar gif qu\Gambar gif\11039.gif"/>
          <p:cNvPicPr>
            <a:picLocks noChangeAspect="1" noChangeArrowheads="1" noCrop="1"/>
          </p:cNvPicPr>
          <p:nvPr/>
        </p:nvPicPr>
        <p:blipFill>
          <a:blip r:embed="rId6"/>
          <a:srcRect/>
          <a:stretch>
            <a:fillRect/>
          </a:stretch>
        </p:blipFill>
        <p:spPr bwMode="auto">
          <a:xfrm>
            <a:off x="1524000" y="5786454"/>
            <a:ext cx="1857388" cy="1071546"/>
          </a:xfrm>
          <a:prstGeom prst="rect">
            <a:avLst/>
          </a:prstGeom>
          <a:noFill/>
        </p:spPr>
      </p:pic>
      <p:pic>
        <p:nvPicPr>
          <p:cNvPr id="9" name="Picture 12" descr="C:\Users\ACER\Pictures\background\gambar gif qu\Gambar gif\11039.gif"/>
          <p:cNvPicPr>
            <a:picLocks noChangeAspect="1" noChangeArrowheads="1" noCrop="1"/>
          </p:cNvPicPr>
          <p:nvPr/>
        </p:nvPicPr>
        <p:blipFill>
          <a:blip r:embed="rId6"/>
          <a:srcRect/>
          <a:stretch>
            <a:fillRect/>
          </a:stretch>
        </p:blipFill>
        <p:spPr bwMode="auto">
          <a:xfrm>
            <a:off x="8810612" y="0"/>
            <a:ext cx="1857388" cy="1071546"/>
          </a:xfrm>
          <a:prstGeom prst="rect">
            <a:avLst/>
          </a:prstGeom>
          <a:noFill/>
        </p:spPr>
      </p:pic>
      <p:sp>
        <p:nvSpPr>
          <p:cNvPr id="11265" name="Rectangle 1"/>
          <p:cNvSpPr>
            <a:spLocks noChangeArrowheads="1"/>
          </p:cNvSpPr>
          <p:nvPr/>
        </p:nvSpPr>
        <p:spPr bwMode="auto">
          <a:xfrm>
            <a:off x="2952760" y="181254"/>
            <a:ext cx="65008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dirty="0" err="1">
                <a:latin typeface="Algerian" pitchFamily="82" charset="0"/>
                <a:ea typeface="Times New Roman" pitchFamily="18" charset="0"/>
                <a:cs typeface="Times New Roman" pitchFamily="18" charset="0"/>
              </a:rPr>
              <a:t>Satuan</a:t>
            </a:r>
            <a:r>
              <a:rPr lang="en-US" sz="2400" dirty="0">
                <a:latin typeface="Algerian" pitchFamily="82" charset="0"/>
                <a:ea typeface="Times New Roman" pitchFamily="18" charset="0"/>
                <a:cs typeface="Times New Roman" pitchFamily="18" charset="0"/>
              </a:rPr>
              <a:t> </a:t>
            </a:r>
            <a:r>
              <a:rPr lang="en-US" sz="2400" dirty="0" err="1">
                <a:latin typeface="Algerian" pitchFamily="82" charset="0"/>
                <a:ea typeface="Times New Roman" pitchFamily="18" charset="0"/>
                <a:cs typeface="Times New Roman" pitchFamily="18" charset="0"/>
              </a:rPr>
              <a:t>Sudut</a:t>
            </a:r>
            <a:endParaRPr lang="en-US" sz="2400" dirty="0">
              <a:latin typeface="Algerian" pitchFamily="82" charset="0"/>
              <a:cs typeface="Arial" pitchFamily="34" charset="0"/>
            </a:endParaRPr>
          </a:p>
        </p:txBody>
      </p:sp>
      <p:sp>
        <p:nvSpPr>
          <p:cNvPr id="11266" name="Rectangle 2"/>
          <p:cNvSpPr>
            <a:spLocks noChangeArrowheads="1"/>
          </p:cNvSpPr>
          <p:nvPr/>
        </p:nvSpPr>
        <p:spPr bwMode="auto">
          <a:xfrm>
            <a:off x="2095472" y="1000109"/>
            <a:ext cx="821533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id-ID" sz="2000" dirty="0">
                <a:latin typeface="Calibri" pitchFamily="34" charset="0"/>
                <a:ea typeface="Times New Roman" pitchFamily="18" charset="0"/>
                <a:cs typeface="Arial" pitchFamily="34" charset="0"/>
              </a:rPr>
              <a:t>Di dalam ukuran derajat, nilai 1 derajat mewakili sebuah sudut yang diputar sejauh 1/360 putaran. artinya 1°=1/360 putaran. untuk menyatakan ukuran sudut yang lebih kecil dari derajat (°) kita bisa menggunakan menit (') dan detik (''). perhatikan hubungan derajat, menit, dan detik berikut ini:</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derajat (1°) = 60 menit (60')</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menit (1') = 1/60°</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menit (1') = 60 detik (60”)</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derajat (1°) = 3600 detik (3600'')</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detik (1'') = 1/3600°</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ukuran sudut dalam satuan radian</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 p/180 radian atau 1 radian = 180°/p</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Apabila nilai p = 3,14159 maka:</a:t>
            </a:r>
            <a:endParaRPr lang="id-ID" sz="2000" dirty="0">
              <a:latin typeface="Arial" pitchFamily="34" charset="0"/>
              <a:cs typeface="Arial" pitchFamily="34" charset="0"/>
            </a:endParaRPr>
          </a:p>
          <a:p>
            <a:pPr indent="457200" algn="just" eaLnBrk="0" fontAlgn="base" hangingPunct="0">
              <a:spcBef>
                <a:spcPct val="0"/>
              </a:spcBef>
              <a:spcAft>
                <a:spcPct val="0"/>
              </a:spcAft>
            </a:pPr>
            <a:r>
              <a:rPr lang="id-ID" sz="2000" dirty="0">
                <a:latin typeface="Calibri" pitchFamily="34" charset="0"/>
                <a:ea typeface="Times New Roman" pitchFamily="18" charset="0"/>
                <a:cs typeface="Arial" pitchFamily="34" charset="0"/>
              </a:rPr>
              <a:t>1° = p/180 radian = 3,14159/180 = 0,017453 atau 1 radian = 180°/p = 180°/3,14159 = 57,296°</a:t>
            </a:r>
            <a:endParaRPr lang="id-ID" sz="2000" dirty="0">
              <a:latin typeface="Arial" pitchFamily="34" charset="0"/>
              <a:cs typeface="Arial" pitchFamily="34" charset="0"/>
            </a:endParaRPr>
          </a:p>
        </p:txBody>
      </p:sp>
      <p:pic>
        <p:nvPicPr>
          <p:cNvPr id="11" name="Picture 2" descr="D:\GMBAR PPT\minion-5.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81950" y="2643182"/>
            <a:ext cx="1974008" cy="135732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8" action="ppaction://hlinksldjump"/>
              </a:rPr>
              <a:t>pembukaan</a:t>
            </a:r>
            <a:endParaRPr lang="id-ID" dirty="0"/>
          </a:p>
        </p:txBody>
      </p:sp>
      <p:sp>
        <p:nvSpPr>
          <p:cNvPr id="13" name="Rounded Rectangle 12"/>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9" action="ppaction://hlinksldjump"/>
              </a:rPr>
              <a:t>Kedudukan garis </a:t>
            </a:r>
            <a:endParaRPr lang="id-ID" dirty="0"/>
          </a:p>
        </p:txBody>
      </p:sp>
      <p:sp>
        <p:nvSpPr>
          <p:cNvPr id="14" name="Rounded Rectangle 13"/>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Konsep titik, garis dan bidang</a:t>
            </a:r>
            <a:endParaRPr lang="id-ID" dirty="0"/>
          </a:p>
        </p:txBody>
      </p:sp>
      <p:sp>
        <p:nvSpPr>
          <p:cNvPr id="15" name="Rounded Rectangle 14"/>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Jenis-jenis sudut</a:t>
            </a:r>
            <a:endParaRPr lang="id-ID" dirty="0"/>
          </a:p>
        </p:txBody>
      </p:sp>
      <p:sp>
        <p:nvSpPr>
          <p:cNvPr id="16" name="Rounded Rectangle 15"/>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Konsep sudut</a:t>
            </a:r>
            <a:endParaRPr lang="id-ID" dirty="0"/>
          </a:p>
        </p:txBody>
      </p:sp>
      <p:sp>
        <p:nvSpPr>
          <p:cNvPr id="17" name="Rounded Rectangle 16"/>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Hubungan sudut-sudut pada garis sejajar</a:t>
            </a:r>
            <a:endParaRPr lang="id-ID" dirty="0"/>
          </a:p>
        </p:txBody>
      </p:sp>
      <p:sp>
        <p:nvSpPr>
          <p:cNvPr id="18" name="Rounded Rectangle 17"/>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Satuan sudut</a:t>
            </a:r>
            <a:endParaRPr lang="id-ID" dirty="0"/>
          </a:p>
        </p:txBody>
      </p:sp>
      <p:sp>
        <p:nvSpPr>
          <p:cNvPr id="19" name="Rounded Rectangle 18"/>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5" action="ppaction://hlinksldjump"/>
              </a:rPr>
              <a:t>penutup</a:t>
            </a:r>
            <a:endParaRPr lang="id-ID" dirty="0"/>
          </a:p>
        </p:txBody>
      </p:sp>
    </p:spTree>
  </p:cSld>
  <p:clrMapOvr>
    <a:masterClrMapping/>
  </p:clrMapOvr>
  <p:transition spd="slow">
    <p:checker/>
    <p:sndAc>
      <p:stSnd>
        <p:snd r:embed="rId3" name="laser.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D:\background\baby-template-powerpoint.jpg"/>
          <p:cNvPicPr>
            <a:picLocks noChangeAspect="1" noChangeArrowheads="1"/>
          </p:cNvPicPr>
          <p:nvPr/>
        </p:nvPicPr>
        <p:blipFill>
          <a:blip r:embed="rId4"/>
          <a:srcRect/>
          <a:stretch>
            <a:fillRect/>
          </a:stretch>
        </p:blipFill>
        <p:spPr bwMode="auto">
          <a:xfrm>
            <a:off x="1524000" y="0"/>
            <a:ext cx="9144000" cy="6858000"/>
          </a:xfrm>
          <a:prstGeom prst="rect">
            <a:avLst/>
          </a:prstGeom>
          <a:noFill/>
        </p:spPr>
      </p:pic>
      <p:sp>
        <p:nvSpPr>
          <p:cNvPr id="6146" name="WordArt 2"/>
          <p:cNvSpPr>
            <a:spLocks noChangeArrowheads="1" noChangeShapeType="1" noTextEdit="1"/>
          </p:cNvSpPr>
          <p:nvPr/>
        </p:nvSpPr>
        <p:spPr bwMode="auto">
          <a:xfrm>
            <a:off x="2952728" y="1214422"/>
            <a:ext cx="5643602" cy="785818"/>
          </a:xfrm>
          <a:prstGeom prst="rect">
            <a:avLst/>
          </a:prstGeom>
        </p:spPr>
        <p:txBody>
          <a:bodyPr wrap="none" fromWordArt="1">
            <a:prstTxWarp prst="textPlain">
              <a:avLst>
                <a:gd name="adj" fmla="val 50000"/>
              </a:avLst>
            </a:prstTxWarp>
          </a:bodyPr>
          <a:lstStyle/>
          <a:p>
            <a:pPr algn="ctr" rtl="0"/>
            <a:r>
              <a:rPr lang="id-ID" sz="4800" b="1" kern="10" dirty="0">
                <a:ln w="19050">
                  <a:solidFill>
                    <a:srgbClr val="FFFFFF"/>
                  </a:solidFill>
                  <a:round/>
                  <a:headEnd/>
                  <a:tailEnd/>
                </a:ln>
                <a:solidFill>
                  <a:srgbClr val="0066CC"/>
                </a:solidFill>
                <a:effectLst>
                  <a:outerShdw dist="35921" dir="2700000" algn="ctr" rotWithShape="0">
                    <a:srgbClr val="990000"/>
                  </a:outerShdw>
                </a:effectLst>
                <a:latin typeface="Onyx"/>
              </a:rPr>
              <a:t>Thanks For Your Attention</a:t>
            </a:r>
          </a:p>
        </p:txBody>
      </p:sp>
      <p:sp>
        <p:nvSpPr>
          <p:cNvPr id="6147" name="WordArt 3"/>
          <p:cNvSpPr>
            <a:spLocks noChangeArrowheads="1" noChangeShapeType="1" noTextEdit="1"/>
          </p:cNvSpPr>
          <p:nvPr/>
        </p:nvSpPr>
        <p:spPr bwMode="auto">
          <a:xfrm>
            <a:off x="2452662" y="2357430"/>
            <a:ext cx="7358114" cy="928694"/>
          </a:xfrm>
          <a:prstGeom prst="rect">
            <a:avLst/>
          </a:prstGeom>
        </p:spPr>
        <p:txBody>
          <a:bodyPr wrap="none" fromWordArt="1">
            <a:prstTxWarp prst="textCanUp">
              <a:avLst>
                <a:gd name="adj" fmla="val 85713"/>
              </a:avLst>
            </a:prstTxWarp>
          </a:bodyPr>
          <a:lstStyle/>
          <a:p>
            <a:pPr algn="ctr" rtl="0"/>
            <a:r>
              <a:rPr lang="id-ID" sz="4400" b="1" kern="10" dirty="0">
                <a:ln w="9525">
                  <a:solidFill>
                    <a:srgbClr val="000000"/>
                  </a:solidFill>
                  <a:round/>
                  <a:headEnd/>
                  <a:tailEnd/>
                </a:ln>
                <a:solidFill>
                  <a:srgbClr val="FF0000"/>
                </a:solidFill>
                <a:effectLst>
                  <a:outerShdw dist="107763" dir="13500000" algn="ctr" rotWithShape="0">
                    <a:srgbClr val="C0C0C0">
                      <a:alpha val="50000"/>
                    </a:srgbClr>
                  </a:outerShdw>
                </a:effectLst>
                <a:latin typeface="Goudy Stout"/>
              </a:rPr>
              <a:t>wassalamu'alaikum...</a:t>
            </a:r>
          </a:p>
        </p:txBody>
      </p:sp>
      <p:pic>
        <p:nvPicPr>
          <p:cNvPr id="4" name="Picture 11" descr="C:\Users\ACER\Pictures\background\gambar gif qu\Gambar gif\10823.gif"/>
          <p:cNvPicPr>
            <a:picLocks noChangeAspect="1" noChangeArrowheads="1"/>
          </p:cNvPicPr>
          <p:nvPr/>
        </p:nvPicPr>
        <p:blipFill>
          <a:blip r:embed="rId5"/>
          <a:srcRect/>
          <a:stretch>
            <a:fillRect/>
          </a:stretch>
        </p:blipFill>
        <p:spPr bwMode="auto">
          <a:xfrm>
            <a:off x="4524364" y="3286124"/>
            <a:ext cx="2357454" cy="2143140"/>
          </a:xfrm>
          <a:prstGeom prst="rect">
            <a:avLst/>
          </a:prstGeom>
          <a:noFill/>
        </p:spPr>
      </p:pic>
      <p:pic>
        <p:nvPicPr>
          <p:cNvPr id="6148" name="Picture 4" descr="D:\background\gambar gif qu\Gambar gif\18565.gif"/>
          <p:cNvPicPr>
            <a:picLocks noChangeAspect="1" noChangeArrowheads="1" noCrop="1"/>
          </p:cNvPicPr>
          <p:nvPr/>
        </p:nvPicPr>
        <p:blipFill>
          <a:blip r:embed="rId6"/>
          <a:srcRect/>
          <a:stretch>
            <a:fillRect/>
          </a:stretch>
        </p:blipFill>
        <p:spPr bwMode="auto">
          <a:xfrm>
            <a:off x="8024826" y="4143380"/>
            <a:ext cx="2166944" cy="1666880"/>
          </a:xfrm>
          <a:prstGeom prst="rect">
            <a:avLst/>
          </a:prstGeom>
          <a:noFill/>
        </p:spPr>
      </p:pic>
      <p:pic>
        <p:nvPicPr>
          <p:cNvPr id="6149" name="Picture 5" descr="D:\background\gambar gif qu\Gambar gif\94574.gif"/>
          <p:cNvPicPr>
            <a:picLocks noChangeAspect="1" noChangeArrowheads="1" noCrop="1"/>
          </p:cNvPicPr>
          <p:nvPr/>
        </p:nvPicPr>
        <p:blipFill>
          <a:blip r:embed="rId7"/>
          <a:srcRect/>
          <a:stretch>
            <a:fillRect/>
          </a:stretch>
        </p:blipFill>
        <p:spPr bwMode="auto">
          <a:xfrm>
            <a:off x="2095472" y="4214818"/>
            <a:ext cx="1785950" cy="1657360"/>
          </a:xfrm>
          <a:prstGeom prst="rect">
            <a:avLst/>
          </a:prstGeom>
          <a:noFill/>
        </p:spPr>
      </p:pic>
      <p:sp>
        <p:nvSpPr>
          <p:cNvPr id="9" name="Rounded Rectangle 8"/>
          <p:cNvSpPr/>
          <p:nvPr/>
        </p:nvSpPr>
        <p:spPr>
          <a:xfrm>
            <a:off x="1523968" y="614364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8" action="ppaction://hlinksldjump"/>
              </a:rPr>
              <a:t>pembukaan</a:t>
            </a:r>
            <a:endParaRPr lang="id-ID" dirty="0"/>
          </a:p>
        </p:txBody>
      </p:sp>
      <p:sp>
        <p:nvSpPr>
          <p:cNvPr id="10" name="Rounded Rectangle 9"/>
          <p:cNvSpPr/>
          <p:nvPr/>
        </p:nvSpPr>
        <p:spPr>
          <a:xfrm>
            <a:off x="1523968" y="6500834"/>
            <a:ext cx="1857388"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9" action="ppaction://hlinksldjump"/>
              </a:rPr>
              <a:t>Kedudukan garis </a:t>
            </a:r>
            <a:endParaRPr lang="id-ID" dirty="0"/>
          </a:p>
        </p:txBody>
      </p:sp>
      <p:sp>
        <p:nvSpPr>
          <p:cNvPr id="11" name="Rounded Rectangle 10"/>
          <p:cNvSpPr/>
          <p:nvPr/>
        </p:nvSpPr>
        <p:spPr>
          <a:xfrm>
            <a:off x="3381356" y="6286520"/>
            <a:ext cx="1928826"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0" action="ppaction://hlinksldjump"/>
              </a:rPr>
              <a:t>Konsep titik, garis dan bidang</a:t>
            </a:r>
            <a:endParaRPr lang="id-ID" dirty="0"/>
          </a:p>
        </p:txBody>
      </p:sp>
      <p:sp>
        <p:nvSpPr>
          <p:cNvPr id="12" name="Rounded Rectangle 11"/>
          <p:cNvSpPr/>
          <p:nvPr/>
        </p:nvSpPr>
        <p:spPr>
          <a:xfrm>
            <a:off x="5310182" y="614364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1" action="ppaction://hlinksldjump"/>
              </a:rPr>
              <a:t>Konsep sudut</a:t>
            </a:r>
            <a:endParaRPr lang="id-ID" dirty="0"/>
          </a:p>
        </p:txBody>
      </p:sp>
      <p:sp>
        <p:nvSpPr>
          <p:cNvPr id="13" name="Rounded Rectangle 12"/>
          <p:cNvSpPr/>
          <p:nvPr/>
        </p:nvSpPr>
        <p:spPr>
          <a:xfrm>
            <a:off x="5310182" y="6500834"/>
            <a:ext cx="178595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2" action="ppaction://hlinksldjump"/>
              </a:rPr>
              <a:t>Jenis-jenis sudut</a:t>
            </a:r>
            <a:endParaRPr lang="id-ID" dirty="0"/>
          </a:p>
        </p:txBody>
      </p:sp>
      <p:sp>
        <p:nvSpPr>
          <p:cNvPr id="14" name="Rounded Rectangle 13"/>
          <p:cNvSpPr/>
          <p:nvPr/>
        </p:nvSpPr>
        <p:spPr>
          <a:xfrm>
            <a:off x="7096132" y="6072206"/>
            <a:ext cx="1928826"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3" action="ppaction://hlinksldjump"/>
              </a:rPr>
              <a:t>Hubungan sudut-sudut pada garis sejajar</a:t>
            </a:r>
            <a:endParaRPr lang="id-ID" dirty="0"/>
          </a:p>
        </p:txBody>
      </p:sp>
      <p:sp>
        <p:nvSpPr>
          <p:cNvPr id="15" name="Rounded Rectangle 14"/>
          <p:cNvSpPr/>
          <p:nvPr/>
        </p:nvSpPr>
        <p:spPr>
          <a:xfrm>
            <a:off x="9024958" y="6143644"/>
            <a:ext cx="1643042"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4" action="ppaction://hlinksldjump"/>
              </a:rPr>
              <a:t>Satuan sudut</a:t>
            </a:r>
            <a:endParaRPr lang="id-ID" dirty="0"/>
          </a:p>
        </p:txBody>
      </p:sp>
      <p:sp>
        <p:nvSpPr>
          <p:cNvPr id="16" name="Rounded Rectangle 15"/>
          <p:cNvSpPr/>
          <p:nvPr/>
        </p:nvSpPr>
        <p:spPr>
          <a:xfrm>
            <a:off x="9024958" y="6500834"/>
            <a:ext cx="1643074"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a:hlinkClick r:id="rId15" action="ppaction://hlinksldjump"/>
              </a:rPr>
              <a:t>penutup</a:t>
            </a:r>
            <a:endParaRPr lang="id-ID" dirty="0"/>
          </a:p>
        </p:txBody>
      </p:sp>
    </p:spTree>
  </p:cSld>
  <p:clrMapOvr>
    <a:masterClrMapping/>
  </p:clrMapOvr>
  <p:transition spd="slow">
    <p:comb dir="vert"/>
    <p:sndAc>
      <p:stSnd>
        <p:snd r:embed="rId3" name="type.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938</Words>
  <Application>Microsoft Office PowerPoint</Application>
  <PresentationFormat>Widescreen</PresentationFormat>
  <Paragraphs>133</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Algerian</vt:lpstr>
      <vt:lpstr>Arial</vt:lpstr>
      <vt:lpstr>Arial Black</vt:lpstr>
      <vt:lpstr>Calibri</vt:lpstr>
      <vt:lpstr>Calibri Light</vt:lpstr>
      <vt:lpstr>Goudy Old Style</vt:lpstr>
      <vt:lpstr>Goudy Stout</vt:lpstr>
      <vt:lpstr>Onyx</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Ghufran Ghozali</dc:creator>
  <cp:lastModifiedBy>Ghufran Ghozali</cp:lastModifiedBy>
  <cp:revision>1</cp:revision>
  <dcterms:created xsi:type="dcterms:W3CDTF">2020-08-27T22:22:28Z</dcterms:created>
  <dcterms:modified xsi:type="dcterms:W3CDTF">2020-08-27T22:24:06Z</dcterms:modified>
</cp:coreProperties>
</file>